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1" r:id="rId2"/>
    <p:sldId id="272" r:id="rId3"/>
    <p:sldId id="273" r:id="rId4"/>
    <p:sldId id="284" r:id="rId5"/>
    <p:sldId id="278" r:id="rId6"/>
    <p:sldId id="287" r:id="rId7"/>
    <p:sldId id="279" r:id="rId8"/>
    <p:sldId id="280" r:id="rId9"/>
    <p:sldId id="283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нилова Анастасия Ивановна" initials="ДАИ" lastIdx="1" clrIdx="0">
    <p:extLst>
      <p:ext uri="{19B8F6BF-5375-455C-9EA6-DF929625EA0E}">
        <p15:presenceInfo xmlns:p15="http://schemas.microsoft.com/office/powerpoint/2012/main" userId="S-1-5-21-1640303835-3458130752-2682420707-9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5266"/>
    <a:srgbClr val="0000FF"/>
    <a:srgbClr val="015B16"/>
    <a:srgbClr val="108101"/>
    <a:srgbClr val="E16601"/>
    <a:srgbClr val="F8F7EC"/>
    <a:srgbClr val="EE7700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660"/>
  </p:normalViewPr>
  <p:slideViewPr>
    <p:cSldViewPr>
      <p:cViewPr varScale="1">
        <p:scale>
          <a:sx n="108" d="100"/>
          <a:sy n="108" d="100"/>
        </p:scale>
        <p:origin x="58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100" dirty="0"/>
              <a:t>тыс. руб</a:t>
            </a:r>
            <a:r>
              <a:rPr lang="ru-RU" sz="2000" dirty="0"/>
              <a:t>.</a:t>
            </a:r>
          </a:p>
        </c:rich>
      </c:tx>
      <c:layout>
        <c:manualLayout>
          <c:xMode val="edge"/>
          <c:yMode val="edge"/>
          <c:x val="0.91499467523535916"/>
          <c:y val="6.95540871045627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3155503828540274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solidFill>
                <a:srgbClr val="015B16"/>
              </a:solidFill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Lbls>
            <c:dLbl>
              <c:idx val="0"/>
              <c:layout>
                <c:manualLayout>
                  <c:x val="4.6738322894647862E-2"/>
                  <c:y val="-0.1515285469063687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68 898,02981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38F-4C12-87A4-442B7F33271D}"/>
                </c:ext>
              </c:extLst>
            </c:dLbl>
            <c:dLbl>
              <c:idx val="2"/>
              <c:layout>
                <c:manualLayout>
                  <c:x val="-9.9318936151126705E-2"/>
                  <c:y val="-7.7006310722908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dLbl>
              <c:idx val="3"/>
              <c:layout>
                <c:manualLayout>
                  <c:x val="-5.0389754370792225E-2"/>
                  <c:y val="-0.14035021147884977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100" b="1"/>
                    </a:pPr>
                    <a:r>
                      <a:rPr lang="en-US" dirty="0"/>
                      <a:t>100 452,51287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74660100607"/>
                      <c:h val="3.142354292402565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6C0B-41BB-B36A-05F4AF323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  <c:pt idx="3">
                  <c:v>Обеспечение деятельности подведомственного учреждения</c:v>
                </c:pt>
              </c:strCache>
            </c:strRef>
          </c:cat>
          <c:val>
            <c:numRef>
              <c:f>Лист1!$B$2:$B$5</c:f>
              <c:numCache>
                <c:formatCode>#\ ##0.00000</c:formatCode>
                <c:ptCount val="4"/>
                <c:pt idx="0">
                  <c:v>65630.471999999994</c:v>
                </c:pt>
                <c:pt idx="1">
                  <c:v>460797.20377999998</c:v>
                </c:pt>
                <c:pt idx="2">
                  <c:v>2000</c:v>
                </c:pt>
                <c:pt idx="3">
                  <c:v>28203.507850000002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2200" dirty="0"/>
            <a:t>Обеспечение условий для устойчивого исполнения расходных обязательств Нефтеюганского района</a:t>
          </a:r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2200" dirty="0"/>
            <a:t>Совершенствование межбюджетных отношений в Нефтеюганском районе</a:t>
          </a:r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2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pPr algn="ctr"/>
          <a:r>
            <a: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0" u="none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algn="ctr"/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35450" custScaleY="106563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dirty="0">
              <a:solidFill>
                <a:srgbClr val="E16601"/>
              </a:solidFill>
            </a:rPr>
            <a:t>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just"/>
          <a:r>
            <a:rPr lang="ru-RU" b="0" u="none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>
              <a:solidFill>
                <a:srgbClr val="E16601"/>
              </a:solidFill>
            </a:rPr>
            <a:t>Нефтеюганского</a:t>
          </a:r>
          <a:r>
            <a:rPr lang="ru-RU" b="0" u="none" dirty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267080" y="268921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1" y="625030"/>
        <a:ext cx="1246377" cy="534161"/>
      </dsp:txXfrm>
    </dsp:sp>
    <dsp:sp modelId="{417DBFEA-CF59-4BA0-88DD-FC061943E9AD}">
      <dsp:nvSpPr>
        <dsp:cNvPr id="0" name=""/>
        <dsp:cNvSpPr/>
      </dsp:nvSpPr>
      <dsp:spPr>
        <a:xfrm rot="5400000">
          <a:off x="4119437" y="-2871219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Обеспечение условий для устойчивого исполнения расходных обязательств Нефтеюганского района</a:t>
          </a:r>
        </a:p>
      </dsp:txBody>
      <dsp:txXfrm rot="-5400000">
        <a:off x="1246378" y="58337"/>
        <a:ext cx="6846973" cy="1044356"/>
      </dsp:txXfrm>
    </dsp:sp>
    <dsp:sp modelId="{9CC37EFE-E156-4F78-9251-505F1BFB1F01}">
      <dsp:nvSpPr>
        <dsp:cNvPr id="0" name=""/>
        <dsp:cNvSpPr/>
      </dsp:nvSpPr>
      <dsp:spPr>
        <a:xfrm rot="5400000">
          <a:off x="-267080" y="1758079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1" y="2114188"/>
        <a:ext cx="1246377" cy="534161"/>
      </dsp:txXfrm>
    </dsp:sp>
    <dsp:sp modelId="{0C57E42B-A082-490B-80AD-AC370FB4A099}">
      <dsp:nvSpPr>
        <dsp:cNvPr id="0" name=""/>
        <dsp:cNvSpPr/>
      </dsp:nvSpPr>
      <dsp:spPr>
        <a:xfrm rot="5400000">
          <a:off x="4119437" y="-1382061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Совершенствование межбюджетных отношений в Нефтеюганском районе</a:t>
          </a:r>
        </a:p>
      </dsp:txBody>
      <dsp:txXfrm rot="-5400000">
        <a:off x="1246378" y="1547495"/>
        <a:ext cx="6846973" cy="1044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80828" y="2093"/>
          <a:ext cx="3189252" cy="1594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533" y="48798"/>
        <a:ext cx="3095842" cy="1501216"/>
      </dsp:txXfrm>
    </dsp:sp>
    <dsp:sp modelId="{C251656B-826E-4089-8FB6-E8EC6380C15C}">
      <dsp:nvSpPr>
        <dsp:cNvPr id="0" name=""/>
        <dsp:cNvSpPr/>
      </dsp:nvSpPr>
      <dsp:spPr>
        <a:xfrm>
          <a:off x="499753" y="1596720"/>
          <a:ext cx="318925" cy="1248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97"/>
              </a:lnTo>
              <a:lnTo>
                <a:pt x="318925" y="12482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818678" y="1995376"/>
          <a:ext cx="3455873" cy="169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0" u="none" kern="1200" dirty="0">
            <a:solidFill>
              <a:srgbClr val="E16601"/>
            </a:solidFill>
          </a:endParaRPr>
        </a:p>
      </dsp:txBody>
      <dsp:txXfrm>
        <a:off x="868448" y="2045146"/>
        <a:ext cx="3356333" cy="1599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 </a:t>
          </a:r>
        </a:p>
      </dsp:txBody>
      <dsp:txXfrm>
        <a:off x="647865" y="2273595"/>
        <a:ext cx="2556117" cy="1504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sp:txBody>
      <dsp:txXfrm>
        <a:off x="647865" y="2273595"/>
        <a:ext cx="2556117" cy="1504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55723" y="4776"/>
          <a:ext cx="3109866" cy="182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047" y="58100"/>
        <a:ext cx="3003218" cy="1713966"/>
      </dsp:txXfrm>
    </dsp:sp>
    <dsp:sp modelId="{C251656B-826E-4089-8FB6-E8EC6380C15C}">
      <dsp:nvSpPr>
        <dsp:cNvPr id="0" name=""/>
        <dsp:cNvSpPr/>
      </dsp:nvSpPr>
      <dsp:spPr>
        <a:xfrm>
          <a:off x="366710" y="1825390"/>
          <a:ext cx="366433" cy="123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787"/>
              </a:lnTo>
              <a:lnTo>
                <a:pt x="366433" y="12377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733143" y="2059656"/>
          <a:ext cx="2458073" cy="20070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91927" y="2118440"/>
        <a:ext cx="2340505" cy="18894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0.06625</cdr:x>
      <cdr:y>0.70423</cdr:y>
    </cdr:from>
    <cdr:to>
      <cdr:x>0.50516</cdr:x>
      <cdr:y>0.80657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0754988B-FA62-44DD-B67A-C105828DA30A}"/>
            </a:ext>
          </a:extLst>
        </cdr:cNvPr>
        <cdr:cNvSpPr/>
      </cdr:nvSpPr>
      <cdr:spPr>
        <a:xfrm xmlns:a="http://schemas.openxmlformats.org/drawingml/2006/main">
          <a:off x="576064" y="3600400"/>
          <a:ext cx="3816419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just"/>
          <a:r>
            <a:rPr lang="ru-RU" sz="1400" dirty="0">
              <a:solidFill>
                <a:schemeClr val="accent4">
                  <a:lumMod val="75000"/>
                </a:schemeClr>
              </a:solidFill>
            </a:rPr>
            <a:t>Обеспечение деятельности подведомственного учреждения</a:t>
          </a:r>
        </a:p>
      </cdr:txBody>
    </cdr:sp>
  </cdr:relSizeAnchor>
  <cdr:relSizeAnchor xmlns:cdr="http://schemas.openxmlformats.org/drawingml/2006/chartDrawing">
    <cdr:from>
      <cdr:x>0.01656</cdr:x>
      <cdr:y>0.71831</cdr:y>
    </cdr:from>
    <cdr:to>
      <cdr:x>0.06231</cdr:x>
      <cdr:y>0.78617</cdr:y>
    </cdr:to>
    <cdr:sp macro="" textlink="">
      <cdr:nvSpPr>
        <cdr:cNvPr id="3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FA660C56-482F-48CE-8F84-F9735B6BA822}"/>
            </a:ext>
          </a:extLst>
        </cdr:cNvPr>
        <cdr:cNvSpPr/>
      </cdr:nvSpPr>
      <cdr:spPr>
        <a:xfrm xmlns:a="http://schemas.openxmlformats.org/drawingml/2006/main">
          <a:off x="144016" y="3672408"/>
          <a:ext cx="397806" cy="34693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415266"/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microsoft.com/office/2007/relationships/hdphoto" Target="../media/hdphoto1.wdp"/><Relationship Id="rId2" Type="http://schemas.openxmlformats.org/officeDocument/2006/relationships/diagramData" Target="../diagrams/data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4.xml"/><Relationship Id="rId1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4.xml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6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6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3.wdp"/><Relationship Id="rId5" Type="http://schemas.openxmlformats.org/officeDocument/2006/relationships/diagramData" Target="../diagrams/data7.xml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openxmlformats.org/officeDocument/2006/relationships/diagramLayout" Target="../diagrams/layout8.xml"/><Relationship Id="rId12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8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8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8.xml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декларация Муниципальной программы нефтеюганского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7773178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национальных проектов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791569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68 898,02981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Ежегодно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458 180,83262 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7782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888" y="11836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67944" y="3216002"/>
            <a:ext cx="4608512" cy="1296144"/>
            <a:chOff x="4543178" y="3284984"/>
            <a:chExt cx="3989262" cy="13185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1145" y="4221088"/>
            <a:ext cx="1872208" cy="2766492"/>
            <a:chOff x="827584" y="4063719"/>
            <a:chExt cx="1872208" cy="2766492"/>
          </a:xfrm>
        </p:grpSpPr>
        <p:pic>
          <p:nvPicPr>
            <p:cNvPr id="307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2294845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531103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9746" y="832661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129" y="1227297"/>
            <a:ext cx="19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42682203"/>
              </p:ext>
            </p:extLst>
          </p:nvPr>
        </p:nvGraphicFramePr>
        <p:xfrm>
          <a:off x="-62372" y="699539"/>
          <a:ext cx="4455381" cy="36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17840"/>
              </p:ext>
            </p:extLst>
          </p:nvPr>
        </p:nvGraphicFramePr>
        <p:xfrm>
          <a:off x="2339752" y="4869160"/>
          <a:ext cx="6552728" cy="1595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31369" y="445529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588981" y="4221088"/>
            <a:ext cx="1872208" cy="2646820"/>
            <a:chOff x="827584" y="4063719"/>
            <a:chExt cx="1872208" cy="2766492"/>
          </a:xfrm>
        </p:grpSpPr>
        <p:pic>
          <p:nvPicPr>
            <p:cNvPr id="2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51431" y="326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631612" y="3068303"/>
            <a:ext cx="4306764" cy="1296144"/>
            <a:chOff x="4543178" y="3284984"/>
            <a:chExt cx="3989262" cy="131850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572000" y="3356994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809401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sng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Мероприятие: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</a:t>
              </a:r>
              <a:endPara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C5A6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395672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latin typeface="+mj-lt"/>
            </a:endParaRPr>
          </a:p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797580"/>
            <a:ext cx="4781350" cy="1475365"/>
            <a:chOff x="4543178" y="3056229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56229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18167"/>
              <a:ext cx="3888432" cy="744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ctr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Обеспечение деятельности подведомственного учреждения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490097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100 452,51287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523 333,16080</a:t>
                      </a:r>
                    </a:p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1" y="4241276"/>
            <a:ext cx="1871634" cy="2767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73076869"/>
              </p:ext>
            </p:extLst>
          </p:nvPr>
        </p:nvGraphicFramePr>
        <p:xfrm>
          <a:off x="58361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993741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>
                          <a:effectLst/>
                        </a:rPr>
                        <a:t>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460 797,20378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4 856 040,30378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18740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648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/>
                <a:t>Повышение качества управления муниципальными финансами Нефтеюганского района</a:t>
              </a:r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80568"/>
              </p:ext>
            </p:extLst>
          </p:nvPr>
        </p:nvGraphicFramePr>
        <p:xfrm>
          <a:off x="2384400" y="4790639"/>
          <a:ext cx="6552728" cy="1710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</a:t>
                      </a:r>
                      <a:r>
                        <a:rPr lang="ru-RU" sz="14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16 000,00000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51520" y="2276872"/>
            <a:ext cx="8695220" cy="5112568"/>
            <a:chOff x="230224" y="1311441"/>
            <a:chExt cx="8695220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3585313736"/>
                </p:ext>
              </p:extLst>
            </p:nvPr>
          </p:nvGraphicFramePr>
          <p:xfrm>
            <a:off x="230224" y="1311441"/>
            <a:ext cx="8695220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461144" y="3336469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2024</a:t>
              </a:r>
            </a:p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 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1331640" y="188640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5 853 554,29720 </a:t>
            </a:r>
            <a:r>
              <a:rPr lang="ru-RU" sz="1600" dirty="0">
                <a:solidFill>
                  <a:schemeClr val="tx1"/>
                </a:solidFill>
              </a:rPr>
              <a:t>тыс. рублей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02667" y="1196752"/>
            <a:ext cx="1889614" cy="86409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 год – </a:t>
            </a:r>
            <a:r>
              <a:rPr lang="ru-RU" sz="1600" b="1" dirty="0">
                <a:solidFill>
                  <a:schemeClr val="tx1"/>
                </a:solidFill>
              </a:rPr>
              <a:t>632 147,74646 </a:t>
            </a:r>
            <a:r>
              <a:rPr lang="ru-RU" sz="1600" dirty="0">
                <a:solidFill>
                  <a:schemeClr val="tx1"/>
                </a:solidFill>
              </a:rPr>
              <a:t>тыс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>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4" y="150612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074024" y="62880"/>
            <a:ext cx="1728192" cy="22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695</Words>
  <Application>Microsoft Office PowerPoint</Application>
  <PresentationFormat>Экран (4:3)</PresentationFormat>
  <Paragraphs>140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Данилова Анастасия Ивановна</cp:lastModifiedBy>
  <cp:revision>570</cp:revision>
  <cp:lastPrinted>2022-09-06T04:21:25Z</cp:lastPrinted>
  <dcterms:created xsi:type="dcterms:W3CDTF">2017-02-16T04:13:57Z</dcterms:created>
  <dcterms:modified xsi:type="dcterms:W3CDTF">2024-11-29T06:39:29Z</dcterms:modified>
</cp:coreProperties>
</file>