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70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70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241" autoAdjust="0"/>
  </p:normalViewPr>
  <p:slideViewPr>
    <p:cSldViewPr snapToGrid="0">
      <p:cViewPr varScale="1">
        <p:scale>
          <a:sx n="77" d="100"/>
          <a:sy n="77" d="100"/>
        </p:scale>
        <p:origin x="7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t>07.11.2022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191213" y="262785"/>
            <a:ext cx="8761576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35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839" cy="640080"/>
          </a:xfrm>
        </p:spPr>
        <p:txBody>
          <a:bodyPr rtlCol="0" anchor="b" anchorCtr="0">
            <a:normAutofit/>
          </a:bodyPr>
          <a:lstStyle>
            <a:lvl1pPr>
              <a:defRPr sz="2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404622" y="1435608"/>
            <a:ext cx="331241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404622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07.11.2022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6150" y="62039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278945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1214" y="262785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191213" y="262785"/>
            <a:ext cx="8761576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90906" y="1536192"/>
            <a:ext cx="5157216" cy="640080"/>
          </a:xfrm>
        </p:spPr>
        <p:txBody>
          <a:bodyPr rtlCol="0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404622" y="2560320"/>
            <a:ext cx="708431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04622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t>07.11.2022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6150" y="62039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281928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8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2727591"/>
            <a:ext cx="7886700" cy="1402818"/>
          </a:xfrm>
        </p:spPr>
        <p:txBody>
          <a:bodyPr rtlCol="0" anchor="ctr" anchorCtr="0">
            <a:normAutofit fontScale="90000"/>
          </a:bodyPr>
          <a:lstStyle/>
          <a:p>
            <a:pPr algn="ctr" rtl="0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Инструкция по работе 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Единым государственным порталом услуг (ЕГПУ)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1" y="265890"/>
            <a:ext cx="8550982" cy="162733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Шаг 4.4: Загрузите скан-образ документа основания для подачи заявления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ВНИМАНИЕ: Документом может являться доверенность, заверенная подписью руководителя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9B1497-3907-4D6D-9DF3-80274E74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84770"/>
            <a:ext cx="8778240" cy="4667490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FD9C613-59A8-58B6-6C1E-00DD29196341}"/>
              </a:ext>
            </a:extLst>
          </p:cNvPr>
          <p:cNvCxnSpPr>
            <a:cxnSpLocks/>
          </p:cNvCxnSpPr>
          <p:nvPr/>
        </p:nvCxnSpPr>
        <p:spPr>
          <a:xfrm flipH="1">
            <a:off x="6571890" y="3859323"/>
            <a:ext cx="10537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CFEC65-3B91-DA2E-5DBE-C4200EB16E6F}"/>
              </a:ext>
            </a:extLst>
          </p:cNvPr>
          <p:cNvSpPr/>
          <p:nvPr/>
        </p:nvSpPr>
        <p:spPr>
          <a:xfrm>
            <a:off x="1199627" y="3429000"/>
            <a:ext cx="5276674" cy="983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4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1" y="230208"/>
            <a:ext cx="8550982" cy="1716461"/>
          </a:xfrm>
        </p:spPr>
        <p:txBody>
          <a:bodyPr anchor="ctr"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Шаг 4.5: Загрузить скан-образ гражданского правового договора между общественным объединением и гражданином, осуществляющим функции добровольного пожарного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ВНИМАНИЕ: Если ООПО не зарегистрирована в качестве юридического лица, договор заключается между руководителем ООПО и добровольцем (между физическими лицами)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9B1497-3907-4D6D-9DF3-80274E74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84770"/>
            <a:ext cx="8785860" cy="4621770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EAF5BBE9-9E5A-6408-3F5A-E5F985C2F325}"/>
              </a:ext>
            </a:extLst>
          </p:cNvPr>
          <p:cNvCxnSpPr>
            <a:cxnSpLocks/>
          </p:cNvCxnSpPr>
          <p:nvPr/>
        </p:nvCxnSpPr>
        <p:spPr>
          <a:xfrm flipH="1">
            <a:off x="6682345" y="5270071"/>
            <a:ext cx="10537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202097-7368-A5C3-1EA6-C8981A7C61FE}"/>
              </a:ext>
            </a:extLst>
          </p:cNvPr>
          <p:cNvSpPr/>
          <p:nvPr/>
        </p:nvSpPr>
        <p:spPr>
          <a:xfrm>
            <a:off x="1301693" y="4495799"/>
            <a:ext cx="5276674" cy="1460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0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1" y="566871"/>
            <a:ext cx="8550982" cy="92714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Шаг 4.6: Загрузите скан-образ диплома о среднем и(или) высшем специальном профессиональном образовании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ВНИМАНИЕ: (документ НЕ ОБЯЗАТЕЛЬНЫЙ)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1FB6D0-85B3-4FBB-AD84-5A943D10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64932"/>
            <a:ext cx="8793480" cy="505684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58CE3A-AD7C-75F2-835D-9942450DE762}"/>
              </a:ext>
            </a:extLst>
          </p:cNvPr>
          <p:cNvSpPr/>
          <p:nvPr/>
        </p:nvSpPr>
        <p:spPr>
          <a:xfrm>
            <a:off x="1350628" y="3548543"/>
            <a:ext cx="4874003" cy="7885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0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1" y="254000"/>
            <a:ext cx="8550982" cy="159234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Шаг 4.7: Загрузить скан-образ документа о прохождении соответствующей подготовки по программе профессиональной подготовки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50" i="1" dirty="0">
                <a:latin typeface="Times New Roman" pitchFamily="18" charset="0"/>
                <a:cs typeface="Times New Roman" pitchFamily="18" charset="0"/>
              </a:rPr>
              <a:t>ВНИМАНИЕ: Обучение должно быть проведено по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программам подготовки добровольных пожарных</a:t>
            </a:r>
            <a:r>
              <a:rPr lang="ru-RU" sz="145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50" i="1" dirty="0">
                <a:latin typeface="Times New Roman" pitchFamily="18" charset="0"/>
                <a:cs typeface="Times New Roman" pitchFamily="18" charset="0"/>
              </a:rPr>
              <a:t>утвержденных ГОСТ 58853-2020. Пожарно-технический минимум (ПТМ) и иные документы </a:t>
            </a:r>
            <a:br>
              <a:rPr lang="ru-RU" sz="145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не являются </a:t>
            </a:r>
            <a:r>
              <a:rPr lang="ru-RU" sz="1450" i="1" dirty="0">
                <a:latin typeface="Times New Roman" pitchFamily="18" charset="0"/>
                <a:cs typeface="Times New Roman" pitchFamily="18" charset="0"/>
              </a:rPr>
              <a:t>подтверждением прохождения обучения по программам проф. подготовки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A770A5-36BB-495D-82B9-18FAC909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05369"/>
            <a:ext cx="8755380" cy="47621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68C25E-2D67-FD4A-C36E-868A3142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625" y="2768367"/>
            <a:ext cx="2993375" cy="40102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1C87C4-B441-3A29-167C-23A1333CE44F}"/>
              </a:ext>
            </a:extLst>
          </p:cNvPr>
          <p:cNvSpPr/>
          <p:nvPr/>
        </p:nvSpPr>
        <p:spPr>
          <a:xfrm>
            <a:off x="1375794" y="3221372"/>
            <a:ext cx="4769753" cy="830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3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09" y="290873"/>
            <a:ext cx="8550982" cy="126947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Шаг 4.8: Загрузить скан-образ документа о подтверждении квалификации добровольного пожарного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ВНИМАНИЕ: документ о подтверждении квалификации ДП – свидетельство независимой оценки квалификации. Выдается специализированной комиссией. Его получение не предполагает обучения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A770A5-36BB-495D-82B9-18FAC909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1620142"/>
            <a:ext cx="8763000" cy="503973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FF9596-67BB-ABF9-AA8C-55E2C2BCCCFA}"/>
              </a:ext>
            </a:extLst>
          </p:cNvPr>
          <p:cNvSpPr/>
          <p:nvPr/>
        </p:nvSpPr>
        <p:spPr>
          <a:xfrm>
            <a:off x="1384183" y="4211273"/>
            <a:ext cx="5016617" cy="1266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7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09" y="314293"/>
            <a:ext cx="8550982" cy="1255516"/>
          </a:xfrm>
        </p:spPr>
        <p:txBody>
          <a:bodyPr anchor="ctr"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Шаг 4.9: Загрузить скан-образ о согласии на обработку персональных данных добровольного пожарного, которого необходимо зарегистрировать.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ВНИМАНИЕ: Необходима цветная скан-копия документа. Фото и ч/б копия могут стать основанием для отказа.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A770A5-36BB-495D-82B9-18FAC909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620141"/>
            <a:ext cx="8740140" cy="50244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5AC093-FAD3-CF00-D507-D2E4D5CB6890}"/>
              </a:ext>
            </a:extLst>
          </p:cNvPr>
          <p:cNvSpPr/>
          <p:nvPr/>
        </p:nvSpPr>
        <p:spPr>
          <a:xfrm>
            <a:off x="1333850" y="5595457"/>
            <a:ext cx="4991449" cy="897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18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09" y="314292"/>
            <a:ext cx="8550982" cy="1804067"/>
          </a:xfrm>
        </p:spPr>
        <p:txBody>
          <a:bodyPr anchor="ctr"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Шаг 5: Нажать кнопку «Отправить» заявление. В течении 3 рабочих дней документы будут рассмотрены сотрудниками МЧС России. В случае приема документов, в течении 15 рабочих дней госуслуга будет оказана. Результатом является уведомление о проведении процедуры (прим. уведомление для ООПО)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ВНИМАНИЕ: Уведомление направляется в электронном виде с усиленной электронно-цифровой подписью. В случае, если возникает необходимость получения документа, заверенной нарочной подписью с печатью, необходимо обратиться в Главное управление МЧС России по Ханты-Мансийскому</a:t>
            </a:r>
            <a:r>
              <a:rPr lang="ru-RU" sz="1100" i="1" baseline="0" dirty="0">
                <a:latin typeface="Times New Roman" pitchFamily="18" charset="0"/>
                <a:cs typeface="Times New Roman" pitchFamily="18" charset="0"/>
              </a:rPr>
              <a:t> автономному округу - Югре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по адресу г. Ханты-Мансийск, </a:t>
            </a:r>
            <a:r>
              <a:rPr lang="ru-RU" sz="1100" i="1" dirty="0" err="1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Студенческая 5а, кабинет 107 и по телефону +7 (3467) 351-865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3669B-C2A3-7343-2BA9-F616D1AD9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19" y="2339339"/>
            <a:ext cx="3598319" cy="43129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63564D-5259-461A-D7B2-C112BF13E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88" y="2339337"/>
            <a:ext cx="4017452" cy="431292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9A4086-057B-82BE-DA9E-F0D53F68D939}"/>
              </a:ext>
            </a:extLst>
          </p:cNvPr>
          <p:cNvSpPr/>
          <p:nvPr/>
        </p:nvSpPr>
        <p:spPr>
          <a:xfrm>
            <a:off x="973648" y="3833769"/>
            <a:ext cx="2342417" cy="662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7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1" y="278297"/>
            <a:ext cx="8550982" cy="1712122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Шаг 1: Войдите в учетную запись на сайте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www.gosuslugi.ru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регистрации ООПО – в профиль организации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регистрации ДП – как физическое лицо / организация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5BACBD-7135-49B6-A7A9-224A77A3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990418"/>
            <a:ext cx="8763000" cy="4684702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0FAA3C6-E78B-4112-854E-6D5552D09B49}"/>
              </a:ext>
            </a:extLst>
          </p:cNvPr>
          <p:cNvSpPr/>
          <p:nvPr/>
        </p:nvSpPr>
        <p:spPr>
          <a:xfrm>
            <a:off x="2027583" y="3366052"/>
            <a:ext cx="1152939" cy="2385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56174A-7499-4DFB-819D-F24649470FFC}"/>
              </a:ext>
            </a:extLst>
          </p:cNvPr>
          <p:cNvSpPr/>
          <p:nvPr/>
        </p:nvSpPr>
        <p:spPr>
          <a:xfrm>
            <a:off x="3246786" y="3114261"/>
            <a:ext cx="2716694" cy="1961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6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09" y="480918"/>
            <a:ext cx="8550982" cy="1285192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Шаг 2: Перейдите на вкладку «Ведомства» и нажмите «Все ведомства»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BF013F-956A-452F-8AA4-91A1C5C9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93083"/>
            <a:ext cx="8763000" cy="465457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6717DC6-FB46-4052-999D-B526DAED2795}"/>
              </a:ext>
            </a:extLst>
          </p:cNvPr>
          <p:cNvSpPr/>
          <p:nvPr/>
        </p:nvSpPr>
        <p:spPr>
          <a:xfrm>
            <a:off x="7140436" y="2759827"/>
            <a:ext cx="954157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F7C90F4-2E45-49A3-B409-4956EEC7B0F9}"/>
              </a:ext>
            </a:extLst>
          </p:cNvPr>
          <p:cNvCxnSpPr>
            <a:cxnSpLocks/>
          </p:cNvCxnSpPr>
          <p:nvPr/>
        </p:nvCxnSpPr>
        <p:spPr>
          <a:xfrm flipH="1">
            <a:off x="2451652" y="3551583"/>
            <a:ext cx="4784035" cy="2557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8A87F866-8CD0-4FCA-B7D8-6234DD773594}"/>
              </a:ext>
            </a:extLst>
          </p:cNvPr>
          <p:cNvSpPr/>
          <p:nvPr/>
        </p:nvSpPr>
        <p:spPr>
          <a:xfrm>
            <a:off x="1192696" y="5973826"/>
            <a:ext cx="1239078" cy="516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C9003-959A-4849-A8E1-FEF60F063FBA}"/>
              </a:ext>
            </a:extLst>
          </p:cNvPr>
          <p:cNvSpPr txBox="1"/>
          <p:nvPr/>
        </p:nvSpPr>
        <p:spPr>
          <a:xfrm>
            <a:off x="7235687" y="3611219"/>
            <a:ext cx="35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0B043-047B-4F1F-BE2E-79DDEF814484}"/>
              </a:ext>
            </a:extLst>
          </p:cNvPr>
          <p:cNvSpPr txBox="1"/>
          <p:nvPr/>
        </p:nvSpPr>
        <p:spPr>
          <a:xfrm>
            <a:off x="815009" y="5770579"/>
            <a:ext cx="35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246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1" y="364627"/>
            <a:ext cx="8550982" cy="128519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Шаг 2: и найдите «МЧС России» - «Регистрация в реестре общественных объединений пожарной охраны и сводном реестре добровольных пожарных»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0FAA3C6-E78B-4112-854E-6D5552D09B49}"/>
              </a:ext>
            </a:extLst>
          </p:cNvPr>
          <p:cNvSpPr/>
          <p:nvPr/>
        </p:nvSpPr>
        <p:spPr>
          <a:xfrm>
            <a:off x="7129676" y="2678953"/>
            <a:ext cx="834885" cy="4174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56174A-7499-4DFB-819D-F24649470FFC}"/>
              </a:ext>
            </a:extLst>
          </p:cNvPr>
          <p:cNvSpPr/>
          <p:nvPr/>
        </p:nvSpPr>
        <p:spPr>
          <a:xfrm>
            <a:off x="8044073" y="2504660"/>
            <a:ext cx="834885" cy="86139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20F970-700E-4BF7-9087-2E95FA050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1984770"/>
            <a:ext cx="8747760" cy="470559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46324F-EFCD-474B-B897-AF7DAE4CB0D5}"/>
              </a:ext>
            </a:extLst>
          </p:cNvPr>
          <p:cNvSpPr/>
          <p:nvPr/>
        </p:nvSpPr>
        <p:spPr>
          <a:xfrm>
            <a:off x="4770783" y="2928731"/>
            <a:ext cx="636104" cy="278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1126EB-B9F6-43A0-8F09-225085F99283}"/>
              </a:ext>
            </a:extLst>
          </p:cNvPr>
          <p:cNvSpPr/>
          <p:nvPr/>
        </p:nvSpPr>
        <p:spPr>
          <a:xfrm>
            <a:off x="4870173" y="5910470"/>
            <a:ext cx="3173899" cy="530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изогнутая вправо 16">
            <a:extLst>
              <a:ext uri="{FF2B5EF4-FFF2-40B4-BE49-F238E27FC236}">
                <a16:creationId xmlns:a16="http://schemas.microsoft.com/office/drawing/2014/main" id="{29C6F1D2-CAF0-496B-B888-4BACF61B524F}"/>
              </a:ext>
            </a:extLst>
          </p:cNvPr>
          <p:cNvSpPr/>
          <p:nvPr/>
        </p:nvSpPr>
        <p:spPr>
          <a:xfrm>
            <a:off x="3233530" y="2928731"/>
            <a:ext cx="1341566" cy="351182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3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38" y="490331"/>
            <a:ext cx="8550982" cy="92714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Шаг 3: Выберите тип заявителя (юридическое лицо / для граждан) и необходимую государственную услугу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46324F-EFCD-474B-B897-AF7DAE4CB0D5}"/>
              </a:ext>
            </a:extLst>
          </p:cNvPr>
          <p:cNvSpPr/>
          <p:nvPr/>
        </p:nvSpPr>
        <p:spPr>
          <a:xfrm>
            <a:off x="4770783" y="2928731"/>
            <a:ext cx="636104" cy="278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9BEAA3-C49F-4889-943C-7A254AA47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44914"/>
            <a:ext cx="8763000" cy="466924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1126EB-B9F6-43A0-8F09-225085F99283}"/>
              </a:ext>
            </a:extLst>
          </p:cNvPr>
          <p:cNvSpPr/>
          <p:nvPr/>
        </p:nvSpPr>
        <p:spPr>
          <a:xfrm>
            <a:off x="2171700" y="3886200"/>
            <a:ext cx="150495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AC27F-48A0-4745-855E-FED2F55E15B4}"/>
              </a:ext>
            </a:extLst>
          </p:cNvPr>
          <p:cNvSpPr txBox="1"/>
          <p:nvPr/>
        </p:nvSpPr>
        <p:spPr>
          <a:xfrm>
            <a:off x="3676650" y="3556065"/>
            <a:ext cx="35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E4F6DD18-EED3-1E45-5E40-732AA58E20DA}"/>
              </a:ext>
            </a:extLst>
          </p:cNvPr>
          <p:cNvCxnSpPr>
            <a:stCxn id="9" idx="1"/>
          </p:cNvCxnSpPr>
          <p:nvPr/>
        </p:nvCxnSpPr>
        <p:spPr>
          <a:xfrm rot="10800000" flipV="1">
            <a:off x="947956" y="4152899"/>
            <a:ext cx="1223744" cy="1442557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9209DEA-985D-D499-BD92-516276D45114}"/>
              </a:ext>
            </a:extLst>
          </p:cNvPr>
          <p:cNvCxnSpPr/>
          <p:nvPr/>
        </p:nvCxnSpPr>
        <p:spPr>
          <a:xfrm>
            <a:off x="947956" y="5595456"/>
            <a:ext cx="5285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AEAD77-BC6F-CEA7-7014-00AC419988FE}"/>
              </a:ext>
            </a:extLst>
          </p:cNvPr>
          <p:cNvSpPr txBox="1"/>
          <p:nvPr/>
        </p:nvSpPr>
        <p:spPr>
          <a:xfrm>
            <a:off x="1033304" y="5060870"/>
            <a:ext cx="35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1" y="482072"/>
            <a:ext cx="8550982" cy="92714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Шаг 4: Приступить к заполнению документов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(на примере регистрации добровольного пожарного)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7AE93A-6E4D-4DF8-BFC5-353182B36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84770"/>
            <a:ext cx="8755380" cy="467511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3560FAA-34B7-C353-5E0F-526580A8AE10}"/>
              </a:ext>
            </a:extLst>
          </p:cNvPr>
          <p:cNvCxnSpPr/>
          <p:nvPr/>
        </p:nvCxnSpPr>
        <p:spPr>
          <a:xfrm>
            <a:off x="4999838" y="6031684"/>
            <a:ext cx="133385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EEC25B-0C75-CF6F-F2BB-5139DB804B18}"/>
              </a:ext>
            </a:extLst>
          </p:cNvPr>
          <p:cNvSpPr/>
          <p:nvPr/>
        </p:nvSpPr>
        <p:spPr>
          <a:xfrm>
            <a:off x="6392411" y="4194495"/>
            <a:ext cx="1484851" cy="2181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4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1" y="383480"/>
            <a:ext cx="8550982" cy="1422145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.1: Внесите информацию о заявителе (контактный телефон, адрес и иные требуемые данные).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ВНИМАНИЕ: Заявителем может являться руководитель ООПО или его уполномоченное лицо)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D256D1-B32A-43B5-B785-8FC9DCEE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1984770"/>
            <a:ext cx="8747760" cy="469797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4D1FAD9-4724-5D63-5161-139B2CBDDB8C}"/>
              </a:ext>
            </a:extLst>
          </p:cNvPr>
          <p:cNvCxnSpPr>
            <a:cxnSpLocks/>
          </p:cNvCxnSpPr>
          <p:nvPr/>
        </p:nvCxnSpPr>
        <p:spPr>
          <a:xfrm flipH="1">
            <a:off x="4902482" y="4202884"/>
            <a:ext cx="860755" cy="14516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7AF1759-9588-9AC3-FD39-0BD842390538}"/>
              </a:ext>
            </a:extLst>
          </p:cNvPr>
          <p:cNvCxnSpPr>
            <a:cxnSpLocks/>
          </p:cNvCxnSpPr>
          <p:nvPr/>
        </p:nvCxnSpPr>
        <p:spPr>
          <a:xfrm flipH="1">
            <a:off x="6159947" y="6587143"/>
            <a:ext cx="13314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72D425-09E2-C622-3225-B229A3A12037}"/>
              </a:ext>
            </a:extLst>
          </p:cNvPr>
          <p:cNvSpPr txBox="1"/>
          <p:nvPr/>
        </p:nvSpPr>
        <p:spPr>
          <a:xfrm>
            <a:off x="4975050" y="4302685"/>
            <a:ext cx="35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99F7B6-9D10-C307-0EFE-B83CE235F00D}"/>
              </a:ext>
            </a:extLst>
          </p:cNvPr>
          <p:cNvSpPr txBox="1"/>
          <p:nvPr/>
        </p:nvSpPr>
        <p:spPr>
          <a:xfrm>
            <a:off x="7133560" y="6125478"/>
            <a:ext cx="35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465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1" y="343880"/>
            <a:ext cx="8550982" cy="161068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Шаг 4.2: Введите номер реестровой записи, полученной при регистрации ООПО.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ВНИМАНИЕ: Номер записи можно уточнить на портале МЧС России или 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 телефону +7 (3467) 351-865 (для Ханты-Мансийского автономного округа-Югры)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1B6AE2-67A6-4CB8-ACA3-174FA5D20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84770"/>
            <a:ext cx="8770620" cy="4644630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9A14EA4-C905-2A5E-66EA-3B29A3C5EBD8}"/>
              </a:ext>
            </a:extLst>
          </p:cNvPr>
          <p:cNvCxnSpPr>
            <a:cxnSpLocks/>
          </p:cNvCxnSpPr>
          <p:nvPr/>
        </p:nvCxnSpPr>
        <p:spPr>
          <a:xfrm>
            <a:off x="604007" y="3808602"/>
            <a:ext cx="687898" cy="4026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B1F009-900C-CF9C-F1C5-2B8CAD2647B9}"/>
              </a:ext>
            </a:extLst>
          </p:cNvPr>
          <p:cNvSpPr/>
          <p:nvPr/>
        </p:nvSpPr>
        <p:spPr>
          <a:xfrm>
            <a:off x="1367405" y="3900881"/>
            <a:ext cx="4983061" cy="654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5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5F72-F030-452E-8670-5CAA7EA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1" y="332275"/>
            <a:ext cx="8550982" cy="153505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Шаг 4.3: Введите сведения о добровольном пожарном, которого необходимо зарегистрировать в реестре.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ВНИМАНИЕ: Необходимо заполнить все поля для корректного внесения данных в реестр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CE573-D81D-4BEE-AD0C-F2CF59396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84770"/>
            <a:ext cx="8763000" cy="465225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298E7DA-8076-CD43-CEB0-CC366C9877C0}"/>
              </a:ext>
            </a:extLst>
          </p:cNvPr>
          <p:cNvCxnSpPr>
            <a:cxnSpLocks/>
          </p:cNvCxnSpPr>
          <p:nvPr/>
        </p:nvCxnSpPr>
        <p:spPr>
          <a:xfrm flipH="1">
            <a:off x="6202775" y="3918046"/>
            <a:ext cx="10537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CA2F759-1AFC-EF09-D845-39C22C27D9E9}"/>
              </a:ext>
            </a:extLst>
          </p:cNvPr>
          <p:cNvCxnSpPr>
            <a:cxnSpLocks/>
          </p:cNvCxnSpPr>
          <p:nvPr/>
        </p:nvCxnSpPr>
        <p:spPr>
          <a:xfrm flipH="1">
            <a:off x="6233413" y="4475860"/>
            <a:ext cx="1590597" cy="95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7B890E3-09A3-AF31-2433-09FABAE5CEE5}"/>
              </a:ext>
            </a:extLst>
          </p:cNvPr>
          <p:cNvCxnSpPr>
            <a:cxnSpLocks/>
          </p:cNvCxnSpPr>
          <p:nvPr/>
        </p:nvCxnSpPr>
        <p:spPr>
          <a:xfrm flipH="1">
            <a:off x="3536474" y="5521354"/>
            <a:ext cx="170664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9F013FE-8E43-EA6C-3205-6FD98E069BCF}"/>
              </a:ext>
            </a:extLst>
          </p:cNvPr>
          <p:cNvCxnSpPr>
            <a:cxnSpLocks/>
          </p:cNvCxnSpPr>
          <p:nvPr/>
        </p:nvCxnSpPr>
        <p:spPr>
          <a:xfrm flipH="1">
            <a:off x="6285708" y="5933813"/>
            <a:ext cx="170664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B26D1FF-A2E4-EA48-9266-98817B711BF1}"/>
              </a:ext>
            </a:extLst>
          </p:cNvPr>
          <p:cNvCxnSpPr>
            <a:cxnSpLocks/>
          </p:cNvCxnSpPr>
          <p:nvPr/>
        </p:nvCxnSpPr>
        <p:spPr>
          <a:xfrm flipH="1">
            <a:off x="3437205" y="5052969"/>
            <a:ext cx="170664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BB45463-6E25-3537-0408-EEEF23F5CA29}"/>
              </a:ext>
            </a:extLst>
          </p:cNvPr>
          <p:cNvCxnSpPr>
            <a:cxnSpLocks/>
          </p:cNvCxnSpPr>
          <p:nvPr/>
        </p:nvCxnSpPr>
        <p:spPr>
          <a:xfrm>
            <a:off x="6394765" y="6367244"/>
            <a:ext cx="0" cy="3733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3DD40C-30FB-F259-82C7-03058AB1C398}"/>
              </a:ext>
            </a:extLst>
          </p:cNvPr>
          <p:cNvSpPr txBox="1"/>
          <p:nvPr/>
        </p:nvSpPr>
        <p:spPr>
          <a:xfrm>
            <a:off x="6554607" y="6417474"/>
            <a:ext cx="228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заполнить далее по аналогии</a:t>
            </a:r>
          </a:p>
        </p:txBody>
      </p:sp>
    </p:spTree>
    <p:extLst>
      <p:ext uri="{BB962C8B-B14F-4D97-AF65-F5344CB8AC3E}">
        <p14:creationId xmlns:p14="http://schemas.microsoft.com/office/powerpoint/2010/main" val="1774972051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4_TF10001108" id="{AD03B7F0-D966-4354-AC03-7A90B59AFB51}" vid="{C94E022A-E681-4920-85C8-04125627F5A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www.w3.org/XML/1998/namespace"/>
    <ds:schemaRef ds:uri="http://schemas.microsoft.com/office/infopath/2007/PartnerControls"/>
    <ds:schemaRef ds:uri="http://purl.org/dc/terms/"/>
    <ds:schemaRef ds:uri="71af3243-3dd4-4a8d-8c0d-dd76da1f02a5"/>
    <ds:schemaRef ds:uri="16c05727-aa75-4e4a-9b5f-8a80a1165891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567</Words>
  <Application>Microsoft Office PowerPoint</Application>
  <PresentationFormat>Экран (4:3)</PresentationFormat>
  <Paragraphs>24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Times New Roman</vt:lpstr>
      <vt:lpstr>WelcomeDoc</vt:lpstr>
      <vt:lpstr>Инструкция по работе  с Единым государственным порталом услуг (ЕГПУ)</vt:lpstr>
      <vt:lpstr>Шаг 1: Войдите в учетную запись на сайте www.gosuslugi.ru. Для регистрации ООПО – в профиль организации Для регистрации ДП – как физическое лицо / организация</vt:lpstr>
      <vt:lpstr>Шаг 2: Перейдите на вкладку «Ведомства» и нажмите «Все ведомства»</vt:lpstr>
      <vt:lpstr>Шаг 2: и найдите «МЧС России» - «Регистрация в реестре общественных объединений пожарной охраны и сводном реестре добровольных пожарных»</vt:lpstr>
      <vt:lpstr>Шаг 3: Выберите тип заявителя (юридическое лицо / для граждан) и необходимую государственную услугу</vt:lpstr>
      <vt:lpstr>Шаг 4: Приступить к заполнению документов  (на примере регистрации добровольного пожарного)</vt:lpstr>
      <vt:lpstr>Шаг 4.1: Внесите информацию о заявителе (контактный телефон, адрес и иные требуемые данные).    ВНИМАНИЕ: Заявителем может являться руководитель ООПО или его уполномоченное лицо)</vt:lpstr>
      <vt:lpstr>Шаг 4.2: Введите номер реестровой записи, полученной при регистрации ООПО.   ВНИМАНИЕ: Номер записи можно уточнить на портале МЧС России или  по телефону +7 (3467) 351-865 (для Ханты-Мансийского автономного округа-Югры) </vt:lpstr>
      <vt:lpstr>Шаг 4.3: Введите сведения о добровольном пожарном, которого необходимо зарегистрировать в реестре.   ВНИМАНИЕ: Необходимо заполнить все поля для корректного внесения данных в реестр</vt:lpstr>
      <vt:lpstr>Шаг 4.4: Загрузите скан-образ документа основания для подачи заявления    ВНИМАНИЕ: Документом может являться доверенность, заверенная подписью руководителя</vt:lpstr>
      <vt:lpstr>Шаг 4.5: Загрузить скан-образ гражданского правового договора между общественным объединением и гражданином, осуществляющим функции добровольного пожарного   ВНИМАНИЕ: Если ООПО не зарегистрирована в качестве юридического лица, договор заключается между руководителем ООПО и добровольцем (между физическими лицами) </vt:lpstr>
      <vt:lpstr>Шаг 4.6: Загрузите скан-образ диплома о среднем и(или) высшем специальном профессиональном образовании   ВНИМАНИЕ: (документ НЕ ОБЯЗАТЕЛЬНЫЙ)</vt:lpstr>
      <vt:lpstr>Шаг 4.7: Загрузить скан-образ документа о прохождении соответствующей подготовки по программе профессиональной подготовки    ВНИМАНИЕ: Обучение должно быть проведено по программам подготовки добровольных пожарных, утвержденных ГОСТ 58853-2020. Пожарно-технический минимум (ПТМ) и иные документы  не являются подтверждением прохождения обучения по программам проф. подготовки</vt:lpstr>
      <vt:lpstr>Шаг 4.8: Загрузить скан-образ документа о подтверждении квалификации добровольного пожарного   ВНИМАНИЕ: документ о подтверждении квалификации ДП – свидетельство независимой оценки квалификации. Выдается специализированной комиссией. Его получение не предполагает обучения. </vt:lpstr>
      <vt:lpstr>Шаг 4.9: Загрузить скан-образ о согласии на обработку персональных данных добровольного пожарного, которого необходимо зарегистрировать.   ВНИМАНИЕ: Необходима цветная скан-копия документа. Фото и ч/б копия могут стать основанием для отказа. </vt:lpstr>
      <vt:lpstr>Шаг 5: Нажать кнопку «Отправить» заявление. В течении 3 рабочих дней документы будут рассмотрены сотрудниками МЧС России. В случае приема документов, в течении 15 рабочих дней госуслуга будет оказана. Результатом является уведомление о проведении процедуры (прим. уведомление для ООПО)  ВНИМАНИЕ: Уведомление направляется в электронном виде с усиленной электронно-цифровой подписью. В случае, если возникает необходимость получения документа, заверенной нарочной подписью с печатью, необходимо обратиться в Главное управление МЧС России по Ханты-Мансийскому автономному округу - Югре по адресу г. Ханты-Мансийск, ул. Студенческая 5а, кабинет 107 и по телефону +7 (3467) 351-865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2022-09-30T08:45:31Z</dcterms:created>
  <dcterms:modified xsi:type="dcterms:W3CDTF">2022-11-07T05:12:09Z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