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71" r:id="rId2"/>
    <p:sldId id="286" r:id="rId3"/>
    <p:sldId id="285" r:id="rId4"/>
    <p:sldId id="276" r:id="rId5"/>
    <p:sldId id="275" r:id="rId6"/>
    <p:sldId id="282" r:id="rId7"/>
    <p:sldId id="283" r:id="rId8"/>
    <p:sldId id="290" r:id="rId9"/>
    <p:sldId id="292" r:id="rId10"/>
    <p:sldId id="300" r:id="rId11"/>
    <p:sldId id="299" r:id="rId12"/>
    <p:sldId id="296" r:id="rId13"/>
    <p:sldId id="301" r:id="rId14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DECC"/>
    <a:srgbClr val="ECFE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1979" autoAdjust="0"/>
  </p:normalViewPr>
  <p:slideViewPr>
    <p:cSldViewPr snapToGrid="0">
      <p:cViewPr varScale="1">
        <p:scale>
          <a:sx n="101" d="100"/>
          <a:sy n="101" d="100"/>
        </p:scale>
        <p:origin x="86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2E28A-057B-48E2-9E54-F884F2363570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84725"/>
            <a:ext cx="5446712" cy="3913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26C9A-7FA9-4914-9347-FA0D263AD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941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26C9A-7FA9-4914-9347-FA0D263ADB7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729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26C9A-7FA9-4914-9347-FA0D263ADB7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077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0688" y="1243013"/>
            <a:ext cx="5967412" cy="33559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82C83A-9D3B-497B-A1B9-C50737D7CC53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0268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09601"/>
            <a:ext cx="103632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953000"/>
            <a:ext cx="8534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AEFD-749D-46D0-A53E-A1C77E1638FA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D954F4-EECB-4E62-9C30-D859A348449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AEFD-749D-46D0-A53E-A1C77E1638FA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954F4-EECB-4E62-9C30-D859A34844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AEFD-749D-46D0-A53E-A1C77E1638FA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954F4-EECB-4E62-9C30-D859A34844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Z:\Projects\Текущие\Проектная\FNS_2012\_БРЭНДБУК\out\PPT\3_1_present_A4-04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" y="472"/>
            <a:ext cx="12190191" cy="685561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96857" y="1606877"/>
            <a:ext cx="9760919" cy="4829253"/>
          </a:xfrm>
        </p:spPr>
        <p:txBody>
          <a:bodyPr/>
          <a:lstStyle>
            <a:lvl1pPr marL="310752" indent="0">
              <a:buFontTx/>
              <a:buNone/>
              <a:defRPr b="1">
                <a:latin typeface="+mj-lt"/>
              </a:defRPr>
            </a:lvl1pPr>
            <a:lvl2pPr marL="310752" indent="0">
              <a:defRPr>
                <a:latin typeface="+mj-lt"/>
              </a:defRPr>
            </a:lvl2pPr>
            <a:lvl3pPr marL="537369" indent="-222547">
              <a:defRPr>
                <a:latin typeface="+mj-lt"/>
              </a:defRPr>
            </a:lvl3pPr>
            <a:lvl4pPr marL="0" indent="308037">
              <a:defRPr>
                <a:latin typeface="+mj-lt"/>
              </a:defRPr>
            </a:lvl4pPr>
            <a:lvl5pPr marL="1226720" indent="0">
              <a:buNone/>
              <a:defRPr>
                <a:latin typeface="+mj-lt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 hasCustomPrompt="1"/>
          </p:nvPr>
        </p:nvSpPr>
        <p:spPr>
          <a:xfrm>
            <a:off x="1095903" y="501082"/>
            <a:ext cx="9783868" cy="1105803"/>
          </a:xfrm>
        </p:spPr>
        <p:txBody>
          <a:bodyPr/>
          <a:lstStyle>
            <a:lvl1pPr marL="0" marR="0" indent="0" defTabSz="89160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618"/>
            </a:lvl1pPr>
          </a:lstStyle>
          <a:p>
            <a:pPr marL="0" marR="0" lvl="0" indent="0" defTabSz="89160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ru-RU" sz="4104" b="1" i="0" u="none" strike="noStrike" kern="1200" cap="none" spc="0" normalizeH="0" baseline="0" noProof="0" dirty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1/ ЗАГОЛОВОК СЛАЙДА</a:t>
            </a: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E89E6-FE54-4E13-859C-1FA908D70D3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97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AEFD-749D-46D0-A53E-A1C77E1638FA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954F4-EECB-4E62-9C30-D859A34844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371601"/>
            <a:ext cx="103632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68764"/>
            <a:ext cx="103632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AEFD-749D-46D0-A53E-A1C77E1638FA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954F4-EECB-4E62-9C30-D859A348449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59944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2611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728971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AEFD-749D-46D0-A53E-A1C77E1638FA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954F4-EECB-4E62-9C30-D859A348449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87680" y="1600200"/>
            <a:ext cx="5388864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5386917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1" y="1600200"/>
            <a:ext cx="5389033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AEFD-749D-46D0-A53E-A1C77E1638FA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954F4-EECB-4E62-9C30-D859A348449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12848"/>
            <a:ext cx="5388864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30112" y="2212849"/>
            <a:ext cx="5388864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AEFD-749D-46D0-A53E-A1C77E1638FA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954F4-EECB-4E62-9C30-D859A34844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AEFD-749D-46D0-A53E-A1C77E1638FA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954F4-EECB-4E62-9C30-D859A34844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6117" y="266700"/>
            <a:ext cx="4011084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850" y="273051"/>
            <a:ext cx="66611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6117" y="2438401"/>
            <a:ext cx="4011084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AEFD-749D-46D0-A53E-A1C77E1638FA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954F4-EECB-4E62-9C30-D859A34844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5" y="228600"/>
            <a:ext cx="7615765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0835" y="1143000"/>
            <a:ext cx="8072965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5" y="5810250"/>
            <a:ext cx="7615765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AEFD-749D-46D0-A53E-A1C77E1638FA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954F4-EECB-4E62-9C30-D859A34844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4463" y="6356351"/>
            <a:ext cx="2781300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188AEFD-749D-46D0-A53E-A1C77E1638FA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8887" y="6356351"/>
            <a:ext cx="37973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1038" y="6356351"/>
            <a:ext cx="749300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0D954F4-EECB-4E62-9C30-D859A348449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11277014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758826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8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461921" y="959085"/>
            <a:ext cx="5080438" cy="338554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sz="1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8471338" y="1098613"/>
            <a:ext cx="3636579" cy="58477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1600" i="1" dirty="0"/>
          </a:p>
          <a:p>
            <a:endParaRPr lang="ru-RU" sz="1600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3" y="118311"/>
            <a:ext cx="796891" cy="830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bject 3"/>
          <p:cNvSpPr/>
          <p:nvPr/>
        </p:nvSpPr>
        <p:spPr>
          <a:xfrm>
            <a:off x="1276477" y="1879601"/>
            <a:ext cx="8823198" cy="6965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4"/>
          <p:cNvSpPr/>
          <p:nvPr/>
        </p:nvSpPr>
        <p:spPr>
          <a:xfrm>
            <a:off x="1276477" y="2709333"/>
            <a:ext cx="8541639" cy="660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Прямоугольник 3"/>
          <p:cNvSpPr/>
          <p:nvPr/>
        </p:nvSpPr>
        <p:spPr>
          <a:xfrm>
            <a:off x="901994" y="4029456"/>
            <a:ext cx="1091696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535"/>
              </a:spcBef>
              <a:tabLst>
                <a:tab pos="299085" algn="l"/>
              </a:tabLst>
            </a:pPr>
            <a:r>
              <a:rPr lang="ru-RU" b="1" spc="30" dirty="0">
                <a:solidFill>
                  <a:srgbClr val="252525"/>
                </a:solidFill>
                <a:latin typeface="Palatino Linotype" panose="02040502050505030304" pitchFamily="18" charset="0"/>
                <a:cs typeface="Tahoma"/>
              </a:rPr>
              <a:t>ФЗ</a:t>
            </a:r>
            <a:r>
              <a:rPr lang="ru-RU" b="1" spc="-180" dirty="0">
                <a:solidFill>
                  <a:srgbClr val="252525"/>
                </a:solidFill>
                <a:latin typeface="Palatino Linotype" panose="02040502050505030304" pitchFamily="18" charset="0"/>
                <a:cs typeface="Tahoma"/>
              </a:rPr>
              <a:t> </a:t>
            </a:r>
            <a:r>
              <a:rPr lang="ru-RU" b="1" spc="-35" dirty="0">
                <a:solidFill>
                  <a:srgbClr val="252525"/>
                </a:solidFill>
                <a:latin typeface="Palatino Linotype" panose="02040502050505030304" pitchFamily="18" charset="0"/>
                <a:cs typeface="Tahoma"/>
              </a:rPr>
              <a:t>ПО</a:t>
            </a:r>
            <a:r>
              <a:rPr lang="ru-RU" b="1" spc="-180" dirty="0">
                <a:solidFill>
                  <a:srgbClr val="252525"/>
                </a:solidFill>
                <a:latin typeface="Palatino Linotype" panose="02040502050505030304" pitchFamily="18" charset="0"/>
                <a:cs typeface="Tahoma"/>
              </a:rPr>
              <a:t> </a:t>
            </a:r>
            <a:r>
              <a:rPr lang="ru-RU" b="1" spc="-70" dirty="0">
                <a:solidFill>
                  <a:srgbClr val="252525"/>
                </a:solidFill>
                <a:latin typeface="Palatino Linotype" panose="02040502050505030304" pitchFamily="18" charset="0"/>
                <a:cs typeface="Tahoma"/>
              </a:rPr>
              <a:t>ПОСЛАНИЮ</a:t>
            </a:r>
            <a:r>
              <a:rPr lang="ru-RU" b="1" spc="-204" dirty="0">
                <a:solidFill>
                  <a:srgbClr val="252525"/>
                </a:solidFill>
                <a:latin typeface="Palatino Linotype" panose="02040502050505030304" pitchFamily="18" charset="0"/>
                <a:cs typeface="Tahoma"/>
              </a:rPr>
              <a:t> </a:t>
            </a:r>
            <a:r>
              <a:rPr lang="ru-RU" b="1" spc="-45" dirty="0">
                <a:solidFill>
                  <a:srgbClr val="252525"/>
                </a:solidFill>
                <a:latin typeface="Palatino Linotype" panose="02040502050505030304" pitchFamily="18" charset="0"/>
                <a:cs typeface="Tahoma"/>
              </a:rPr>
              <a:t>ПРЕЗИДЕНТА</a:t>
            </a:r>
            <a:r>
              <a:rPr lang="ru-RU" b="1" spc="-195" dirty="0">
                <a:solidFill>
                  <a:srgbClr val="252525"/>
                </a:solidFill>
                <a:latin typeface="Palatino Linotype" panose="02040502050505030304" pitchFamily="18" charset="0"/>
                <a:cs typeface="Tahoma"/>
              </a:rPr>
              <a:t> </a:t>
            </a:r>
            <a:r>
              <a:rPr lang="ru-RU" b="1" spc="15" dirty="0">
                <a:solidFill>
                  <a:srgbClr val="252525"/>
                </a:solidFill>
                <a:latin typeface="Palatino Linotype" panose="02040502050505030304" pitchFamily="18" charset="0"/>
                <a:cs typeface="Tahoma"/>
              </a:rPr>
              <a:t>РФ</a:t>
            </a:r>
            <a:r>
              <a:rPr lang="ru-RU" b="1" spc="-175" dirty="0">
                <a:solidFill>
                  <a:srgbClr val="252525"/>
                </a:solidFill>
                <a:latin typeface="Palatino Linotype" panose="02040502050505030304" pitchFamily="18" charset="0"/>
                <a:cs typeface="Tahoma"/>
              </a:rPr>
              <a:t> </a:t>
            </a:r>
            <a:r>
              <a:rPr lang="ru-RU" spc="90" dirty="0">
                <a:solidFill>
                  <a:srgbClr val="252525"/>
                </a:solidFill>
                <a:latin typeface="Palatino Linotype" panose="02040502050505030304" pitchFamily="18" charset="0"/>
                <a:cs typeface="Calibri"/>
              </a:rPr>
              <a:t>(ОТ</a:t>
            </a:r>
            <a:r>
              <a:rPr lang="ru-RU" spc="-90" dirty="0">
                <a:solidFill>
                  <a:srgbClr val="252525"/>
                </a:solidFill>
                <a:latin typeface="Palatino Linotype" panose="02040502050505030304" pitchFamily="18" charset="0"/>
                <a:cs typeface="Calibri"/>
              </a:rPr>
              <a:t> </a:t>
            </a:r>
            <a:r>
              <a:rPr lang="ru-RU" spc="40" dirty="0">
                <a:solidFill>
                  <a:srgbClr val="252525"/>
                </a:solidFill>
                <a:latin typeface="Palatino Linotype" panose="02040502050505030304" pitchFamily="18" charset="0"/>
                <a:cs typeface="Calibri"/>
              </a:rPr>
              <a:t>12.07.2024</a:t>
            </a:r>
            <a:r>
              <a:rPr lang="ru-RU" spc="-114" dirty="0">
                <a:solidFill>
                  <a:srgbClr val="252525"/>
                </a:solidFill>
                <a:latin typeface="Palatino Linotype" panose="02040502050505030304" pitchFamily="18" charset="0"/>
                <a:cs typeface="Calibri"/>
              </a:rPr>
              <a:t> </a:t>
            </a:r>
            <a:r>
              <a:rPr lang="ru-RU" spc="160" dirty="0">
                <a:solidFill>
                  <a:srgbClr val="252525"/>
                </a:solidFill>
                <a:latin typeface="Palatino Linotype" panose="02040502050505030304" pitchFamily="18" charset="0"/>
                <a:cs typeface="Calibri"/>
              </a:rPr>
              <a:t>N</a:t>
            </a:r>
            <a:r>
              <a:rPr lang="ru-RU" spc="-85" dirty="0">
                <a:solidFill>
                  <a:srgbClr val="252525"/>
                </a:solidFill>
                <a:latin typeface="Palatino Linotype" panose="02040502050505030304" pitchFamily="18" charset="0"/>
                <a:cs typeface="Calibri"/>
              </a:rPr>
              <a:t> </a:t>
            </a:r>
            <a:r>
              <a:rPr lang="ru-RU" spc="75" dirty="0">
                <a:solidFill>
                  <a:srgbClr val="252525"/>
                </a:solidFill>
                <a:latin typeface="Palatino Linotype" panose="02040502050505030304" pitchFamily="18" charset="0"/>
                <a:cs typeface="Calibri"/>
              </a:rPr>
              <a:t>176-ФЗ)</a:t>
            </a:r>
            <a:endParaRPr lang="ru-RU" dirty="0">
              <a:latin typeface="Palatino Linotype" panose="02040502050505030304" pitchFamily="18" charset="0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  <a:tabLst>
                <a:tab pos="299085" algn="l"/>
              </a:tabLst>
            </a:pPr>
            <a:r>
              <a:rPr lang="ru-RU" spc="100" dirty="0">
                <a:solidFill>
                  <a:srgbClr val="252525"/>
                </a:solidFill>
                <a:latin typeface="Palatino Linotype" panose="02040502050505030304" pitchFamily="18" charset="0"/>
                <a:cs typeface="Calibri"/>
              </a:rPr>
              <a:t>                                                                                            </a:t>
            </a:r>
          </a:p>
          <a:p>
            <a:pPr marL="12700" algn="r">
              <a:lnSpc>
                <a:spcPct val="100000"/>
              </a:lnSpc>
              <a:spcBef>
                <a:spcPts val="434"/>
              </a:spcBef>
              <a:tabLst>
                <a:tab pos="299085" algn="l"/>
              </a:tabLst>
            </a:pPr>
            <a:r>
              <a:rPr lang="ru-RU" b="1" spc="100" dirty="0">
                <a:solidFill>
                  <a:srgbClr val="252525"/>
                </a:solidFill>
                <a:latin typeface="Palatino Linotype" panose="02040502050505030304" pitchFamily="18" charset="0"/>
                <a:ea typeface="Tahoma" panose="020B0604030504040204" pitchFamily="34" charset="0"/>
                <a:cs typeface="Calibri"/>
              </a:rPr>
              <a:t>                                             </a:t>
            </a:r>
            <a:r>
              <a:rPr lang="ru-RU" b="1" spc="100" dirty="0">
                <a:solidFill>
                  <a:srgbClr val="252525"/>
                </a:solidFill>
                <a:latin typeface="Palatino Linotype" panose="02040502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Заместитель начальника МРИ ФНС России №7 по Ханты –                              Мансийского автономному округу – Югре </a:t>
            </a:r>
          </a:p>
          <a:p>
            <a:pPr marL="12700" algn="r">
              <a:lnSpc>
                <a:spcPct val="100000"/>
              </a:lnSpc>
              <a:spcBef>
                <a:spcPts val="434"/>
              </a:spcBef>
              <a:tabLst>
                <a:tab pos="299085" algn="l"/>
              </a:tabLst>
            </a:pPr>
            <a:r>
              <a:rPr lang="ru-RU" b="1" spc="100" dirty="0">
                <a:solidFill>
                  <a:srgbClr val="252525"/>
                </a:solidFill>
                <a:latin typeface="Palatino Linotype" panose="02040502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Н.В. Сумская</a:t>
            </a:r>
            <a:endParaRPr lang="ru-RU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468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07362" y="168677"/>
            <a:ext cx="9836459" cy="514904"/>
          </a:xfr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alatino Linotype" panose="02040502050505030304" pitchFamily="18" charset="0"/>
                <a:cs typeface="Times New Roman" pitchFamily="18" charset="0"/>
              </a:rPr>
              <a:t>Преимущества и ограничения АУСН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66615898"/>
              </p:ext>
            </p:extLst>
          </p:nvPr>
        </p:nvGraphicFramePr>
        <p:xfrm>
          <a:off x="0" y="836613"/>
          <a:ext cx="11881320" cy="602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9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41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ru-RU" sz="360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Преимущества</a:t>
                      </a:r>
                    </a:p>
                  </a:txBody>
                  <a:tcPr>
                    <a:solidFill>
                      <a:srgbClr val="4476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kern="1200" dirty="0">
                          <a:solidFill>
                            <a:schemeClr val="lt1"/>
                          </a:solidFill>
                          <a:latin typeface="Palatino Linotype" panose="02040502050505030304" pitchFamily="18" charset="0"/>
                          <a:ea typeface="+mn-ea"/>
                          <a:cs typeface="Times New Roman" pitchFamily="18" charset="0"/>
                        </a:rPr>
                        <a:t>Ограничения</a:t>
                      </a:r>
                    </a:p>
                  </a:txBody>
                  <a:tcPr>
                    <a:solidFill>
                      <a:srgbClr val="4476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2782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baseline="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Не уплачиваются страховые взносы на ОПС, ОМС;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Не требуется заполнение отчетности (ни декларации по УСН, ни расчет 6-НДФЛ, ни расчет по страховым взносам);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Не ведется книга учета доходов и расходов;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Экономия на бухгалтерии;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Учет доходов и расходов ведется в онлайн-кабинете;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Налоговый</a:t>
                      </a:r>
                      <a:r>
                        <a:rPr lang="ru-RU" sz="1800" baseline="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 период – 1 месяц (в ЛКП банка можно настроить ежемесячный авто-платёж);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baseline="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НО рассчитывает сумму налога на основании данных ККТ, уполномоченного банка, самих налогоплательщиков за прошедший месяц;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800" baseline="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Оплата налога ИП/ЮЛ: до 25 числа каждого месяца; </a:t>
                      </a:r>
                      <a:endParaRPr lang="ru-RU" sz="1800" dirty="0">
                        <a:latin typeface="Palatino Linotype" panose="02040502050505030304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Не совместим</a:t>
                      </a:r>
                      <a:r>
                        <a:rPr lang="ru-RU" sz="1800" baseline="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 с другими налоговыми режимами;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baseline="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Лимит годового дохода – до  60 млн. руб.;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baseline="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Остаточная стоимость ОС не более 150 млн. руб.;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baseline="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До 5 человек в штате;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baseline="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Выплата ЗП через уполномоченный банк, а не наличными;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baseline="0" dirty="0">
                          <a:latin typeface="Palatino Linotype" panose="02040502050505030304" pitchFamily="18" charset="0"/>
                          <a:cs typeface="Times New Roman" pitchFamily="18" charset="0"/>
                        </a:rPr>
                        <a:t>Р/С открыт ТОЛЬКО в уполномоченных кредитных организациях;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latin typeface="Palatino Linotype" panose="02040502050505030304" pitchFamily="18" charset="0"/>
                          <a:ea typeface="+mn-ea"/>
                          <a:cs typeface="Times New Roman" pitchFamily="18" charset="0"/>
                        </a:rPr>
                        <a:t>Крестьянские фермерские хозяйства;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latin typeface="Palatino Linotype" panose="02040502050505030304" pitchFamily="18" charset="0"/>
                          <a:ea typeface="+mn-ea"/>
                          <a:cs typeface="Times New Roman" pitchFamily="18" charset="0"/>
                        </a:rPr>
                        <a:t>Организации, имеющие филиалы;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latin typeface="Palatino Linotype" panose="02040502050505030304" pitchFamily="18" charset="0"/>
                          <a:ea typeface="+mn-ea"/>
                          <a:cs typeface="Times New Roman" pitchFamily="18" charset="0"/>
                        </a:rPr>
                        <a:t>ИП, ведущие предпринимательскую деятельность в интересах другого лица;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latin typeface="Palatino Linotype" panose="02040502050505030304" pitchFamily="18" charset="0"/>
                          <a:ea typeface="+mn-ea"/>
                          <a:cs typeface="Times New Roman" pitchFamily="18" charset="0"/>
                        </a:rPr>
                        <a:t>НКО, ТСЖ, НПФ, МФО, оценщики, страховщики, нотариусы, адвокаты, ломбарды 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latin typeface="Palatino Linotype" panose="02040502050505030304" pitchFamily="18" charset="0"/>
                          <a:ea typeface="+mn-ea"/>
                          <a:cs typeface="Times New Roman" pitchFamily="18" charset="0"/>
                        </a:rPr>
                        <a:t>ИП/ЮЛ с долей участия других организаций более 25%;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latin typeface="Palatino Linotype" panose="02040502050505030304" pitchFamily="18" charset="0"/>
                          <a:ea typeface="+mn-ea"/>
                          <a:cs typeface="Times New Roman" pitchFamily="18" charset="0"/>
                        </a:rPr>
                        <a:t>Иностранные организации;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latin typeface="Palatino Linotype" panose="02040502050505030304" pitchFamily="18" charset="0"/>
                          <a:ea typeface="+mn-ea"/>
                          <a:cs typeface="Times New Roman" pitchFamily="18" charset="0"/>
                        </a:rPr>
                        <a:t>Иные, указанные в статье 3 Федерального закона </a:t>
                      </a:r>
                      <a:r>
                        <a:rPr lang="ru-RU" sz="1800" dirty="0"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№17-ФЗ  от 25.02.2022.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latin typeface="Palatino Linotype" panose="02040502050505030304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1" y="249238"/>
            <a:ext cx="582001" cy="50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5096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3623" y="4150434"/>
            <a:ext cx="6253551" cy="2590934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ADDA2670-0E50-4F5B-AE55-C07E57DEDF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77553"/>
            <a:ext cx="7528264" cy="573122"/>
          </a:xfr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ru-RU" sz="3200" b="1" dirty="0">
                <a:solidFill>
                  <a:schemeClr val="tx1"/>
                </a:solidFill>
                <a:latin typeface="Palatino Linotype" panose="02040502050505030304" pitchFamily="18" charset="0"/>
                <a:cs typeface="Times New Roman" pitchFamily="18" charset="0"/>
              </a:rPr>
              <a:t>Исчисление налога</a:t>
            </a:r>
            <a:endParaRPr lang="en-US" sz="3200" b="1" dirty="0">
              <a:solidFill>
                <a:schemeClr val="tx1"/>
              </a:solidFill>
              <a:latin typeface="Palatino Linotype" panose="02040502050505030304" pitchFamily="18" charset="0"/>
              <a:cs typeface="Times New Roman" pitchFamily="18" charset="0"/>
            </a:endParaRPr>
          </a:p>
        </p:txBody>
      </p:sp>
      <p:sp>
        <p:nvSpPr>
          <p:cNvPr id="31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8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328" y="836712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Palatino Linotype" panose="02040502050505030304" pitchFamily="18" charset="0"/>
              </a:rPr>
              <a:t>Не позднее 15-го числа налоговый орган уведомляет налогоплательщика через личный кабинет: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400" dirty="0">
                <a:latin typeface="Palatino Linotype" panose="02040502050505030304" pitchFamily="18" charset="0"/>
              </a:rPr>
              <a:t> о налоговой базе;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400" dirty="0">
                <a:latin typeface="Palatino Linotype" panose="02040502050505030304" pitchFamily="18" charset="0"/>
              </a:rPr>
              <a:t> о сумме убытка, полученного за налоговый период, о сумме убытка, зачтенного в налоговом периоде, и об оставшейся части убытка, переходящей на следующие налоговые периоды;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400" dirty="0">
                <a:latin typeface="Palatino Linotype" panose="02040502050505030304" pitchFamily="18" charset="0"/>
              </a:rPr>
              <a:t> о сумме налога, исчисленной по итогам налогового периода;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400" dirty="0">
                <a:latin typeface="Palatino Linotype" panose="02040502050505030304" pitchFamily="18" charset="0"/>
              </a:rPr>
              <a:t> о сумме торгового сбора, на которую налоговым органом уменьшена сумма налога (если применимо);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400" dirty="0">
                <a:latin typeface="Palatino Linotype" panose="02040502050505030304" pitchFamily="18" charset="0"/>
              </a:rPr>
              <a:t> о сумме налога, подлежащей уплате по итогам налогового периода, с указанием реквизитов, необходимых для уплаты налога.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3407" y="476671"/>
            <a:ext cx="3339257" cy="4032449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1" y="249238"/>
            <a:ext cx="582001" cy="50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8908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80" y="12937"/>
            <a:ext cx="3312368" cy="3312367"/>
          </a:xfrm>
          <a:prstGeom prst="rect">
            <a:avLst/>
          </a:prstGeom>
        </p:spPr>
      </p:pic>
      <p:pic>
        <p:nvPicPr>
          <p:cNvPr id="1026" name="Picture 2" descr="C:\Users\8600-90-722\Desktop\Слайды\IMG_73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664" y="12937"/>
            <a:ext cx="334932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8600-90-722\Desktop\Слайды\IMG_73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390" y="12936"/>
            <a:ext cx="3163002" cy="684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8600-90-722\Desktop\Слайды\IMG_734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5208" y="1669120"/>
            <a:ext cx="2551471" cy="240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1559496" y="3284004"/>
            <a:ext cx="151216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5872088" y="332656"/>
            <a:ext cx="151216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8616280" y="2348880"/>
            <a:ext cx="151216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6229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/>
          </a:p>
          <a:p>
            <a:pPr marL="0" indent="0" algn="ctr">
              <a:buNone/>
            </a:pPr>
            <a:r>
              <a:rPr lang="ru-RU" sz="4000" dirty="0">
                <a:solidFill>
                  <a:schemeClr val="tx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1" y="249238"/>
            <a:ext cx="892720" cy="753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5009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54" y="76428"/>
            <a:ext cx="11057211" cy="695929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70C0"/>
                </a:solidFill>
              </a:rPr>
              <a:t>Условия для применения УСН с 01.01.2025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19175" y="1384992"/>
            <a:ext cx="2371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 сумме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05175" y="1384992"/>
            <a:ext cx="185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 количеству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9024" y="991154"/>
            <a:ext cx="11861341" cy="5262979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В 2024 году увеличены пороговые значения по размеру доходов организации за 9 месяцев календарного года. </a:t>
            </a:r>
            <a:r>
              <a:rPr lang="ru-RU" u="sng" dirty="0"/>
              <a:t>Организация</a:t>
            </a:r>
            <a:r>
              <a:rPr lang="ru-RU" dirty="0"/>
              <a:t>, применяющая ОСНО, может подать Уведомление о переходе на УСН если </a:t>
            </a:r>
            <a:r>
              <a:rPr lang="ru-RU" b="1" dirty="0">
                <a:solidFill>
                  <a:srgbClr val="0070C0"/>
                </a:solidFill>
              </a:rPr>
              <a:t>доходы за 9 месяцев 2024 года </a:t>
            </a:r>
            <a:r>
              <a:rPr lang="ru-RU" sz="2000" b="1" dirty="0"/>
              <a:t>не превысили 337,5 млн. рублей </a:t>
            </a:r>
            <a:r>
              <a:rPr lang="ru-RU" dirty="0">
                <a:solidFill>
                  <a:srgbClr val="0070C0"/>
                </a:solidFill>
              </a:rPr>
              <a:t>с ежегодной индексацией на коэффициент-дефлятор (было 112,5 млн. рублей) </a:t>
            </a:r>
            <a:r>
              <a:rPr lang="ru-RU" dirty="0"/>
              <a:t>(критерий действует только для организаций) (п.2 ст.346 НК РФ)</a:t>
            </a:r>
            <a:r>
              <a:rPr lang="ru-RU" sz="2000" dirty="0"/>
              <a:t>*</a:t>
            </a:r>
            <a:endParaRPr lang="ru-RU" sz="2000" dirty="0">
              <a:solidFill>
                <a:srgbClr val="0070C0"/>
              </a:solidFill>
            </a:endParaRPr>
          </a:p>
          <a:p>
            <a:pPr algn="just"/>
            <a:r>
              <a:rPr lang="ru-RU" dirty="0">
                <a:solidFill>
                  <a:srgbClr val="0070C0"/>
                </a:solidFill>
              </a:rPr>
              <a:t>     </a:t>
            </a:r>
          </a:p>
          <a:p>
            <a:pPr algn="just"/>
            <a:r>
              <a:rPr lang="ru-RU" u="sng" dirty="0"/>
              <a:t>С 2025 увеличены пороговые значения для УСН:</a:t>
            </a:r>
          </a:p>
          <a:p>
            <a:pPr algn="just"/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sz="2000" b="1" dirty="0"/>
              <a:t>доходы за текущий отчетный период не превышают 450 млн. рублей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(было 200 млн. рублей, с учетом коэффициента-дефлятора на 2024 год (1,329) – 265,8 млн. рублей);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70C0"/>
                </a:solidFill>
              </a:rPr>
              <a:t>Остаточная стоимость ОС составляет </a:t>
            </a:r>
            <a:r>
              <a:rPr lang="ru-RU" sz="2000" b="1" dirty="0">
                <a:solidFill>
                  <a:prstClr val="black"/>
                </a:solidFill>
              </a:rPr>
              <a:t>200 млн. рублей </a:t>
            </a:r>
            <a:r>
              <a:rPr lang="ru-RU" dirty="0">
                <a:solidFill>
                  <a:srgbClr val="0070C0"/>
                </a:solidFill>
              </a:rPr>
              <a:t>(было 150 млн. рублей);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70C0"/>
                </a:solidFill>
              </a:rPr>
              <a:t>СЧ работников составляет </a:t>
            </a:r>
            <a:r>
              <a:rPr lang="ru-RU" sz="2000" b="1" dirty="0">
                <a:solidFill>
                  <a:prstClr val="black"/>
                </a:solidFill>
              </a:rPr>
              <a:t>не более 130 человек </a:t>
            </a:r>
            <a:r>
              <a:rPr lang="ru-RU" dirty="0">
                <a:solidFill>
                  <a:srgbClr val="0070C0"/>
                </a:solidFill>
              </a:rPr>
              <a:t>(условие не изменилось).</a:t>
            </a:r>
          </a:p>
          <a:p>
            <a:pPr algn="just"/>
            <a:endParaRPr lang="ru-RU" dirty="0">
              <a:solidFill>
                <a:srgbClr val="0070C0"/>
              </a:solidFill>
            </a:endParaRPr>
          </a:p>
          <a:p>
            <a:pPr algn="just"/>
            <a:r>
              <a:rPr lang="ru-RU" dirty="0">
                <a:solidFill>
                  <a:srgbClr val="0070C0"/>
                </a:solidFill>
              </a:rPr>
              <a:t>     </a:t>
            </a:r>
          </a:p>
          <a:p>
            <a:pPr algn="just"/>
            <a:r>
              <a:rPr lang="ru-RU" dirty="0">
                <a:solidFill>
                  <a:srgbClr val="0070C0"/>
                </a:solidFill>
              </a:rPr>
              <a:t> </a:t>
            </a:r>
          </a:p>
          <a:p>
            <a:pPr algn="just"/>
            <a:r>
              <a:rPr lang="ru-RU" sz="2000" b="1" i="1" dirty="0"/>
              <a:t>*</a:t>
            </a:r>
            <a:r>
              <a:rPr lang="ru-RU" i="1" dirty="0"/>
              <a:t> Если в 2024 году ЮЛ слетело с УСН ввиду превышения ограничения </a:t>
            </a:r>
            <a:r>
              <a:rPr lang="ru-RU" b="1" i="1" dirty="0"/>
              <a:t>по выручке в 265,8 млн. руб., то есть шанс вернуться на УСН с 01.01.2025 </a:t>
            </a:r>
            <a:r>
              <a:rPr lang="ru-RU" i="1" dirty="0"/>
              <a:t>(при соблюдении новых условий, то есть сумма доходов за 9 месяцев (и на УСН, и уже после утраты права, на ОСНО) </a:t>
            </a:r>
            <a:r>
              <a:rPr lang="ru-RU" b="1" i="1" dirty="0"/>
              <a:t>не должна превышать 337,5 млн. руб</a:t>
            </a:r>
            <a:r>
              <a:rPr lang="ru-RU" i="1" dirty="0"/>
              <a:t>. (на ИП указанные ограничения не распространяются).</a:t>
            </a:r>
            <a:endParaRPr lang="ru-RU" b="1" i="1" dirty="0"/>
          </a:p>
          <a:p>
            <a:pPr algn="just"/>
            <a:r>
              <a:rPr lang="ru-RU" b="1" i="1" dirty="0"/>
              <a:t>    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24" y="107348"/>
            <a:ext cx="669925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6063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607" y="-1"/>
            <a:ext cx="10983310" cy="948997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rgbClr val="0070C0"/>
                </a:solidFill>
              </a:rPr>
              <a:t>Изменения законодательства с 01.01.2025 в части УСН </a:t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(от 12.07.2024 176-ФЗ)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19175" y="1384992"/>
            <a:ext cx="2371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 сумме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05175" y="1384992"/>
            <a:ext cx="185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 количеству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5920" y="1160168"/>
            <a:ext cx="3219256" cy="557075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prstClr val="black"/>
                </a:solidFill>
              </a:rPr>
              <a:t>С 2025 </a:t>
            </a:r>
            <a:r>
              <a:rPr lang="ru-RU" sz="2000" dirty="0">
                <a:solidFill>
                  <a:srgbClr val="0070C0"/>
                </a:solidFill>
              </a:rPr>
              <a:t>у</a:t>
            </a:r>
            <a:r>
              <a:rPr lang="ru-RU" sz="2000" b="1" dirty="0">
                <a:solidFill>
                  <a:srgbClr val="0070C0"/>
                </a:solidFill>
              </a:rPr>
              <a:t>величены пороговые значения 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для целей применения УСН </a:t>
            </a:r>
          </a:p>
          <a:p>
            <a:endParaRPr lang="ru-RU" sz="2400" dirty="0"/>
          </a:p>
          <a:p>
            <a:r>
              <a:rPr lang="ru-RU" sz="2400" b="1" dirty="0"/>
              <a:t>- с 265,8 до 450 млн ₽</a:t>
            </a:r>
          </a:p>
          <a:p>
            <a:r>
              <a:rPr lang="ru-RU" sz="2000" dirty="0"/>
              <a:t>по размеру доходов</a:t>
            </a:r>
            <a:r>
              <a:rPr lang="ru-RU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r>
              <a:rPr lang="ru-RU" sz="2400" b="1" dirty="0"/>
              <a:t>- с 150 до 200 млн ₽</a:t>
            </a:r>
          </a:p>
          <a:p>
            <a:r>
              <a:rPr lang="ru-RU" sz="2000" dirty="0"/>
              <a:t>по размеру остаточной </a:t>
            </a:r>
          </a:p>
          <a:p>
            <a:r>
              <a:rPr lang="ru-RU" sz="2000" dirty="0"/>
              <a:t>стоимости основных средств</a:t>
            </a:r>
            <a:endParaRPr lang="ru-RU" sz="2400" dirty="0"/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390900" y="1098613"/>
            <a:ext cx="5080438" cy="5693866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С 2025 </a:t>
            </a:r>
            <a:r>
              <a:rPr lang="ru-RU" sz="2000" b="1" dirty="0">
                <a:solidFill>
                  <a:srgbClr val="0070C0"/>
                </a:solidFill>
              </a:rPr>
              <a:t>плательщики УСН становятся плательщиками НДС</a:t>
            </a:r>
          </a:p>
          <a:p>
            <a:r>
              <a:rPr lang="ru-RU" sz="2000" dirty="0"/>
              <a:t>Вводится обязанность по уплате НДС для налогоплательщиков на УСН </a:t>
            </a:r>
          </a:p>
          <a:p>
            <a:r>
              <a:rPr lang="ru-RU" sz="2000" dirty="0">
                <a:solidFill>
                  <a:srgbClr val="0070C0"/>
                </a:solidFill>
              </a:rPr>
              <a:t>с доходами более 60 млн ₽ </a:t>
            </a:r>
          </a:p>
          <a:p>
            <a:r>
              <a:rPr lang="ru-RU" sz="2000" dirty="0"/>
              <a:t>по их выбору: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 </a:t>
            </a:r>
            <a:r>
              <a:rPr lang="ru-RU" sz="2400" b="1" dirty="0"/>
              <a:t>20%</a:t>
            </a:r>
            <a:r>
              <a:rPr lang="ru-RU" dirty="0"/>
              <a:t> (по стандартной ставке) 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с правом на вычеты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/>
              <a:t>5%</a:t>
            </a:r>
            <a:r>
              <a:rPr lang="ru-RU" dirty="0"/>
              <a:t> </a:t>
            </a:r>
            <a:r>
              <a:rPr lang="ru-RU" sz="2000" b="1" dirty="0"/>
              <a:t>— при доходе от 60 до 250 </a:t>
            </a:r>
          </a:p>
          <a:p>
            <a:r>
              <a:rPr lang="ru-RU" sz="2000" b="1" dirty="0"/>
              <a:t>млн ₽</a:t>
            </a:r>
          </a:p>
          <a:p>
            <a:r>
              <a:rPr lang="ru-RU" sz="2400" b="1" dirty="0"/>
              <a:t>    7% </a:t>
            </a:r>
            <a:r>
              <a:rPr lang="ru-RU" dirty="0"/>
              <a:t>— </a:t>
            </a:r>
            <a:r>
              <a:rPr lang="ru-RU" b="1" dirty="0"/>
              <a:t>при доходе от 250 до 450 млн ₽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без права на вычеты</a:t>
            </a:r>
          </a:p>
          <a:p>
            <a:pPr algn="just"/>
            <a:endParaRPr lang="ru-RU" sz="1600" i="1" dirty="0"/>
          </a:p>
          <a:p>
            <a:pPr algn="just"/>
            <a:r>
              <a:rPr lang="ru-RU" sz="1600" i="1" dirty="0"/>
              <a:t>Справочно: если сумма дохода за 2024 год не превысила 60 млн. руб., то ЮЛ и ИП применяют освобождение от НДС (п.1 ст.145 НК РФ). Уведомлять налоговый орган не нужно. Если действует освобождение, то отсутствует обязанность сдавать декларации по НДС, вести книгу покупок, книгу продаж.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71338" y="1098613"/>
            <a:ext cx="3636579" cy="569386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С 2025 </a:t>
            </a:r>
            <a:r>
              <a:rPr lang="ru-RU" sz="2000" b="1" dirty="0">
                <a:solidFill>
                  <a:srgbClr val="0070C0"/>
                </a:solidFill>
              </a:rPr>
              <a:t>исключаются 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повышенные налоговые ставки по УСН</a:t>
            </a:r>
          </a:p>
          <a:p>
            <a:r>
              <a:rPr lang="ru-RU" sz="2400" b="1" dirty="0"/>
              <a:t>8%</a:t>
            </a:r>
            <a:r>
              <a:rPr lang="ru-RU" dirty="0"/>
              <a:t> для объекта «доходы»</a:t>
            </a:r>
          </a:p>
          <a:p>
            <a:r>
              <a:rPr lang="ru-RU" sz="2400" b="1" dirty="0"/>
              <a:t>20%</a:t>
            </a:r>
            <a:r>
              <a:rPr lang="ru-RU" dirty="0"/>
              <a:t> для объекта «доходы-расходы»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i="1" dirty="0"/>
          </a:p>
          <a:p>
            <a:endParaRPr lang="ru-RU" i="1" dirty="0"/>
          </a:p>
          <a:p>
            <a:endParaRPr lang="ru-RU" i="1" dirty="0"/>
          </a:p>
          <a:p>
            <a:pPr algn="just"/>
            <a:r>
              <a:rPr lang="ru-RU" sz="1600" i="1" dirty="0"/>
              <a:t>Справочно: предусмотрены ставки по УСН 6% для «доходов» и 15% для «доходы минус расходы» </a:t>
            </a:r>
            <a:r>
              <a:rPr lang="ru-RU" sz="1600" b="1" i="1" dirty="0"/>
              <a:t>с возможностью их понижения субъектами РФ.</a:t>
            </a:r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3" y="118311"/>
            <a:ext cx="796891" cy="830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8734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709" y="73574"/>
            <a:ext cx="11008719" cy="822898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70C0"/>
                </a:solidFill>
              </a:rPr>
              <a:t>Особенности применения ставок по НДС для плательщиков УСН с 01.01.2025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19175" y="1384992"/>
            <a:ext cx="2371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 сумме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05175" y="1384992"/>
            <a:ext cx="185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 количеству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5103" y="1057489"/>
            <a:ext cx="3794544" cy="535531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/>
              <a:t>Ставка 5%</a:t>
            </a:r>
            <a:r>
              <a:rPr lang="ru-RU" dirty="0"/>
              <a:t> </a:t>
            </a:r>
            <a:r>
              <a:rPr lang="ru-RU" dirty="0">
                <a:solidFill>
                  <a:srgbClr val="0070C0"/>
                </a:solidFill>
              </a:rPr>
              <a:t>применяется, если доход за 2024 год составил </a:t>
            </a:r>
            <a:r>
              <a:rPr lang="ru-RU" b="1" dirty="0">
                <a:solidFill>
                  <a:srgbClr val="0070C0"/>
                </a:solidFill>
              </a:rPr>
              <a:t>от 60 млн. рублей до 250 млн. рублей </a:t>
            </a:r>
          </a:p>
          <a:p>
            <a:endParaRPr lang="ru-RU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/>
              <a:t>Ставка 7% </a:t>
            </a:r>
            <a:r>
              <a:rPr lang="ru-RU" dirty="0">
                <a:solidFill>
                  <a:srgbClr val="0070C0"/>
                </a:solidFill>
              </a:rPr>
              <a:t>применяется, если доход за 2024 год составили </a:t>
            </a:r>
            <a:r>
              <a:rPr lang="ru-RU" b="1" dirty="0">
                <a:solidFill>
                  <a:srgbClr val="0070C0"/>
                </a:solidFill>
              </a:rPr>
              <a:t>от 250 млн. рублей до 450 млн. рублей</a:t>
            </a:r>
            <a:endParaRPr lang="ru-RU" b="1" dirty="0"/>
          </a:p>
          <a:p>
            <a:r>
              <a:rPr lang="ru-RU" b="1" dirty="0">
                <a:solidFill>
                  <a:srgbClr val="0070C0"/>
                </a:solidFill>
              </a:rPr>
              <a:t>   </a:t>
            </a:r>
          </a:p>
          <a:p>
            <a:r>
              <a:rPr lang="ru-RU" b="1" dirty="0">
                <a:solidFill>
                  <a:srgbClr val="0070C0"/>
                </a:solidFill>
              </a:rPr>
              <a:t>  </a:t>
            </a:r>
            <a:r>
              <a:rPr lang="ru-RU" b="1" u="sng" dirty="0">
                <a:solidFill>
                  <a:srgbClr val="0070C0"/>
                </a:solidFill>
              </a:rPr>
              <a:t>Без права на вычет </a:t>
            </a:r>
          </a:p>
          <a:p>
            <a:endParaRPr lang="ru-RU" i="1" dirty="0">
              <a:solidFill>
                <a:srgbClr val="0070C0"/>
              </a:solidFill>
            </a:endParaRPr>
          </a:p>
          <a:p>
            <a:pPr algn="just"/>
            <a:r>
              <a:rPr lang="ru-RU" i="1" dirty="0"/>
              <a:t>ВНИМАНИЕ! При применении указанных ставок, налогоплательщик не может отказаться от них </a:t>
            </a:r>
            <a:r>
              <a:rPr lang="ru-RU" b="1" i="1" dirty="0"/>
              <a:t>в течение 12 последовательных кварталов</a:t>
            </a:r>
            <a:r>
              <a:rPr lang="ru-RU" i="1" dirty="0"/>
              <a:t>, за исключением утраты права на их применение.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32729" y="1069173"/>
            <a:ext cx="4338609" cy="5386090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/>
              <a:t>Ставка 20% </a:t>
            </a:r>
            <a:r>
              <a:rPr lang="ru-RU" dirty="0">
                <a:solidFill>
                  <a:srgbClr val="0070C0"/>
                </a:solidFill>
              </a:rPr>
              <a:t>общая ставка по НДС</a:t>
            </a:r>
          </a:p>
          <a:p>
            <a:endParaRPr lang="ru-RU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/>
              <a:t>Ставка 10% </a:t>
            </a:r>
            <a:r>
              <a:rPr lang="ru-RU" dirty="0">
                <a:solidFill>
                  <a:srgbClr val="0070C0"/>
                </a:solidFill>
              </a:rPr>
              <a:t>применяется при реализации продовольственных товаров, товаров для детей и в других случаях.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b="1" u="sng" dirty="0">
              <a:solidFill>
                <a:srgbClr val="0070C0"/>
              </a:solidFill>
            </a:endParaRPr>
          </a:p>
          <a:p>
            <a:r>
              <a:rPr lang="ru-RU" b="1" u="sng" dirty="0">
                <a:solidFill>
                  <a:srgbClr val="0070C0"/>
                </a:solidFill>
              </a:rPr>
              <a:t>С правом на вычет</a:t>
            </a:r>
          </a:p>
          <a:p>
            <a:endParaRPr lang="ru-RU" b="1" dirty="0">
              <a:solidFill>
                <a:srgbClr val="0070C0"/>
              </a:solidFill>
            </a:endParaRPr>
          </a:p>
          <a:p>
            <a:endParaRPr lang="ru-RU" b="1" dirty="0">
              <a:solidFill>
                <a:srgbClr val="0070C0"/>
              </a:solidFill>
            </a:endParaRPr>
          </a:p>
          <a:p>
            <a:endParaRPr lang="ru-RU" b="1" dirty="0">
              <a:solidFill>
                <a:srgbClr val="0070C0"/>
              </a:solidFill>
            </a:endParaRPr>
          </a:p>
          <a:p>
            <a:endParaRPr lang="ru-RU" b="1" dirty="0">
              <a:solidFill>
                <a:srgbClr val="0070C0"/>
              </a:solidFill>
            </a:endParaRPr>
          </a:p>
          <a:p>
            <a:r>
              <a:rPr lang="ru-RU" sz="1600" i="1" dirty="0"/>
              <a:t>Справочно: в ряде случаев  применяются расчетные ставки НДС: 10/110; 20/120; 5/105; 7/107 (п. 4 ст. 164 НК РФ). Например, при получении авансов. В этих случаях стоимость товаров (работ, услуг) уже сформирована с НДС. Поэтому для исчисления НДС достаточно применить к стоимости товара с учетом НДС расчетную ставку.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71338" y="1098613"/>
            <a:ext cx="3636579" cy="5262979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/>
              <a:t>Ставка 0% </a:t>
            </a:r>
            <a:r>
              <a:rPr lang="ru-RU" dirty="0">
                <a:solidFill>
                  <a:srgbClr val="0070C0"/>
                </a:solidFill>
              </a:rPr>
              <a:t>применяется при экспорте товаров, международной перевозке, реализации товаров дипломатическим представительствам и международным организациям и в других случаях. </a:t>
            </a:r>
            <a:endParaRPr lang="ru-RU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r>
              <a:rPr lang="ru-RU" sz="1600" i="1" dirty="0"/>
              <a:t>ВНИМАНИЕ! право применять 0% ставку не зависит от размера выбранной плательщиком ставки налога (5%, 7%, 20%) при наличии операций, подпадающих под ставку 0%.</a:t>
            </a:r>
          </a:p>
          <a:p>
            <a:endParaRPr lang="ru-RU" sz="1600" i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86" y="130614"/>
            <a:ext cx="669925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513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990" y="73574"/>
            <a:ext cx="11319438" cy="707662"/>
          </a:xfr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70C0"/>
                </a:solidFill>
              </a:rPr>
              <a:t>Обязанность исчислить НДС и оформить документы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19175" y="1384992"/>
            <a:ext cx="2371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 сумме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05175" y="1384992"/>
            <a:ext cx="185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 количеству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4423" y="1098613"/>
            <a:ext cx="4903693" cy="4524315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70C0"/>
                </a:solidFill>
              </a:rPr>
              <a:t>	Моментом определения налоговой базы по НДС является:</a:t>
            </a:r>
          </a:p>
          <a:p>
            <a:pPr algn="just"/>
            <a:endParaRPr lang="ru-RU" b="1" dirty="0">
              <a:solidFill>
                <a:srgbClr val="0070C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70C0"/>
                </a:solidFill>
              </a:rPr>
              <a:t>День отгрузки (передачи) товаров (работ, услуг);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70C0"/>
                </a:solidFill>
              </a:rPr>
              <a:t>День оплаты (аванс) в счет предстоящих поставок товаров (работ, услуг).</a:t>
            </a:r>
          </a:p>
          <a:p>
            <a:pPr algn="just"/>
            <a:endParaRPr lang="ru-RU" b="1" dirty="0">
              <a:solidFill>
                <a:srgbClr val="0070C0"/>
              </a:solidFill>
            </a:endParaRPr>
          </a:p>
          <a:p>
            <a:pPr algn="just"/>
            <a:r>
              <a:rPr lang="ru-RU" b="1" dirty="0">
                <a:solidFill>
                  <a:srgbClr val="0070C0"/>
                </a:solidFill>
              </a:rPr>
              <a:t>При отгрузке товаров (работ, услуг) налогоплательщик УСН, который обязан исчислять и уплачивать НДС в бюджет, обязан выставить покупателю счет-фактуру. </a:t>
            </a:r>
          </a:p>
          <a:p>
            <a:pPr algn="just"/>
            <a:endParaRPr lang="ru-RU" b="1" dirty="0">
              <a:solidFill>
                <a:srgbClr val="0070C0"/>
              </a:solidFill>
            </a:endParaRPr>
          </a:p>
          <a:p>
            <a:pPr algn="just"/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80848" y="1098613"/>
            <a:ext cx="6227070" cy="449353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/>
              <a:t>Счет-фактура</a:t>
            </a:r>
            <a:r>
              <a:rPr lang="ru-RU" b="1" dirty="0">
                <a:solidFill>
                  <a:srgbClr val="0070C0"/>
                </a:solidFill>
              </a:rPr>
              <a:t> - это специальный документ, который предназначен для учета НДС. Счет-фактура выставляется в двух экземплярах (для продавца и покупателя) на бумажном носителе или в электронном виде в течение пяти календарных дней с даты отгрузки товаров, выполнения работ, оказания услуг, а также при получении авансов в счет этой отгрузки. Для покупателя счет-фактура является основанием для применения налоговых вычетов по НДС.</a:t>
            </a:r>
          </a:p>
          <a:p>
            <a:pPr algn="just"/>
            <a:r>
              <a:rPr lang="ru-RU" b="1" dirty="0">
                <a:solidFill>
                  <a:srgbClr val="0070C0"/>
                </a:solidFill>
              </a:rPr>
              <a:t>	</a:t>
            </a:r>
          </a:p>
          <a:p>
            <a:pPr algn="just"/>
            <a:endParaRPr lang="ru-RU" sz="1600" b="1" i="1" dirty="0">
              <a:solidFill>
                <a:srgbClr val="0070C0"/>
              </a:solidFill>
            </a:endParaRPr>
          </a:p>
          <a:p>
            <a:pPr algn="just"/>
            <a:r>
              <a:rPr lang="ru-RU" i="1" dirty="0"/>
              <a:t>ВНИМАНИЕ! если налогоплательщик УСН осуществляет операции, освобождаемые от НДС (ст. 149 НК РФ) или не признаваемые объектом налогообложения НДС (п. 2 ст. 146 НК РФ), то счета-фактуры он не составляет.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3" y="117552"/>
            <a:ext cx="665162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7307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3993" y="96838"/>
            <a:ext cx="10901860" cy="700740"/>
          </a:xfr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70C0"/>
                </a:solidFill>
              </a:rPr>
              <a:t>Общие положения по срокам, порядку сдачи отчетности и уплате для УСН-НДС с 2025 года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05175" y="1384992"/>
            <a:ext cx="185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 количеству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8561" y="5062975"/>
            <a:ext cx="11999221" cy="1323439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/>
              <a:t>Отчетность по НДС (ежеквартальная) </a:t>
            </a:r>
          </a:p>
          <a:p>
            <a:r>
              <a:rPr lang="ru-RU" sz="2000" dirty="0">
                <a:solidFill>
                  <a:srgbClr val="0070C0"/>
                </a:solidFill>
              </a:rPr>
              <a:t>– </a:t>
            </a:r>
            <a:r>
              <a:rPr lang="ru-RU" sz="2000" u="sng" dirty="0">
                <a:solidFill>
                  <a:srgbClr val="0070C0"/>
                </a:solidFill>
              </a:rPr>
              <a:t>не позднее 25-го числа</a:t>
            </a:r>
            <a:r>
              <a:rPr lang="ru-RU" sz="2000" dirty="0">
                <a:solidFill>
                  <a:srgbClr val="0070C0"/>
                </a:solidFill>
              </a:rPr>
              <a:t> месяца, следующего за истекшим кварталом (ИП и ЮЛ).</a:t>
            </a:r>
          </a:p>
          <a:p>
            <a:r>
              <a:rPr lang="ru-RU" sz="2000" dirty="0">
                <a:solidFill>
                  <a:srgbClr val="0070C0"/>
                </a:solidFill>
              </a:rPr>
              <a:t>  </a:t>
            </a:r>
            <a:r>
              <a:rPr lang="ru-RU" sz="2000" b="1" i="1" dirty="0">
                <a:solidFill>
                  <a:srgbClr val="0070C0"/>
                </a:solidFill>
              </a:rPr>
              <a:t>Срок уплаты НДС  (ежемесячно)</a:t>
            </a:r>
          </a:p>
          <a:p>
            <a:r>
              <a:rPr lang="ru-RU" sz="2000" i="1" u="sng" dirty="0">
                <a:solidFill>
                  <a:srgbClr val="0070C0"/>
                </a:solidFill>
              </a:rPr>
              <a:t>не позднее 28-го числа </a:t>
            </a:r>
            <a:r>
              <a:rPr lang="ru-RU" sz="2000" i="1" dirty="0">
                <a:solidFill>
                  <a:srgbClr val="0070C0"/>
                </a:solidFill>
              </a:rPr>
              <a:t>равными долями в течение 3-х месяцев, следующих за истекшим кварталом. 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8561" y="1051158"/>
            <a:ext cx="12055365" cy="1938992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/>
              <a:t>Отчетность по УСН (ежегодная):</a:t>
            </a:r>
          </a:p>
          <a:p>
            <a:r>
              <a:rPr lang="ru-RU" sz="2000" dirty="0">
                <a:solidFill>
                  <a:srgbClr val="0070C0"/>
                </a:solidFill>
              </a:rPr>
              <a:t> - </a:t>
            </a:r>
            <a:r>
              <a:rPr lang="ru-RU" sz="2000" u="sng" dirty="0">
                <a:solidFill>
                  <a:srgbClr val="0070C0"/>
                </a:solidFill>
              </a:rPr>
              <a:t>ЮЛ – не позднее 25 марта года</a:t>
            </a:r>
            <a:r>
              <a:rPr lang="ru-RU" sz="2000" dirty="0">
                <a:solidFill>
                  <a:srgbClr val="0070C0"/>
                </a:solidFill>
              </a:rPr>
              <a:t>, следующего за истекшим налоговым периодом (годом);</a:t>
            </a:r>
          </a:p>
          <a:p>
            <a:r>
              <a:rPr lang="ru-RU" sz="2000" dirty="0">
                <a:solidFill>
                  <a:srgbClr val="0070C0"/>
                </a:solidFill>
              </a:rPr>
              <a:t> - </a:t>
            </a:r>
            <a:r>
              <a:rPr lang="ru-RU" sz="2000" u="sng" dirty="0">
                <a:solidFill>
                  <a:srgbClr val="0070C0"/>
                </a:solidFill>
              </a:rPr>
              <a:t>ИП – не позднее 25 апреля года, </a:t>
            </a:r>
            <a:r>
              <a:rPr lang="ru-RU" sz="2000" dirty="0">
                <a:solidFill>
                  <a:srgbClr val="0070C0"/>
                </a:solidFill>
              </a:rPr>
              <a:t>следующего за истекшим налоговым периодом (годом);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   </a:t>
            </a:r>
            <a:r>
              <a:rPr lang="ru-RU" sz="2000" b="1" i="1" dirty="0">
                <a:solidFill>
                  <a:srgbClr val="0070C0"/>
                </a:solidFill>
              </a:rPr>
              <a:t>Срок уплаты налога:</a:t>
            </a:r>
          </a:p>
          <a:p>
            <a:r>
              <a:rPr lang="ru-RU" sz="2000" i="1" dirty="0">
                <a:solidFill>
                  <a:srgbClr val="0070C0"/>
                </a:solidFill>
              </a:rPr>
              <a:t>ЮЛ - не позднее </a:t>
            </a:r>
            <a:r>
              <a:rPr lang="ru-RU" sz="2000" i="1" u="sng" dirty="0">
                <a:solidFill>
                  <a:srgbClr val="0070C0"/>
                </a:solidFill>
              </a:rPr>
              <a:t>28 марта года</a:t>
            </a:r>
            <a:r>
              <a:rPr lang="ru-RU" sz="2000" i="1" dirty="0">
                <a:solidFill>
                  <a:srgbClr val="0070C0"/>
                </a:solidFill>
              </a:rPr>
              <a:t>, следующего за истекшим налоговым периодом (годом);</a:t>
            </a:r>
          </a:p>
          <a:p>
            <a:r>
              <a:rPr lang="ru-RU" sz="2000" i="1" dirty="0">
                <a:solidFill>
                  <a:srgbClr val="0070C0"/>
                </a:solidFill>
              </a:rPr>
              <a:t>ИП - не позднее </a:t>
            </a:r>
            <a:r>
              <a:rPr lang="ru-RU" sz="2000" i="1" u="sng" dirty="0">
                <a:solidFill>
                  <a:srgbClr val="0070C0"/>
                </a:solidFill>
              </a:rPr>
              <a:t>28 апреля года</a:t>
            </a:r>
            <a:r>
              <a:rPr lang="ru-RU" sz="2000" i="1" dirty="0">
                <a:solidFill>
                  <a:srgbClr val="0070C0"/>
                </a:solidFill>
              </a:rPr>
              <a:t>, следующего за истекшим налоговым периодом (годом).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6633" y="3165266"/>
            <a:ext cx="11999220" cy="163121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/>
              <a:t>Уведомление об исчисленной сумме налога - авансовые платежи по УСН (ежеквартально):</a:t>
            </a:r>
          </a:p>
          <a:p>
            <a:r>
              <a:rPr lang="ru-RU" sz="2000" dirty="0">
                <a:solidFill>
                  <a:srgbClr val="0070C0"/>
                </a:solidFill>
              </a:rPr>
              <a:t>– сдается </a:t>
            </a:r>
            <a:r>
              <a:rPr lang="ru-RU" sz="2000" u="sng" dirty="0">
                <a:solidFill>
                  <a:srgbClr val="0070C0"/>
                </a:solidFill>
              </a:rPr>
              <a:t>не позднее 25-числа месяца</a:t>
            </a:r>
            <a:r>
              <a:rPr lang="ru-RU" sz="2000" dirty="0">
                <a:solidFill>
                  <a:srgbClr val="0070C0"/>
                </a:solidFill>
              </a:rPr>
              <a:t>, следующего за истекшим отчетным периодом (кварталом).</a:t>
            </a:r>
          </a:p>
          <a:p>
            <a:r>
              <a:rPr lang="ru-RU" sz="2000" dirty="0">
                <a:solidFill>
                  <a:srgbClr val="0070C0"/>
                </a:solidFill>
              </a:rPr>
              <a:t>– уплачивается </a:t>
            </a:r>
            <a:r>
              <a:rPr lang="ru-RU" sz="2000" u="sng" dirty="0">
                <a:solidFill>
                  <a:srgbClr val="0070C0"/>
                </a:solidFill>
              </a:rPr>
              <a:t>не позднее 28-го числа месяца</a:t>
            </a:r>
            <a:r>
              <a:rPr lang="ru-RU" sz="2000" dirty="0">
                <a:solidFill>
                  <a:srgbClr val="0070C0"/>
                </a:solidFill>
              </a:rPr>
              <a:t>, следующего за истекшим отчетным периодом (кварталом</a:t>
            </a:r>
            <a:r>
              <a:rPr lang="ru-RU" dirty="0">
                <a:solidFill>
                  <a:srgbClr val="0070C0"/>
                </a:solidFill>
              </a:rPr>
              <a:t>)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21" y="96838"/>
            <a:ext cx="66516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0065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85930" y="59166"/>
            <a:ext cx="10972800" cy="719908"/>
          </a:xfrm>
          <a:solidFill>
            <a:schemeClr val="bg1"/>
          </a:solidFill>
        </p:spPr>
        <p:txBody>
          <a:bodyPr/>
          <a:lstStyle/>
          <a:p>
            <a:r>
              <a:rPr lang="ru-RU" sz="2400" b="1" dirty="0">
                <a:solidFill>
                  <a:srgbClr val="0070C0"/>
                </a:solidFill>
              </a:rPr>
              <a:t>Сроки предоставления отчетности и уплата для УСН-НДС с 2025 года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9898" y="1162975"/>
            <a:ext cx="2334827" cy="2343705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/>
              <a:t>Для перехода с ОСНО на УСН</a:t>
            </a: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2601158" y="1029811"/>
            <a:ext cx="9525738" cy="2805343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Уведомление о переходе на УСН – </a:t>
            </a:r>
            <a:r>
              <a:rPr lang="ru-RU" sz="1600" b="1" dirty="0">
                <a:solidFill>
                  <a:schemeClr val="tx1"/>
                </a:solidFill>
              </a:rPr>
              <a:t>до 31.12.2024 </a:t>
            </a:r>
            <a:r>
              <a:rPr lang="ru-RU" sz="1600" dirty="0">
                <a:solidFill>
                  <a:schemeClr val="tx1"/>
                </a:solidFill>
              </a:rPr>
              <a:t>с отражением доходов, полученных за 9 месяцев 2024 года (не должны превышать 337,5 млн. рублей).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Декларация по НДС за 4 квартал 2024 года – </a:t>
            </a:r>
            <a:r>
              <a:rPr lang="ru-RU" sz="1600" b="1" dirty="0">
                <a:solidFill>
                  <a:schemeClr val="tx1"/>
                </a:solidFill>
              </a:rPr>
              <a:t>не позднее 25.01.2025 </a:t>
            </a:r>
            <a:r>
              <a:rPr lang="ru-RU" sz="1600" dirty="0">
                <a:solidFill>
                  <a:schemeClr val="tx1"/>
                </a:solidFill>
              </a:rPr>
              <a:t>(уплатить равными долями </a:t>
            </a:r>
            <a:r>
              <a:rPr lang="ru-RU" sz="1600" b="1" dirty="0">
                <a:solidFill>
                  <a:schemeClr val="tx1"/>
                </a:solidFill>
              </a:rPr>
              <a:t>не позднее 28.01.2025, 28.02.2025, 28.03.2025</a:t>
            </a:r>
            <a:r>
              <a:rPr lang="ru-RU" sz="1600" dirty="0">
                <a:solidFill>
                  <a:schemeClr val="tx1"/>
                </a:solidFill>
              </a:rPr>
              <a:t>).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Декларация по налогу на прибыль организаций за 2024 год – </a:t>
            </a:r>
            <a:r>
              <a:rPr lang="ru-RU" sz="1600" b="1" dirty="0">
                <a:solidFill>
                  <a:schemeClr val="tx1"/>
                </a:solidFill>
              </a:rPr>
              <a:t>не позднее 25.04.2025 </a:t>
            </a:r>
            <a:r>
              <a:rPr lang="ru-RU" sz="1600" dirty="0">
                <a:solidFill>
                  <a:schemeClr val="tx1"/>
                </a:solidFill>
              </a:rPr>
              <a:t>(уплатить </a:t>
            </a:r>
            <a:r>
              <a:rPr lang="ru-RU" sz="1600" b="1" dirty="0">
                <a:solidFill>
                  <a:schemeClr val="tx1"/>
                </a:solidFill>
              </a:rPr>
              <a:t>не позднее 28.04.2025</a:t>
            </a:r>
            <a:r>
              <a:rPr lang="ru-RU" sz="1600" dirty="0">
                <a:solidFill>
                  <a:schemeClr val="tx1"/>
                </a:solidFill>
              </a:rPr>
              <a:t>).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Уведомление об исчисленной сумме авансового платежа по УСН за 1 квартал 2025 года – </a:t>
            </a:r>
            <a:r>
              <a:rPr lang="ru-RU" sz="1600" b="1" dirty="0">
                <a:solidFill>
                  <a:schemeClr val="tx1"/>
                </a:solidFill>
              </a:rPr>
              <a:t>не позднее 25.04.2025</a:t>
            </a:r>
            <a:r>
              <a:rPr lang="ru-RU" sz="1600" dirty="0">
                <a:solidFill>
                  <a:schemeClr val="tx1"/>
                </a:solidFill>
              </a:rPr>
              <a:t> (уплатить </a:t>
            </a:r>
            <a:r>
              <a:rPr lang="ru-RU" sz="1600" b="1" dirty="0">
                <a:solidFill>
                  <a:schemeClr val="tx1"/>
                </a:solidFill>
              </a:rPr>
              <a:t>не позднее 28.04.2025</a:t>
            </a:r>
            <a:r>
              <a:rPr lang="ru-RU" sz="1600" dirty="0">
                <a:solidFill>
                  <a:schemeClr val="tx1"/>
                </a:solidFill>
              </a:rPr>
              <a:t>).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Если доход за 2024 год превысил 60 млн. рублей, предоставить декларацию по НДС за 1 квартал 2025 года </a:t>
            </a:r>
            <a:r>
              <a:rPr lang="ru-RU" sz="1600" b="1" dirty="0">
                <a:solidFill>
                  <a:schemeClr val="tx1"/>
                </a:solidFill>
              </a:rPr>
              <a:t>не позднее 25.04.2025 </a:t>
            </a:r>
            <a:r>
              <a:rPr lang="ru-RU" sz="1600" dirty="0">
                <a:solidFill>
                  <a:schemeClr val="tx1"/>
                </a:solidFill>
              </a:rPr>
              <a:t>(уплатить налог равными долями </a:t>
            </a:r>
            <a:r>
              <a:rPr lang="ru-RU" sz="1600" b="1" dirty="0">
                <a:solidFill>
                  <a:schemeClr val="tx1"/>
                </a:solidFill>
              </a:rPr>
              <a:t>не позднее 28.04.2025, 28.05.2025, 28.06.2025)</a:t>
            </a:r>
            <a:r>
              <a:rPr lang="ru-RU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9898" y="3835154"/>
            <a:ext cx="2414728" cy="2145138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/>
              <a:t>Для уже применяющих УСН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18913" y="3977196"/>
            <a:ext cx="9507983" cy="2130641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Декларация по УСН за 2024 год </a:t>
            </a:r>
            <a:r>
              <a:rPr lang="ru-RU" sz="1600" b="1" u="sng" dirty="0">
                <a:solidFill>
                  <a:schemeClr val="tx1"/>
                </a:solidFill>
              </a:rPr>
              <a:t>для ЮЛ </a:t>
            </a:r>
            <a:r>
              <a:rPr lang="ru-RU" sz="1600" b="1" dirty="0">
                <a:solidFill>
                  <a:schemeClr val="tx1"/>
                </a:solidFill>
              </a:rPr>
              <a:t>– не позднее 25.03.2025 (</a:t>
            </a:r>
            <a:r>
              <a:rPr lang="ru-RU" sz="1600" dirty="0">
                <a:solidFill>
                  <a:schemeClr val="tx1"/>
                </a:solidFill>
              </a:rPr>
              <a:t>уплатить налог  </a:t>
            </a:r>
            <a:r>
              <a:rPr lang="ru-RU" sz="1600" b="1" dirty="0">
                <a:solidFill>
                  <a:schemeClr val="tx1"/>
                </a:solidFill>
              </a:rPr>
              <a:t>не позднее 28.03.2025, </a:t>
            </a:r>
            <a:r>
              <a:rPr lang="ru-RU" sz="1600" b="1" u="sng" dirty="0">
                <a:solidFill>
                  <a:schemeClr val="tx1"/>
                </a:solidFill>
              </a:rPr>
              <a:t>для ИП </a:t>
            </a:r>
            <a:r>
              <a:rPr lang="ru-RU" sz="1600" b="1" dirty="0">
                <a:solidFill>
                  <a:schemeClr val="tx1"/>
                </a:solidFill>
              </a:rPr>
              <a:t>– не позднее 25.04.2025, </a:t>
            </a:r>
            <a:r>
              <a:rPr lang="ru-RU" sz="1600" dirty="0">
                <a:solidFill>
                  <a:schemeClr val="tx1"/>
                </a:solidFill>
              </a:rPr>
              <a:t>уплатить налог </a:t>
            </a:r>
            <a:r>
              <a:rPr lang="ru-RU" sz="1600" b="1" dirty="0">
                <a:solidFill>
                  <a:schemeClr val="tx1"/>
                </a:solidFill>
              </a:rPr>
              <a:t>не позднее 28.04.2025).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Если доход за 2024 год </a:t>
            </a:r>
            <a:r>
              <a:rPr lang="ru-RU" sz="1600" b="1" dirty="0">
                <a:solidFill>
                  <a:schemeClr val="tx1"/>
                </a:solidFill>
              </a:rPr>
              <a:t>превысил 60 млн. рублей</a:t>
            </a:r>
            <a:r>
              <a:rPr lang="ru-RU" sz="1600" dirty="0">
                <a:solidFill>
                  <a:schemeClr val="tx1"/>
                </a:solidFill>
              </a:rPr>
              <a:t>, предоставить декларацию по НДС за 1 квартал 2025 года </a:t>
            </a:r>
            <a:r>
              <a:rPr lang="ru-RU" sz="1600" b="1" dirty="0">
                <a:solidFill>
                  <a:schemeClr val="tx1"/>
                </a:solidFill>
              </a:rPr>
              <a:t>не позднее 25.04.2025 </a:t>
            </a:r>
            <a:r>
              <a:rPr lang="ru-RU" sz="1600" dirty="0">
                <a:solidFill>
                  <a:schemeClr val="tx1"/>
                </a:solidFill>
              </a:rPr>
              <a:t>(уплатить налог равными долями </a:t>
            </a:r>
            <a:r>
              <a:rPr lang="ru-RU" sz="1600" b="1" dirty="0">
                <a:solidFill>
                  <a:schemeClr val="tx1"/>
                </a:solidFill>
              </a:rPr>
              <a:t>не позднее 28.04.2025, 28.05.2025, 28.06.2025</a:t>
            </a:r>
            <a:r>
              <a:rPr lang="ru-RU" sz="1600" dirty="0">
                <a:solidFill>
                  <a:schemeClr val="tx1"/>
                </a:solidFill>
              </a:rPr>
              <a:t>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Уведомление об исчисленной сумме авансового платежа по УСН за 1 квартал 2025 года </a:t>
            </a:r>
            <a:r>
              <a:rPr lang="ru-RU" sz="1600" b="1" dirty="0">
                <a:solidFill>
                  <a:schemeClr val="tx1"/>
                </a:solidFill>
              </a:rPr>
              <a:t>– не позднее 25.04.2025</a:t>
            </a:r>
            <a:r>
              <a:rPr lang="ru-RU" sz="1600" dirty="0">
                <a:solidFill>
                  <a:schemeClr val="tx1"/>
                </a:solidFill>
              </a:rPr>
              <a:t> (уплатить </a:t>
            </a:r>
            <a:r>
              <a:rPr lang="ru-RU" sz="1600" b="1" dirty="0">
                <a:solidFill>
                  <a:schemeClr val="tx1"/>
                </a:solidFill>
              </a:rPr>
              <a:t>не позднее 28.04.2025</a:t>
            </a:r>
            <a:r>
              <a:rPr lang="ru-RU" sz="1600" dirty="0">
                <a:solidFill>
                  <a:schemeClr val="tx1"/>
                </a:solidFill>
              </a:rPr>
              <a:t>).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21" y="96838"/>
            <a:ext cx="66516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935332" y="657835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1" y="249238"/>
            <a:ext cx="582001" cy="50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17764" y="6116688"/>
            <a:ext cx="11109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i="1" dirty="0">
                <a:solidFill>
                  <a:prstClr val="black"/>
                </a:solidFill>
              </a:rPr>
              <a:t>ВНИМАНИЕ!  </a:t>
            </a:r>
            <a:r>
              <a:rPr lang="ru-RU" b="1" i="1" u="sng" dirty="0">
                <a:solidFill>
                  <a:prstClr val="black"/>
                </a:solidFill>
              </a:rPr>
              <a:t>плательщики УСН за 2024 год</a:t>
            </a:r>
            <a:r>
              <a:rPr lang="ru-RU" b="1" i="1" dirty="0">
                <a:solidFill>
                  <a:prstClr val="black"/>
                </a:solidFill>
              </a:rPr>
              <a:t>  при доходах более 199,35 млн. рублей (до 265,8 млн. рублей) должны исчислить налог с применением повышенных ставок (8%, 20%).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18913" y="660479"/>
            <a:ext cx="2796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Пример на начало года: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414725" y="2157274"/>
            <a:ext cx="2041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7" idx="3"/>
          </p:cNvCxnSpPr>
          <p:nvPr/>
        </p:nvCxnSpPr>
        <p:spPr>
          <a:xfrm>
            <a:off x="2494626" y="4907723"/>
            <a:ext cx="1242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4941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ADDA2670-0E50-4F5B-AE55-C07E57DEDFB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33671" y="188913"/>
            <a:ext cx="9711991" cy="1079500"/>
          </a:xfr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параметры налогового режима «АУСН»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2" name="Рисунок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648" y="1651227"/>
            <a:ext cx="4298053" cy="4298053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784" y="1939259"/>
            <a:ext cx="469433" cy="396274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5680" y="2947371"/>
            <a:ext cx="365792" cy="365792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4313" y="4284235"/>
            <a:ext cx="341407" cy="463336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23792" y="5323635"/>
            <a:ext cx="390179" cy="335309"/>
          </a:xfrm>
          <a:prstGeom prst="rect">
            <a:avLst/>
          </a:prstGeom>
        </p:spPr>
      </p:pic>
      <p:sp>
        <p:nvSpPr>
          <p:cNvPr id="47" name="Freeform 23">
            <a:extLst>
              <a:ext uri="{FF2B5EF4-FFF2-40B4-BE49-F238E27FC236}">
                <a16:creationId xmlns:a16="http://schemas.microsoft.com/office/drawing/2014/main" id="{2E185654-BE2E-46C1-A086-196AD89BD93D}"/>
              </a:ext>
            </a:extLst>
          </p:cNvPr>
          <p:cNvSpPr>
            <a:spLocks noEditPoints="1"/>
          </p:cNvSpPr>
          <p:nvPr/>
        </p:nvSpPr>
        <p:spPr bwMode="auto">
          <a:xfrm>
            <a:off x="5591944" y="5395643"/>
            <a:ext cx="371291" cy="335050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0056" y="4315523"/>
            <a:ext cx="414564" cy="371888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00056" y="2947371"/>
            <a:ext cx="359695" cy="377985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1944" y="1939259"/>
            <a:ext cx="359695" cy="359695"/>
          </a:xfrm>
          <a:prstGeom prst="rect">
            <a:avLst/>
          </a:prstGeom>
        </p:spPr>
      </p:pic>
      <p:sp>
        <p:nvSpPr>
          <p:cNvPr id="51" name="Прямоугольник 50"/>
          <p:cNvSpPr/>
          <p:nvPr/>
        </p:nvSpPr>
        <p:spPr>
          <a:xfrm>
            <a:off x="135038" y="1412776"/>
            <a:ext cx="36626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Налогоплательщики –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ЮЛ и ИП (с численностью до 5 человек и годовым доходом до 60 млн. руб.)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842C9A1-419A-40C3-B59E-3DE71AF6DBDF}"/>
              </a:ext>
            </a:extLst>
          </p:cNvPr>
          <p:cNvSpPr txBox="1"/>
          <p:nvPr/>
        </p:nvSpPr>
        <p:spPr>
          <a:xfrm>
            <a:off x="135038" y="2823012"/>
            <a:ext cx="2997265" cy="349702"/>
          </a:xfrm>
          <a:prstGeom prst="rect">
            <a:avLst/>
          </a:prstGeom>
          <a:noFill/>
        </p:spPr>
        <p:txBody>
          <a:bodyPr wrap="square" lIns="72000" tIns="36000" rIns="72000" bIns="36000" rtlCol="0" anchor="t">
            <a:spAutoFit/>
          </a:bodyPr>
          <a:lstStyle/>
          <a:p>
            <a:pPr defTabSz="91440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Налоговый период - месяц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F7543F5-9735-49B5-BB94-2AB913800367}"/>
              </a:ext>
            </a:extLst>
          </p:cNvPr>
          <p:cNvSpPr txBox="1"/>
          <p:nvPr/>
        </p:nvSpPr>
        <p:spPr>
          <a:xfrm>
            <a:off x="119336" y="3861048"/>
            <a:ext cx="2877929" cy="626701"/>
          </a:xfrm>
          <a:prstGeom prst="rect">
            <a:avLst/>
          </a:prstGeom>
          <a:noFill/>
        </p:spPr>
        <p:txBody>
          <a:bodyPr wrap="square" lIns="72000" tIns="36000" rIns="72000" bIns="36000" rtlCol="0" anchor="t">
            <a:spAutoFit/>
          </a:bodyPr>
          <a:lstStyle/>
          <a:p>
            <a:pPr defTabSz="91440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Единые правила на территории РФ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903156B-9C86-4DA9-A11B-C104C65483B5}"/>
              </a:ext>
            </a:extLst>
          </p:cNvPr>
          <p:cNvSpPr txBox="1"/>
          <p:nvPr/>
        </p:nvSpPr>
        <p:spPr>
          <a:xfrm>
            <a:off x="119336" y="5085184"/>
            <a:ext cx="4032579" cy="1180699"/>
          </a:xfrm>
          <a:prstGeom prst="rect">
            <a:avLst/>
          </a:prstGeom>
          <a:noFill/>
        </p:spPr>
        <p:txBody>
          <a:bodyPr wrap="square" lIns="72000" tIns="36000" rIns="72000" bIns="36000" rtlCol="0" anchor="t">
            <a:spAutoFit/>
          </a:bodyPr>
          <a:lstStyle/>
          <a:p>
            <a:pPr defTabSz="91440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и расходы </a:t>
            </a:r>
          </a:p>
          <a:p>
            <a:pPr defTabSz="91440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определяются на основании </a:t>
            </a:r>
          </a:p>
          <a:p>
            <a:pPr defTabSz="91440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данных ККТ, банков и сведений, внесенных налогоплательщиком в ЛК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F56E04E-4901-43E2-A0AB-DDA2586E6F42}"/>
              </a:ext>
            </a:extLst>
          </p:cNvPr>
          <p:cNvSpPr txBox="1"/>
          <p:nvPr/>
        </p:nvSpPr>
        <p:spPr>
          <a:xfrm>
            <a:off x="6600056" y="1625908"/>
            <a:ext cx="4892951" cy="626701"/>
          </a:xfrm>
          <a:prstGeom prst="rect">
            <a:avLst/>
          </a:prstGeom>
          <a:noFill/>
        </p:spPr>
        <p:txBody>
          <a:bodyPr wrap="square" lIns="72000" tIns="36000" rIns="72000" bIns="36000" rtlCol="0" anchor="t">
            <a:spAutoFit/>
          </a:bodyPr>
          <a:lstStyle/>
          <a:p>
            <a:pPr defTabSz="914400">
              <a:defRPr/>
            </a:pPr>
            <a:r>
              <a:rPr lang="ru-RU" dirty="0">
                <a:latin typeface="Times New Roman" pitchFamily="18" charset="0"/>
                <a:cs typeface="Times New Roman" panose="02020603050405020304" pitchFamily="18" charset="0"/>
              </a:rPr>
              <a:t>Объект налогообложения – «доходы» или «доходы-расходы»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0B9253F-4F3D-43D8-9538-43843F2AD39B}"/>
              </a:ext>
            </a:extLst>
          </p:cNvPr>
          <p:cNvSpPr txBox="1"/>
          <p:nvPr/>
        </p:nvSpPr>
        <p:spPr>
          <a:xfrm>
            <a:off x="7326900" y="2509662"/>
            <a:ext cx="4448689" cy="626701"/>
          </a:xfrm>
          <a:prstGeom prst="rect">
            <a:avLst/>
          </a:prstGeom>
          <a:noFill/>
        </p:spPr>
        <p:txBody>
          <a:bodyPr wrap="square" lIns="72000" tIns="36000" rIns="72000" bIns="36000" rtlCol="0" anchor="t">
            <a:spAutoFit/>
          </a:bodyPr>
          <a:lstStyle/>
          <a:p>
            <a:pPr defTabSz="91440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Ставка «доходы» - 8%, «доходы – расходы» - 2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D2D27C2-1786-4A4D-88F1-13B79FEFED43}"/>
              </a:ext>
            </a:extLst>
          </p:cNvPr>
          <p:cNvSpPr txBox="1"/>
          <p:nvPr/>
        </p:nvSpPr>
        <p:spPr>
          <a:xfrm>
            <a:off x="7326899" y="3270698"/>
            <a:ext cx="4377237" cy="903700"/>
          </a:xfrm>
          <a:prstGeom prst="rect">
            <a:avLst/>
          </a:prstGeom>
          <a:noFill/>
        </p:spPr>
        <p:txBody>
          <a:bodyPr wrap="square" lIns="72000" tIns="36000" rIns="72000" bIns="36000" rtlCol="0" anchor="t">
            <a:spAutoFit/>
          </a:bodyPr>
          <a:lstStyle/>
          <a:p>
            <a:pPr defTabSz="914400">
              <a:defRPr/>
            </a:pPr>
            <a:r>
              <a:rPr lang="ru-RU" dirty="0">
                <a:latin typeface="Times New Roman" pitchFamily="18" charset="0"/>
                <a:cs typeface="Times New Roman" panose="02020603050405020304" pitchFamily="18" charset="0"/>
              </a:rPr>
              <a:t>Страховые взносы налогоплательщик не уплачивает. Фонды финансируются из части налога, зачисляемой в ФБ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3F3ABCC-54B7-4D50-87A8-9FB2EF75BAEA}"/>
              </a:ext>
            </a:extLst>
          </p:cNvPr>
          <p:cNvSpPr txBox="1"/>
          <p:nvPr/>
        </p:nvSpPr>
        <p:spPr>
          <a:xfrm>
            <a:off x="7326900" y="4280321"/>
            <a:ext cx="4752528" cy="2565693"/>
          </a:xfrm>
          <a:prstGeom prst="rect">
            <a:avLst/>
          </a:prstGeom>
          <a:noFill/>
        </p:spPr>
        <p:txBody>
          <a:bodyPr wrap="square" lIns="72000" tIns="36000" rIns="72000" bIns="36000" rtlCol="0" anchor="t">
            <a:spAutoFit/>
          </a:bodyPr>
          <a:lstStyle/>
          <a:p>
            <a:pPr defTabSz="91440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банков: </a:t>
            </a:r>
          </a:p>
          <a:p>
            <a:pPr marL="171450" indent="-171450" defTabSz="914400">
              <a:buFontTx/>
              <a:buChar char="-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в НО размеченных банковских операций</a:t>
            </a:r>
          </a:p>
          <a:p>
            <a:pPr marL="171450" indent="-171450" defTabSz="914400">
              <a:buFontTx/>
              <a:buChar char="-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 функций налоговых агентов по НДФЛ</a:t>
            </a:r>
          </a:p>
          <a:p>
            <a:pPr marL="171450" indent="-171450" defTabSz="914400">
              <a:buFontTx/>
              <a:buChar char="-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Налогоплательщик выплачивает зарплату только через банк </a:t>
            </a:r>
          </a:p>
          <a:p>
            <a:pPr marL="171450" indent="-171450" defTabSz="914400">
              <a:buFontTx/>
              <a:buChar char="-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в НО сведений о доходах, выплаченных сотрудникам, вычетах и НДФЛ 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1" y="249238"/>
            <a:ext cx="582001" cy="50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5118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ADDA2670-0E50-4F5B-AE55-C07E57DEDF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3076" y="150920"/>
            <a:ext cx="10194524" cy="905523"/>
          </a:xfr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ru-RU" sz="3200" b="1" dirty="0">
                <a:solidFill>
                  <a:schemeClr val="tx1">
                    <a:lumMod val="10000"/>
                  </a:schemeClr>
                </a:solidFill>
                <a:latin typeface="Palatino Linotype" panose="02040502050505030304" pitchFamily="18" charset="0"/>
                <a:cs typeface="Times New Roman" pitchFamily="18" charset="0"/>
              </a:rPr>
              <a:t>Порядок, условия начала и прекращения применения АУСН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ru-RU" dirty="0">
                <a:solidFill>
                  <a:prstClr val="white"/>
                </a:solidFill>
              </a:rPr>
              <a:t>4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A28D44E-C286-4269-B6C1-3D07BF0B6022}"/>
              </a:ext>
            </a:extLst>
          </p:cNvPr>
          <p:cNvSpPr/>
          <p:nvPr/>
        </p:nvSpPr>
        <p:spPr>
          <a:xfrm>
            <a:off x="263352" y="1124744"/>
            <a:ext cx="1166529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Переход на АУСН:</a:t>
            </a:r>
            <a:endParaRPr lang="en-US" sz="2000" b="1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Действующие организации и индивидуальные предприниматели  - с начала календарного года, подав уведомление не позднее 31 декабря предшествующего ему года.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С 1 января 2025 года организации, применяющие УСН и индивидуальные предприниматели, применяющие НПД или УСН - в течение года с 1 числа любого месяца уведомив об этом не позднее последнего числа месяца, предшествующего месяцу, перехода.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Вновь созданные организации и вновь зарегистрированные индивидуальные предприниматели могут перейти на АУСН с даты постановки на налоговый учет. Для этого им требуется подать уведомление о переходе на этот спецрежим не позднее 30 календарных дней с даты постановки на учет.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Уведомление о переходе на АУСН подается через ЛК налогоплательщика или через уполномоченную кредитную организацию.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Налогоплательщик не вправе перейти на иной режим налогообложения до конца календарного года.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При не соблюдении требований для применения АУСН налогоплательщик утрачивает право на применение режима с начала календарного месяца, в котором осуществлены нарушения требований. 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Если налогоплательщик самостоятельно не уведомит об утрате права на применение АУСН налоговый орган уведомит такого плательщика об утрате указанного права.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Организации и индивидуальные предприниматели, утратившие право на применение АУСН, вправе уведомить налоговый орган о переходе на УСН или ЕСХН 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с даты утраты права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. В таком случае налогоплательщик должен уведомить об этом через ЛК налогоплательщика</a:t>
            </a:r>
            <a:r>
              <a:rPr lang="ru-RU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 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1" y="249238"/>
            <a:ext cx="582001" cy="50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23405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26925</TotalTime>
  <Words>2032</Words>
  <Application>Microsoft Office PowerPoint</Application>
  <PresentationFormat>Широкоэкранный</PresentationFormat>
  <Paragraphs>187</Paragraphs>
  <Slides>13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Century Gothic</vt:lpstr>
      <vt:lpstr>Courier New</vt:lpstr>
      <vt:lpstr>Palatino Linotype</vt:lpstr>
      <vt:lpstr>Times New Roman</vt:lpstr>
      <vt:lpstr>Wingdings</vt:lpstr>
      <vt:lpstr>Исполнительная</vt:lpstr>
      <vt:lpstr>Презентация PowerPoint</vt:lpstr>
      <vt:lpstr>Условия для применения УСН с 01.01.2025 </vt:lpstr>
      <vt:lpstr>Изменения законодательства с 01.01.2025 в части УСН  (от 12.07.2024 176-ФЗ)</vt:lpstr>
      <vt:lpstr>Особенности применения ставок по НДС для плательщиков УСН с 01.01.2025 </vt:lpstr>
      <vt:lpstr>Обязанность исчислить НДС и оформить документы</vt:lpstr>
      <vt:lpstr>Общие положения по срокам, порядку сдачи отчетности и уплате для УСН-НДС с 2025 года</vt:lpstr>
      <vt:lpstr>Сроки предоставления отчетности и уплата для УСН-НДС с 2025 года</vt:lpstr>
      <vt:lpstr>Основные параметры налогового режима «АУСН»</vt:lpstr>
      <vt:lpstr>Порядок, условия начала и прекращения применения АУСН</vt:lpstr>
      <vt:lpstr>Преимущества и ограничения АУСН</vt:lpstr>
      <vt:lpstr>Исчисление налога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Семенов Максим Николаевич</dc:creator>
  <cp:lastModifiedBy>Невоструева Анна Игоревна</cp:lastModifiedBy>
  <cp:revision>367</cp:revision>
  <cp:lastPrinted>2024-11-19T05:25:46Z</cp:lastPrinted>
  <dcterms:created xsi:type="dcterms:W3CDTF">2023-04-21T08:49:15Z</dcterms:created>
  <dcterms:modified xsi:type="dcterms:W3CDTF">2024-12-23T06:57:24Z</dcterms:modified>
</cp:coreProperties>
</file>