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62" y="-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5113655" y="7383194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05408" y="1035052"/>
            <a:ext cx="6047184" cy="1960033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05408" y="3000373"/>
            <a:ext cx="6047184" cy="23368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028700" y="8016876"/>
            <a:ext cx="4343400" cy="486833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028700" y="7534273"/>
            <a:ext cx="4343400" cy="486833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6294185" y="7669743"/>
            <a:ext cx="377190" cy="486833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086350" y="508000"/>
            <a:ext cx="1428750" cy="73152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508000"/>
            <a:ext cx="4686300" cy="73152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2510411"/>
            <a:ext cx="6172200" cy="6096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93592" y="8640064"/>
            <a:ext cx="1600200" cy="402336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" y="8641293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5276" y="9380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5113655" y="790137"/>
            <a:ext cx="2523932" cy="970671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216724" y="8636000"/>
            <a:ext cx="1600200" cy="4064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4532" y="8641293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338292" y="1079499"/>
            <a:ext cx="377190" cy="40110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4851596" y="12508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361953"/>
            <a:ext cx="5429250" cy="1816100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50" y="2178048"/>
            <a:ext cx="2914650" cy="3048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296584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042" cy="40233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149" y="387643"/>
            <a:ext cx="800100" cy="8205216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3755" y="387643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023755" y="4569499"/>
            <a:ext cx="435768" cy="402336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1516672" y="387643"/>
            <a:ext cx="5143500" cy="40233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516672" y="4569499"/>
            <a:ext cx="5143500" cy="4023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597914" cy="402336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42900" y="8641292"/>
            <a:ext cx="3195828" cy="402336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692140" y="8644128"/>
            <a:ext cx="377190" cy="402336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593592" y="8641292"/>
            <a:ext cx="1600200" cy="402336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42900" y="8642521"/>
            <a:ext cx="3195042" cy="401108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92140" y="8641292"/>
            <a:ext cx="377190" cy="40233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490219"/>
            <a:ext cx="685800" cy="79248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851892" y="490219"/>
            <a:ext cx="1828800" cy="79248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738438" y="426720"/>
            <a:ext cx="3957066" cy="798576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09232" y="8741664"/>
            <a:ext cx="1600200" cy="402336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851892" y="8741664"/>
            <a:ext cx="3857340" cy="402336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307932" y="8741664"/>
            <a:ext cx="377190" cy="402336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201195"/>
            <a:ext cx="685800" cy="85344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53678" y="498621"/>
            <a:ext cx="5500116" cy="73152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7250" y="7823200"/>
            <a:ext cx="5500116" cy="9144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81144" y="8741664"/>
            <a:ext cx="1577340" cy="402336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877824" y="8742892"/>
            <a:ext cx="3711054" cy="402336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62894" y="8741664"/>
            <a:ext cx="274320" cy="402336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5276" y="18758"/>
            <a:ext cx="6847449" cy="9115865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9379"/>
            <a:ext cx="6852725" cy="9125244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4851596" y="6597880"/>
            <a:ext cx="2004646" cy="2533613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56659"/>
            <a:ext cx="6172200" cy="186537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510411"/>
            <a:ext cx="6172200" cy="6096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593592" y="8641292"/>
            <a:ext cx="1600200" cy="402336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42900" y="8642521"/>
            <a:ext cx="3195042" cy="401108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692140" y="8641292"/>
            <a:ext cx="377190" cy="402336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56792" y="83137"/>
            <a:ext cx="4115944" cy="46637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Памятка о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мерах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обеспечению отдельных категорий граждан жилыми помещениями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98" y="316327"/>
            <a:ext cx="1141138" cy="1060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736" y="251521"/>
            <a:ext cx="1008112" cy="100811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609410" y="61156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гражданин, состоящий на учете нуждающихся в жилых помещениях, предоставляемых по договорам социального найма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4640750" y="645891"/>
            <a:ext cx="792088" cy="46151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лево 13"/>
          <p:cNvSpPr/>
          <p:nvPr/>
        </p:nvSpPr>
        <p:spPr>
          <a:xfrm>
            <a:off x="1682340" y="611560"/>
            <a:ext cx="803078" cy="465533"/>
          </a:xfrm>
          <a:prstGeom prst="lef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01.01.2005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32837" y="1194335"/>
            <a:ext cx="1487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Приказ Минздрава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России от 29.11.2012 № 987н</a:t>
            </a:r>
            <a:endParaRPr lang="ru-RU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5079932" y="1555065"/>
            <a:ext cx="1688855" cy="956939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Документ о наличии тяжелой формы хронического заболевания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56519" y="2572753"/>
            <a:ext cx="2088234" cy="6437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 местного самоуправления по месту своего жительства (Администрация городского, сельских поселений)</a:t>
            </a:r>
          </a:p>
        </p:txBody>
      </p:sp>
      <p:sp>
        <p:nvSpPr>
          <p:cNvPr id="19" name="Овал 18"/>
          <p:cNvSpPr/>
          <p:nvPr/>
        </p:nvSpPr>
        <p:spPr>
          <a:xfrm>
            <a:off x="4512912" y="1484340"/>
            <a:ext cx="958162" cy="50405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 не ограничен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553626" y="3428110"/>
            <a:ext cx="2159699" cy="10749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Внеочередное предоставление жилого помещения по договору социального найма в соответствии с жилищным законодательством Российской Федерации</a:t>
            </a:r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139196" y="1339757"/>
            <a:ext cx="1467777" cy="897465"/>
          </a:xfrm>
          <a:prstGeom prst="downArrow">
            <a:avLst>
              <a:gd name="adj1" fmla="val 50000"/>
              <a:gd name="adj2" fmla="val 53821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 о </a:t>
            </a:r>
            <a:r>
              <a:rPr lang="ru-RU" sz="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</a:t>
            </a:r>
            <a:endParaRPr lang="ru-RU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лении субсидии</a:t>
            </a:r>
          </a:p>
        </p:txBody>
      </p:sp>
      <p:sp>
        <p:nvSpPr>
          <p:cNvPr id="31" name="Овал 30"/>
          <p:cNvSpPr/>
          <p:nvPr/>
        </p:nvSpPr>
        <p:spPr>
          <a:xfrm>
            <a:off x="1385338" y="1114910"/>
            <a:ext cx="1723334" cy="86409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 подается в период  с  1 января по 31 декабря года, предшествующего получению субсидии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24403" y="2237221"/>
            <a:ext cx="2116500" cy="64375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 имущественных отношений Нефтеюганского </a:t>
            </a:r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района</a:t>
            </a:r>
          </a:p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Адрес: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 Нефтеюганск, 3 </a:t>
            </a:r>
            <a:r>
              <a:rPr lang="ru-RU" sz="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стр. 21, </a:t>
            </a:r>
            <a:r>
              <a:rPr lang="ru-RU" sz="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109,                     </a:t>
            </a:r>
          </a:p>
          <a:p>
            <a:pPr algn="ctr"/>
            <a:r>
              <a:rPr lang="ru-RU" sz="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   8 (3463) 250-159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39195" y="3216508"/>
            <a:ext cx="3577837" cy="423205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Включение в перечень граждан, изъявивших желание получить субсидию в планируемом году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33450" y="3709278"/>
            <a:ext cx="3583581" cy="12708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Ожидание извещения о предоставлении субсидии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1459" y="3917297"/>
            <a:ext cx="3575572" cy="432048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 календарных дней на сбор документов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41459" y="4479373"/>
            <a:ext cx="3590332" cy="285793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Выдача гарантийного письма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24251" y="4900031"/>
            <a:ext cx="3592780" cy="17101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Предоставление субсидии на</a:t>
            </a:r>
            <a:endParaRPr lang="ru-RU" sz="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1460" y="5178845"/>
            <a:ext cx="1184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67" y="7982499"/>
            <a:ext cx="795772" cy="7957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6" name="TextBox 45"/>
          <p:cNvSpPr txBox="1"/>
          <p:nvPr/>
        </p:nvSpPr>
        <p:spPr>
          <a:xfrm>
            <a:off x="1750043" y="8025540"/>
            <a:ext cx="3461633" cy="553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Расчет субсидии =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18  кв. м. 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,  где </a:t>
            </a:r>
          </a:p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H-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средняя рыночная стоимость  1 кв. м.,  утвержденная РСТ ХМАО-Югры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9" name="Соединительная линия уступом 108"/>
          <p:cNvCxnSpPr>
            <a:stCxn id="17" idx="3"/>
            <a:endCxn id="28" idx="0"/>
          </p:cNvCxnSpPr>
          <p:nvPr/>
        </p:nvCxnSpPr>
        <p:spPr>
          <a:xfrm flipH="1">
            <a:off x="5633476" y="2894631"/>
            <a:ext cx="511277" cy="533479"/>
          </a:xfrm>
          <a:prstGeom prst="bentConnector4">
            <a:avLst>
              <a:gd name="adj1" fmla="val -44712"/>
              <a:gd name="adj2" fmla="val 8016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 w="762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7" name="Соединительная линия уступом 46"/>
          <p:cNvCxnSpPr>
            <a:stCxn id="32" idx="1"/>
            <a:endCxn id="33" idx="0"/>
          </p:cNvCxnSpPr>
          <p:nvPr/>
        </p:nvCxnSpPr>
        <p:spPr>
          <a:xfrm rot="10800000" flipH="1" flipV="1">
            <a:off x="724404" y="2559098"/>
            <a:ext cx="1203710" cy="657409"/>
          </a:xfrm>
          <a:prstGeom prst="bentConnector4">
            <a:avLst>
              <a:gd name="adj1" fmla="val -18991"/>
              <a:gd name="adj2" fmla="val 74481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41460" y="5166558"/>
            <a:ext cx="11847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296553" y="5265340"/>
            <a:ext cx="1074592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финансирование </a:t>
            </a: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строительства квартиры по договору участия в долевом строительстве 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жилья</a:t>
            </a:r>
            <a:endParaRPr lang="ru-RU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91993" y="5265340"/>
            <a:ext cx="1184799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строительство индивидуального жилого </a:t>
            </a:r>
          </a:p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 за счет собственных (заемных) </a:t>
            </a:r>
            <a:r>
              <a:rPr lang="ru-RU" sz="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</a:t>
            </a:r>
            <a:endParaRPr lang="ru-RU" sz="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435452" y="5283304"/>
            <a:ext cx="1016130" cy="21698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на компенсацию части расходов гражданина на приобретение (строительство) жилого помещения в случае, если он произвел полную оплату за счет собственных и (или) заемных 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средств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00301" y="5283304"/>
            <a:ext cx="1411100" cy="16158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погашение ссудной задолженности по полученным банковским (иным) кредитам, направленным на приобретение (строительство) жилого помещения по заключенным </a:t>
            </a:r>
            <a:r>
              <a:rPr lang="ru-RU" sz="9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договорам</a:t>
            </a:r>
            <a:endParaRPr lang="ru-RU" sz="9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686" y="5265340"/>
            <a:ext cx="1160065" cy="10618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риобретение 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индивидуального жилого дома или квартиры в жилом многоквартирном </a:t>
            </a:r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доме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528208" y="5082744"/>
            <a:ext cx="120572" cy="1942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996911" y="5069413"/>
            <a:ext cx="0" cy="1959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endCxn id="49" idx="0"/>
          </p:cNvCxnSpPr>
          <p:nvPr/>
        </p:nvCxnSpPr>
        <p:spPr>
          <a:xfrm>
            <a:off x="3480859" y="5082744"/>
            <a:ext cx="2103534" cy="1825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endCxn id="51" idx="0"/>
          </p:cNvCxnSpPr>
          <p:nvPr/>
        </p:nvCxnSpPr>
        <p:spPr>
          <a:xfrm>
            <a:off x="2926578" y="5082744"/>
            <a:ext cx="16939" cy="2005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3165204" y="5056992"/>
            <a:ext cx="891315" cy="208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Рисунок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360" y="6219229"/>
            <a:ext cx="788965" cy="6939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626" y="6586737"/>
            <a:ext cx="973164" cy="8077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20" y="6798187"/>
            <a:ext cx="973343" cy="6218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197" y="7236296"/>
            <a:ext cx="609605" cy="60960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77" name="Рисунок 7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6" y="6426033"/>
            <a:ext cx="683102" cy="6831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8" name="Стрелка вниз 17"/>
          <p:cNvSpPr/>
          <p:nvPr/>
        </p:nvSpPr>
        <p:spPr>
          <a:xfrm>
            <a:off x="157322" y="3550904"/>
            <a:ext cx="341552" cy="220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Стрелка вниз 49"/>
          <p:cNvSpPr/>
          <p:nvPr/>
        </p:nvSpPr>
        <p:spPr>
          <a:xfrm>
            <a:off x="3310083" y="3790195"/>
            <a:ext cx="341552" cy="220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низ 51"/>
          <p:cNvSpPr/>
          <p:nvPr/>
        </p:nvSpPr>
        <p:spPr>
          <a:xfrm>
            <a:off x="139195" y="4300067"/>
            <a:ext cx="381033" cy="211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Стрелка вниз 57"/>
          <p:cNvSpPr/>
          <p:nvPr/>
        </p:nvSpPr>
        <p:spPr>
          <a:xfrm>
            <a:off x="3310083" y="4680838"/>
            <a:ext cx="380437" cy="2191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9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160</TotalTime>
  <Words>266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Яркая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Воронкова Ксения Валерьевна</dc:creator>
  <cp:lastModifiedBy>Воронкова Ксения Валерьевна</cp:lastModifiedBy>
  <cp:revision>26</cp:revision>
  <cp:lastPrinted>2019-11-20T12:08:46Z</cp:lastPrinted>
  <dcterms:created xsi:type="dcterms:W3CDTF">2019-11-20T07:23:43Z</dcterms:created>
  <dcterms:modified xsi:type="dcterms:W3CDTF">2019-11-22T06:50:30Z</dcterms:modified>
</cp:coreProperties>
</file>