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</p:sldIdLst>
  <p:sldSz cx="6858000" cy="9144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90" d="100"/>
          <a:sy n="190" d="100"/>
        </p:scale>
        <p:origin x="702" y="-592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5113655" y="7383194"/>
            <a:ext cx="2523932" cy="970671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05408" y="1035052"/>
            <a:ext cx="6047184" cy="1960033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05408" y="3000373"/>
            <a:ext cx="6047184" cy="23368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028700" y="8016876"/>
            <a:ext cx="4343400" cy="486833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028700" y="7534273"/>
            <a:ext cx="4343400" cy="486833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6294185" y="7669743"/>
            <a:ext cx="377190" cy="486833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086350" y="508000"/>
            <a:ext cx="1428750" cy="73152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508000"/>
            <a:ext cx="4686300" cy="73152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56659"/>
            <a:ext cx="6172200" cy="1865376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2510411"/>
            <a:ext cx="6172200" cy="6096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593592" y="8640064"/>
            <a:ext cx="1600200" cy="402336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2900" y="8641293"/>
            <a:ext cx="3195042" cy="401108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5276" y="9380"/>
            <a:ext cx="6847449" cy="9115865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5113655" y="790137"/>
            <a:ext cx="2523932" cy="970671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216724" y="8636000"/>
            <a:ext cx="1600200" cy="4064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4532" y="8641293"/>
            <a:ext cx="3195042" cy="401108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338292" y="1079499"/>
            <a:ext cx="377190" cy="40110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4851596" y="12508"/>
            <a:ext cx="2004646" cy="253361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9379"/>
            <a:ext cx="6852725" cy="9125244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361953"/>
            <a:ext cx="5429250" cy="1816100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50" y="2178048"/>
            <a:ext cx="2914650" cy="3048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296584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296584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600200" cy="402336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" y="8641292"/>
            <a:ext cx="3195042" cy="40233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5692140" y="8641292"/>
            <a:ext cx="377190" cy="402336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149" y="387643"/>
            <a:ext cx="800100" cy="8205216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3755" y="387643"/>
            <a:ext cx="435768" cy="402336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023755" y="4569499"/>
            <a:ext cx="435768" cy="402336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1516672" y="387643"/>
            <a:ext cx="5143500" cy="40233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516672" y="4569499"/>
            <a:ext cx="5143500" cy="40233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597914" cy="402336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42900" y="8641292"/>
            <a:ext cx="3195828" cy="402336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692140" y="8644128"/>
            <a:ext cx="377190" cy="402336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600200" cy="402336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42900" y="8642521"/>
            <a:ext cx="3195042" cy="401108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92140" y="8641292"/>
            <a:ext cx="377190" cy="402336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490219"/>
            <a:ext cx="685800" cy="79248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51892" y="490219"/>
            <a:ext cx="1828800" cy="79248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738438" y="426720"/>
            <a:ext cx="3957066" cy="798576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09232" y="8741664"/>
            <a:ext cx="1600200" cy="402336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851892" y="8741664"/>
            <a:ext cx="3857340" cy="402336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307932" y="8741664"/>
            <a:ext cx="377190" cy="402336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201195"/>
            <a:ext cx="685800" cy="85344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53678" y="498621"/>
            <a:ext cx="5500116" cy="73152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7250" y="7823200"/>
            <a:ext cx="5500116" cy="9144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81144" y="8741664"/>
            <a:ext cx="1577340" cy="402336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877824" y="8742892"/>
            <a:ext cx="3711054" cy="402336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62894" y="8741664"/>
            <a:ext cx="274320" cy="402336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5276" y="18758"/>
            <a:ext cx="6847449" cy="9115865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9379"/>
            <a:ext cx="6852725" cy="9125244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4851596" y="6597880"/>
            <a:ext cx="2004646" cy="253361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356659"/>
            <a:ext cx="6172200" cy="186537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42900" y="2510411"/>
            <a:ext cx="6172200" cy="6096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3593592" y="8641292"/>
            <a:ext cx="1600200" cy="402336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42900" y="8642521"/>
            <a:ext cx="3195042" cy="401108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692140" y="8641292"/>
            <a:ext cx="377190" cy="402336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56792" y="83137"/>
            <a:ext cx="4115944" cy="46637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Памятка о мерах по обеспечению отдельных категорий граждан жилыми помещениями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93" y="129216"/>
            <a:ext cx="1141138" cy="1060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0054" y="177707"/>
            <a:ext cx="1008112" cy="100811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609410" y="61156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гражданин, состоящий на учете нуждающихся в жилых помещениях, предоставляемых по договорам социального найма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4640750" y="645891"/>
            <a:ext cx="792088" cy="46151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en-US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2005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лево 13"/>
          <p:cNvSpPr/>
          <p:nvPr/>
        </p:nvSpPr>
        <p:spPr>
          <a:xfrm>
            <a:off x="1682340" y="611560"/>
            <a:ext cx="803078" cy="465533"/>
          </a:xfrm>
          <a:prstGeom prst="lef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01.01.2005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32837" y="1194335"/>
            <a:ext cx="14879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Приказ Минздрава </a:t>
            </a:r>
          </a:p>
          <a:p>
            <a:pPr algn="just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России от 29.11.2012 № 987н</a:t>
            </a:r>
          </a:p>
        </p:txBody>
      </p:sp>
      <p:sp>
        <p:nvSpPr>
          <p:cNvPr id="16" name="Стрелка вниз 15"/>
          <p:cNvSpPr/>
          <p:nvPr/>
        </p:nvSpPr>
        <p:spPr>
          <a:xfrm>
            <a:off x="5079932" y="1555065"/>
            <a:ext cx="1688855" cy="956939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 о наличии тяжелой формы хронического заболевания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149080" y="2619936"/>
            <a:ext cx="1995672" cy="6437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 местного самоуправления по месту своего жительства (администрации городского, сельских поселений Нефтеюганского района)</a:t>
            </a:r>
          </a:p>
        </p:txBody>
      </p:sp>
      <p:sp>
        <p:nvSpPr>
          <p:cNvPr id="19" name="Овал 18"/>
          <p:cNvSpPr/>
          <p:nvPr/>
        </p:nvSpPr>
        <p:spPr>
          <a:xfrm>
            <a:off x="4162105" y="1446805"/>
            <a:ext cx="958162" cy="50405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Период не ограничен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4540979" y="3723973"/>
            <a:ext cx="2056373" cy="10749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Внеочередное предоставление жилого помещения по договору социального найма в соответствии с жилищным законодательством Российской Федерации</a:t>
            </a:r>
          </a:p>
        </p:txBody>
      </p:sp>
      <p:sp>
        <p:nvSpPr>
          <p:cNvPr id="30" name="Стрелка вниз 29"/>
          <p:cNvSpPr/>
          <p:nvPr/>
        </p:nvSpPr>
        <p:spPr>
          <a:xfrm>
            <a:off x="139196" y="1339757"/>
            <a:ext cx="1467777" cy="897465"/>
          </a:xfrm>
          <a:prstGeom prst="downArrow">
            <a:avLst>
              <a:gd name="adj1" fmla="val 50000"/>
              <a:gd name="adj2" fmla="val 53821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Заявление о </a:t>
            </a:r>
            <a:r>
              <a:rPr lang="ru-RU" sz="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предостав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лении субсидии</a:t>
            </a:r>
          </a:p>
        </p:txBody>
      </p:sp>
      <p:sp>
        <p:nvSpPr>
          <p:cNvPr id="31" name="Овал 30"/>
          <p:cNvSpPr/>
          <p:nvPr/>
        </p:nvSpPr>
        <p:spPr>
          <a:xfrm>
            <a:off x="1714333" y="1211014"/>
            <a:ext cx="1723334" cy="864096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Заявление подается в период  с  1 января по 31 декабря года, предшествующего получению субсидии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733859" y="2319070"/>
            <a:ext cx="2116500" cy="643755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Департамент имущественных отношений Нефтеюганского района</a:t>
            </a:r>
          </a:p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Адрес:</a:t>
            </a:r>
          </a:p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г. Нефтеюганск, 3 </a:t>
            </a:r>
            <a:r>
              <a:rPr lang="ru-RU" sz="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мкр</a:t>
            </a:r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., стр. 21, </a:t>
            </a:r>
            <a:r>
              <a:rPr lang="ru-RU" sz="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каб</a:t>
            </a:r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518,                     </a:t>
            </a:r>
          </a:p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тел.   8 (3463) 29-00-67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253893" y="3216508"/>
            <a:ext cx="3463139" cy="423205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Включение в перечень граждан, изъявивших желание получить субсидию в планируемом году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68652" y="3730383"/>
            <a:ext cx="3463139" cy="237662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Ожидание извещения о предоставлении субсидии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268651" y="4070499"/>
            <a:ext cx="3448379" cy="278845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 календарных дней на сбор документов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253893" y="4479373"/>
            <a:ext cx="3477898" cy="285793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Выдача гарантийного письма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253893" y="4900031"/>
            <a:ext cx="3463138" cy="242195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Предоставление субсидии на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41460" y="5178845"/>
            <a:ext cx="11847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5" name="Рисунок 4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57" y="8057910"/>
            <a:ext cx="795772" cy="7957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6" name="TextBox 45"/>
          <p:cNvSpPr txBox="1"/>
          <p:nvPr/>
        </p:nvSpPr>
        <p:spPr>
          <a:xfrm>
            <a:off x="1698183" y="8212310"/>
            <a:ext cx="2814730" cy="553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Расчет субсидии =  18  кв. м. 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,  где </a:t>
            </a:r>
          </a:p>
          <a:p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средняя рыночная стоимость  1 кв. м.,  утвержденная Минстроем РФ</a:t>
            </a:r>
          </a:p>
        </p:txBody>
      </p:sp>
      <p:cxnSp>
        <p:nvCxnSpPr>
          <p:cNvPr id="109" name="Соединительная линия уступом 108"/>
          <p:cNvCxnSpPr>
            <a:cxnSpLocks/>
            <a:stCxn id="17" idx="3"/>
            <a:endCxn id="28" idx="0"/>
          </p:cNvCxnSpPr>
          <p:nvPr/>
        </p:nvCxnSpPr>
        <p:spPr>
          <a:xfrm flipH="1">
            <a:off x="5569166" y="2941814"/>
            <a:ext cx="575586" cy="782159"/>
          </a:xfrm>
          <a:prstGeom prst="bentConnector4">
            <a:avLst>
              <a:gd name="adj1" fmla="val -39716"/>
              <a:gd name="adj2" fmla="val 7057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noFill/>
          <a:ln w="762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Соединительная линия уступом 46"/>
          <p:cNvCxnSpPr>
            <a:cxnSpLocks/>
            <a:stCxn id="32" idx="1"/>
            <a:endCxn id="33" idx="0"/>
          </p:cNvCxnSpPr>
          <p:nvPr/>
        </p:nvCxnSpPr>
        <p:spPr>
          <a:xfrm rot="10800000" flipH="1" flipV="1">
            <a:off x="733859" y="2640948"/>
            <a:ext cx="1251604" cy="575560"/>
          </a:xfrm>
          <a:prstGeom prst="bentConnector4">
            <a:avLst>
              <a:gd name="adj1" fmla="val -18265"/>
              <a:gd name="adj2" fmla="val 77962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41460" y="5166558"/>
            <a:ext cx="11847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384963" y="5435315"/>
            <a:ext cx="1054991" cy="13388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финансирование строительства квартиры по договору участия в долевом строительстве жилья</a:t>
            </a: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543367" y="5449453"/>
            <a:ext cx="1184799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строительство индивидуального жилого </a:t>
            </a:r>
          </a:p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дома за счет собственных (заемных) средств</a:t>
            </a:r>
          </a:p>
          <a:p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584698" y="5452220"/>
            <a:ext cx="1377003" cy="258532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на компенсацию части расходов гражданина на приобретение (строительство) жилого помещения в случае, если он произвел полную оплату за счет собственных и (или) заемных средств по договору купли-продажи, договору долевого участия в строительстве жилого помещения или строительства индивидуального жилого дома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91535" y="5445542"/>
            <a:ext cx="1315385" cy="258532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погашение ссудной задолженности по полученным банковским (иным) кредитам, направленным на приобретение (строительство) жилого помещения по заключенным договорам при наличии доли собственности гражданина в приобретаемом (строящемся) жилом помещении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23565" y="5445385"/>
            <a:ext cx="1131564" cy="10618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приобретение индивидуального жилого дома или квартиры в жилом многоквартирном доме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531885" y="5194372"/>
            <a:ext cx="120572" cy="1942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1988840" y="5216852"/>
            <a:ext cx="0" cy="1959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cxnSpLocks/>
          </p:cNvCxnSpPr>
          <p:nvPr/>
        </p:nvCxnSpPr>
        <p:spPr>
          <a:xfrm>
            <a:off x="3869572" y="5089427"/>
            <a:ext cx="2151716" cy="2623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cxnSpLocks/>
          </p:cNvCxnSpPr>
          <p:nvPr/>
        </p:nvCxnSpPr>
        <p:spPr>
          <a:xfrm>
            <a:off x="2857203" y="5197832"/>
            <a:ext cx="197375" cy="2005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>
            <a:cxnSpLocks/>
          </p:cNvCxnSpPr>
          <p:nvPr/>
        </p:nvCxnSpPr>
        <p:spPr>
          <a:xfrm>
            <a:off x="3286641" y="5207258"/>
            <a:ext cx="1165862" cy="16490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Рисунок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736" y="6738204"/>
            <a:ext cx="760646" cy="6690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9626" y="8154430"/>
            <a:ext cx="973164" cy="8077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659" y="7075756"/>
            <a:ext cx="609605" cy="60960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77" name="Рисунок 7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47" y="6758179"/>
            <a:ext cx="683102" cy="6831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8" name="Стрелка вниз 17"/>
          <p:cNvSpPr/>
          <p:nvPr/>
        </p:nvSpPr>
        <p:spPr>
          <a:xfrm>
            <a:off x="157322" y="3550904"/>
            <a:ext cx="341552" cy="2204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трелка вниз 49"/>
          <p:cNvSpPr/>
          <p:nvPr/>
        </p:nvSpPr>
        <p:spPr>
          <a:xfrm>
            <a:off x="3330988" y="3923258"/>
            <a:ext cx="341552" cy="2204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 вниз 51"/>
          <p:cNvSpPr/>
          <p:nvPr/>
        </p:nvSpPr>
        <p:spPr>
          <a:xfrm>
            <a:off x="139195" y="4300067"/>
            <a:ext cx="381033" cy="2112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трелка вниз 57"/>
          <p:cNvSpPr/>
          <p:nvPr/>
        </p:nvSpPr>
        <p:spPr>
          <a:xfrm>
            <a:off x="3310083" y="4713146"/>
            <a:ext cx="380437" cy="2191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9752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180</TotalTime>
  <Words>297</Words>
  <Application>Microsoft Office PowerPoint</Application>
  <PresentationFormat>Экран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Century Gothic</vt:lpstr>
      <vt:lpstr>Times New Roman</vt:lpstr>
      <vt:lpstr>Verdana</vt:lpstr>
      <vt:lpstr>Wingdings 2</vt:lpstr>
      <vt:lpstr>Яркая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Воронкова Ксения Валерьевна</dc:creator>
  <cp:lastModifiedBy>Дьякова Наталья Владимировна</cp:lastModifiedBy>
  <cp:revision>33</cp:revision>
  <cp:lastPrinted>2023-03-22T06:57:26Z</cp:lastPrinted>
  <dcterms:created xsi:type="dcterms:W3CDTF">2019-11-20T07:23:43Z</dcterms:created>
  <dcterms:modified xsi:type="dcterms:W3CDTF">2023-03-22T06:59:59Z</dcterms:modified>
</cp:coreProperties>
</file>