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E8677-02D9-4F0D-B92F-0B0891A83A41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43FAE-09EC-4007-AB85-E781B753F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840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43FAE-09EC-4007-AB85-E781B753FAC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01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912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77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36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1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1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042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656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29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40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20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2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5D804-ACB7-418C-B162-F65C64DEAB62}" type="datetimeFigureOut">
              <a:rPr lang="ru-RU" smtClean="0"/>
              <a:t>02.10.2024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87201-FECB-43D1-A6E8-6AF0C1587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256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0" y="124563"/>
            <a:ext cx="12108110" cy="1194122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45" y="1308217"/>
            <a:ext cx="12096925" cy="5380518"/>
          </a:xfrm>
        </p:spPr>
      </p:pic>
      <p:sp>
        <p:nvSpPr>
          <p:cNvPr id="10" name="Прямоугольник 9"/>
          <p:cNvSpPr/>
          <p:nvPr/>
        </p:nvSpPr>
        <p:spPr>
          <a:xfrm>
            <a:off x="-6497" y="1188333"/>
            <a:ext cx="121863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Arial Black" panose="020B0A04020102020204" pitchFamily="34" charset="0"/>
              </a:rPr>
              <a:t>ПРОБАЦИЯ В</a:t>
            </a:r>
            <a:r>
              <a:rPr lang="ru-RU" sz="4000" b="1" baseline="0" dirty="0" smtClean="0">
                <a:latin typeface="Arial Black" panose="020B0A04020102020204" pitchFamily="34" charset="0"/>
              </a:rPr>
              <a:t> РОССИЙСКОЙ ФЕДЕРАЦИИ</a:t>
            </a:r>
          </a:p>
          <a:p>
            <a:pPr algn="ctr"/>
            <a:r>
              <a:rPr lang="ru-RU" sz="2000" b="1" dirty="0" smtClean="0">
                <a:latin typeface="Arial Black" panose="020B0A04020102020204" pitchFamily="34" charset="0"/>
              </a:rPr>
              <a:t>Федеральный закон от 06.02.2023 № 10-ФЗ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453" y="5326603"/>
            <a:ext cx="2598399" cy="1487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97" y="5326602"/>
            <a:ext cx="2617633" cy="153139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372" y="5434193"/>
            <a:ext cx="1842368" cy="12395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29" y="2072622"/>
            <a:ext cx="2104257" cy="13871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47" y="2013037"/>
            <a:ext cx="2174724" cy="140298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145892" y="216380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550" b="1" dirty="0" smtClean="0">
                <a:latin typeface="Arial Black" panose="020B0A04020102020204" pitchFamily="34" charset="0"/>
              </a:rPr>
              <a:t>Пробация – комплекс мер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> 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>по оказанию помощи осужденным 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>и 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>лицам, освобожденным 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/>
            </a:r>
            <a:br>
              <a:rPr lang="ru-RU" sz="1550" b="1" baseline="0" dirty="0" smtClean="0">
                <a:latin typeface="Arial Black" panose="020B0A04020102020204" pitchFamily="34" charset="0"/>
              </a:rPr>
            </a:br>
            <a:r>
              <a:rPr lang="ru-RU" sz="1550" b="1" baseline="0" dirty="0" smtClean="0">
                <a:latin typeface="Arial Black" panose="020B0A04020102020204" pitchFamily="34" charset="0"/>
              </a:rPr>
              <a:t>из учреждений, которые оказались в трудной жизненной ситуации, в том числе 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/>
            </a:r>
            <a:br>
              <a:rPr lang="ru-RU" sz="1550" b="1" baseline="0" dirty="0" smtClean="0">
                <a:latin typeface="Arial Black" panose="020B0A04020102020204" pitchFamily="34" charset="0"/>
              </a:rPr>
            </a:br>
            <a:r>
              <a:rPr lang="ru-RU" sz="1550" b="1" baseline="0" dirty="0" smtClean="0">
                <a:latin typeface="Arial Black" panose="020B0A04020102020204" pitchFamily="34" charset="0"/>
              </a:rPr>
              <a:t>в </a:t>
            </a:r>
            <a:r>
              <a:rPr lang="ru-RU" sz="1550" b="1" baseline="0" dirty="0" err="1" smtClean="0">
                <a:latin typeface="Arial Black" panose="020B0A04020102020204" pitchFamily="34" charset="0"/>
              </a:rPr>
              <a:t>ресоциализации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>, социальной адаптации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/>
            </a:r>
            <a:br>
              <a:rPr lang="ru-RU" sz="1550" b="1" baseline="0" dirty="0" smtClean="0">
                <a:latin typeface="Arial Black" panose="020B0A04020102020204" pitchFamily="34" charset="0"/>
              </a:rPr>
            </a:br>
            <a:r>
              <a:rPr lang="ru-RU" sz="1550" b="1" baseline="0" dirty="0" smtClean="0">
                <a:latin typeface="Arial Black" panose="020B0A04020102020204" pitchFamily="34" charset="0"/>
              </a:rPr>
              <a:t>и 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>социальной реабилитации</a:t>
            </a:r>
            <a:r>
              <a:rPr lang="ru-RU" sz="1550" b="1" baseline="0" smtClean="0">
                <a:latin typeface="Arial Black" panose="020B0A04020102020204" pitchFamily="34" charset="0"/>
              </a:rPr>
              <a:t>, </a:t>
            </a:r>
            <a:r>
              <a:rPr lang="ru-RU" sz="1550" b="1" smtClean="0">
                <a:latin typeface="Arial Black" panose="020B0A04020102020204" pitchFamily="34" charset="0"/>
              </a:rPr>
              <a:t>в </a:t>
            </a:r>
            <a:r>
              <a:rPr lang="ru-RU" sz="1550" b="1" baseline="0" smtClean="0">
                <a:latin typeface="Arial Black" panose="020B0A04020102020204" pitchFamily="34" charset="0"/>
              </a:rPr>
              <a:t>защите </a:t>
            </a:r>
            <a:r>
              <a:rPr lang="ru-RU" sz="1550" b="1" baseline="0" dirty="0" smtClean="0">
                <a:latin typeface="Arial Black" panose="020B0A04020102020204" pitchFamily="34" charset="0"/>
              </a:rPr>
              <a:t>их прав </a:t>
            </a:r>
            <a:br>
              <a:rPr lang="ru-RU" sz="1550" b="1" baseline="0" dirty="0" smtClean="0">
                <a:latin typeface="Arial Black" panose="020B0A04020102020204" pitchFamily="34" charset="0"/>
              </a:rPr>
            </a:br>
            <a:r>
              <a:rPr lang="ru-RU" sz="1550" b="1" baseline="0" dirty="0" smtClean="0">
                <a:latin typeface="Arial Black" panose="020B0A04020102020204" pitchFamily="34" charset="0"/>
              </a:rPr>
              <a:t>и законных интересов.</a:t>
            </a:r>
            <a:endParaRPr lang="ru-RU" sz="1550" b="1" dirty="0">
              <a:latin typeface="Arial Black" panose="020B0A04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09813" y="3880051"/>
            <a:ext cx="6568157" cy="769441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Arial Black" panose="020B0A04020102020204" pitchFamily="34" charset="0"/>
              </a:rPr>
              <a:t>Осужденный вправе обратиться </a:t>
            </a:r>
            <a:br>
              <a:rPr lang="ru-RU" sz="1100" b="1" dirty="0" smtClean="0">
                <a:latin typeface="Arial Black" panose="020B0A04020102020204" pitchFamily="34" charset="0"/>
              </a:rPr>
            </a:br>
            <a:r>
              <a:rPr lang="ru-RU" sz="1100" b="1" dirty="0" smtClean="0">
                <a:latin typeface="Arial Black" panose="020B0A04020102020204" pitchFamily="34" charset="0"/>
              </a:rPr>
              <a:t>к администрации учреждения </a:t>
            </a:r>
            <a:r>
              <a:rPr lang="ru-RU" sz="1100" b="1" dirty="0" smtClean="0">
                <a:latin typeface="Arial Black" panose="020B0A04020102020204" pitchFamily="34" charset="0"/>
              </a:rPr>
              <a:t>с </a:t>
            </a:r>
            <a:r>
              <a:rPr lang="ru-RU" sz="1100" b="1" dirty="0" smtClean="0">
                <a:latin typeface="Arial Black" panose="020B0A04020102020204" pitchFamily="34" charset="0"/>
              </a:rPr>
              <a:t>заявлением об оказании содействия </a:t>
            </a:r>
            <a:r>
              <a:rPr lang="ru-RU" sz="1100" b="1" dirty="0" smtClean="0">
                <a:latin typeface="Arial Black" panose="020B0A04020102020204" pitchFamily="34" charset="0"/>
              </a:rPr>
              <a:t/>
            </a:r>
            <a:br>
              <a:rPr lang="ru-RU" sz="1100" b="1" dirty="0" smtClean="0">
                <a:latin typeface="Arial Black" panose="020B0A04020102020204" pitchFamily="34" charset="0"/>
              </a:rPr>
            </a:br>
            <a:r>
              <a:rPr lang="ru-RU" sz="1100" b="1" dirty="0" smtClean="0">
                <a:latin typeface="Arial Black" panose="020B0A04020102020204" pitchFamily="34" charset="0"/>
              </a:rPr>
              <a:t>за 9 месяцев до окончания срока отбывания наказания, </a:t>
            </a:r>
            <a:br>
              <a:rPr lang="ru-RU" sz="1100" b="1" dirty="0" smtClean="0">
                <a:latin typeface="Arial Black" panose="020B0A04020102020204" pitchFamily="34" charset="0"/>
              </a:rPr>
            </a:br>
            <a:r>
              <a:rPr lang="ru-RU" sz="1100" b="1" dirty="0" smtClean="0">
                <a:latin typeface="Arial Black" panose="020B0A04020102020204" pitchFamily="34" charset="0"/>
              </a:rPr>
              <a:t>но не </a:t>
            </a:r>
            <a:r>
              <a:rPr lang="ru-RU" sz="1100" b="1" dirty="0" smtClean="0">
                <a:latin typeface="Arial Black" panose="020B0A04020102020204" pitchFamily="34" charset="0"/>
              </a:rPr>
              <a:t>позднее </a:t>
            </a:r>
            <a:r>
              <a:rPr lang="ru-RU" sz="1100" b="1" dirty="0" smtClean="0">
                <a:latin typeface="Arial Black" panose="020B0A04020102020204" pitchFamily="34" charset="0"/>
              </a:rPr>
              <a:t>2 </a:t>
            </a:r>
            <a:r>
              <a:rPr lang="ru-RU" sz="1100" b="1" dirty="0" smtClean="0">
                <a:latin typeface="Arial Black" panose="020B0A04020102020204" pitchFamily="34" charset="0"/>
              </a:rPr>
              <a:t>месяцев до дня освобождения</a:t>
            </a:r>
            <a:endParaRPr lang="ru-RU" sz="1100" b="1" dirty="0"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183" y="3541497"/>
            <a:ext cx="2240262" cy="144655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ctr"/>
            <a:endParaRPr lang="ru-RU" sz="800" b="1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1100" b="1" dirty="0" smtClean="0">
                <a:latin typeface="Arial Black" panose="020B0A04020102020204" pitchFamily="34" charset="0"/>
              </a:rPr>
              <a:t>Осужденный вправе обратиться</a:t>
            </a:r>
            <a:br>
              <a:rPr lang="ru-RU" sz="1100" b="1" dirty="0" smtClean="0">
                <a:latin typeface="Arial Black" panose="020B0A04020102020204" pitchFamily="34" charset="0"/>
              </a:rPr>
            </a:br>
            <a:r>
              <a:rPr lang="ru-RU" sz="1100" b="1" dirty="0" smtClean="0">
                <a:latin typeface="Arial Black" panose="020B0A04020102020204" pitchFamily="34" charset="0"/>
              </a:rPr>
              <a:t> в УИИ </a:t>
            </a:r>
            <a:r>
              <a:rPr lang="ru-RU" sz="1100" b="1" dirty="0">
                <a:latin typeface="Arial Black" panose="020B0A04020102020204" pitchFamily="34" charset="0"/>
              </a:rPr>
              <a:t>по избранному месту жительства </a:t>
            </a:r>
            <a:r>
              <a:rPr lang="ru-RU" sz="1100" b="1" dirty="0" smtClean="0">
                <a:latin typeface="Arial Black" panose="020B0A04020102020204" pitchFamily="34" charset="0"/>
              </a:rPr>
              <a:t/>
            </a:r>
            <a:br>
              <a:rPr lang="ru-RU" sz="1100" b="1" dirty="0" smtClean="0">
                <a:latin typeface="Arial Black" panose="020B0A04020102020204" pitchFamily="34" charset="0"/>
              </a:rPr>
            </a:br>
            <a:r>
              <a:rPr lang="ru-RU" sz="1100" b="1" dirty="0" smtClean="0">
                <a:latin typeface="Arial Black" panose="020B0A04020102020204" pitchFamily="34" charset="0"/>
              </a:rPr>
              <a:t>(</a:t>
            </a:r>
            <a:r>
              <a:rPr lang="ru-RU" sz="1100" b="1" dirty="0">
                <a:latin typeface="Arial Black" panose="020B0A04020102020204" pitchFamily="34" charset="0"/>
              </a:rPr>
              <a:t>месту пребывания) </a:t>
            </a:r>
            <a:r>
              <a:rPr lang="ru-RU" sz="1100" b="1" dirty="0" smtClean="0">
                <a:latin typeface="Arial Black" panose="020B0A04020102020204" pitchFamily="34" charset="0"/>
              </a:rPr>
              <a:t/>
            </a:r>
            <a:br>
              <a:rPr lang="ru-RU" sz="1100" b="1" dirty="0" smtClean="0">
                <a:latin typeface="Arial Black" panose="020B0A04020102020204" pitchFamily="34" charset="0"/>
              </a:rPr>
            </a:br>
            <a:r>
              <a:rPr lang="ru-RU" sz="1100" b="1" dirty="0" smtClean="0">
                <a:latin typeface="Arial Black" panose="020B0A04020102020204" pitchFamily="34" charset="0"/>
              </a:rPr>
              <a:t>в </a:t>
            </a:r>
            <a:r>
              <a:rPr lang="ru-RU" sz="1100" b="1" dirty="0">
                <a:latin typeface="Arial Black" panose="020B0A04020102020204" pitchFamily="34" charset="0"/>
              </a:rPr>
              <a:t>течение 6 месяцев со дня освобождения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9744029" y="3606952"/>
            <a:ext cx="2240262" cy="1400383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ctr"/>
            <a:endParaRPr lang="ru-RU" sz="800" b="1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1100" b="1" dirty="0" smtClean="0">
                <a:latin typeface="Arial Black" panose="020B0A04020102020204" pitchFamily="34" charset="0"/>
              </a:rPr>
              <a:t>При обращении осужденного проводится оценка индивидуальной нуждаемости, разрабатывается индивидуальная программа</a:t>
            </a:r>
            <a:endParaRPr lang="ru-RU" sz="1100" b="1" dirty="0">
              <a:latin typeface="Arial Black" panose="020B0A04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49477" y="4715738"/>
            <a:ext cx="2688827" cy="2092881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ВИДЫ ПОМОЩИ:</a:t>
            </a:r>
            <a:endParaRPr lang="ru-RU" sz="10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восстановление социально-полезных связей;</a:t>
            </a:r>
            <a:endParaRPr lang="ru-RU" sz="1000" b="1" dirty="0" smtClean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консультирование </a:t>
            </a:r>
            <a:r>
              <a:rPr lang="ru-RU" sz="1000" b="1" dirty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 социально-правовым вопросам;</a:t>
            </a:r>
            <a:endParaRPr lang="ru-RU" sz="10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психологическая помощь;</a:t>
            </a:r>
            <a:endParaRPr lang="ru-RU" sz="10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трудоустройство;</a:t>
            </a: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получение общего и среднего профессионального образования;</a:t>
            </a: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получение </a:t>
            </a:r>
            <a:r>
              <a:rPr lang="ru-RU" sz="1000" b="1" dirty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пособия </a:t>
            </a:r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по безработице;</a:t>
            </a:r>
            <a:endParaRPr lang="ru-RU" sz="10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получение </a:t>
            </a:r>
            <a:r>
              <a:rPr lang="ru-RU" sz="1000" b="1" dirty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социальных услуг;</a:t>
            </a:r>
            <a:endParaRPr lang="ru-RU" sz="10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- получение </a:t>
            </a:r>
            <a:r>
              <a:rPr lang="ru-RU" sz="1000" b="1" dirty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иной помощи</a:t>
            </a:r>
            <a:r>
              <a:rPr lang="ru-RU" sz="1000" b="1" dirty="0" smtClean="0">
                <a:solidFill>
                  <a:srgbClr val="333333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.</a:t>
            </a:r>
            <a:endParaRPr lang="ru-RU" sz="1000" b="1" dirty="0">
              <a:latin typeface="Arial Black" panose="020B0A040201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1" name="Рисунок 20" descr="Picture background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218" y="5434192"/>
            <a:ext cx="1738576" cy="1267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23827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9F9FB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2E353D"/>
      </a:dk1>
      <a:lt1>
        <a:sysClr val="window" lastClr="F9F9FB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85</Words>
  <Application>Microsoft Office PowerPoint</Application>
  <PresentationFormat>Широкоэкранный</PresentationFormat>
  <Paragraphs>18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User</cp:lastModifiedBy>
  <cp:revision>15</cp:revision>
  <dcterms:created xsi:type="dcterms:W3CDTF">2024-09-29T18:30:08Z</dcterms:created>
  <dcterms:modified xsi:type="dcterms:W3CDTF">2024-10-02T17:02:31Z</dcterms:modified>
</cp:coreProperties>
</file>