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71" r:id="rId2"/>
    <p:sldId id="272" r:id="rId3"/>
    <p:sldId id="294" r:id="rId4"/>
    <p:sldId id="295" r:id="rId5"/>
    <p:sldId id="296" r:id="rId6"/>
    <p:sldId id="286" r:id="rId7"/>
    <p:sldId id="292" r:id="rId8"/>
    <p:sldId id="284" r:id="rId9"/>
    <p:sldId id="277" r:id="rId10"/>
    <p:sldId id="275" r:id="rId11"/>
    <p:sldId id="276" r:id="rId12"/>
    <p:sldId id="289" r:id="rId13"/>
    <p:sldId id="290" r:id="rId14"/>
    <p:sldId id="279" r:id="rId15"/>
    <p:sldId id="293" r:id="rId16"/>
    <p:sldId id="28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700"/>
    <a:srgbClr val="E16601"/>
    <a:srgbClr val="015B16"/>
    <a:srgbClr val="108101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80805" autoAdjust="0"/>
  </p:normalViewPr>
  <p:slideViewPr>
    <p:cSldViewPr>
      <p:cViewPr varScale="1">
        <p:scale>
          <a:sx n="90" d="100"/>
          <a:sy n="90" d="100"/>
        </p:scale>
        <p:origin x="4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E7700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dirty="0">
            <a:solidFill>
              <a:srgbClr val="EE7700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6.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  <a:latin typeface="Century Gothic"/>
              <a:ea typeface="+mn-ea"/>
              <a:cs typeface="+mn-cs"/>
            </a:rPr>
            <a:t>Целевой показатель: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  <a:latin typeface="Century Gothic"/>
              <a:ea typeface="+mn-ea"/>
              <a:cs typeface="+mn-cs"/>
            </a:rPr>
            <a:t>1.Число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3.Количество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3.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3.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050" b="1" u="none" dirty="0">
              <a:solidFill>
                <a:srgbClr val="E16601"/>
              </a:solidFill>
            </a:rPr>
            <a:t>2.Количество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050" b="1" u="none" dirty="0">
              <a:solidFill>
                <a:srgbClr val="E16601"/>
              </a:solidFill>
            </a:rPr>
            <a:t>3. Количество организаций культуры, получивших современное оборудование  (единиц)</a:t>
          </a:r>
          <a:endParaRPr lang="ru-RU" sz="105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05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sz="1050" b="1" u="sng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kern="1200" dirty="0">
            <a:solidFill>
              <a:srgbClr val="EE7700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6.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  <a:latin typeface="Century Gothic"/>
              <a:ea typeface="+mn-ea"/>
              <a:cs typeface="+mn-cs"/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  <a:latin typeface="Century Gothic"/>
              <a:ea typeface="+mn-ea"/>
              <a:cs typeface="+mn-cs"/>
            </a:rPr>
            <a:t>1.Число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3.Количество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3.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3.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b="1" u="none" kern="1200" dirty="0">
              <a:solidFill>
                <a:srgbClr val="E16601"/>
              </a:solidFill>
            </a:rPr>
            <a:t>2.Количество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b="1" u="none" kern="1200" dirty="0">
              <a:solidFill>
                <a:srgbClr val="E16601"/>
              </a:solidFill>
            </a:rPr>
            <a:t>3. Количество организаций культуры, получивших современное оборудование  (единиц)</a:t>
          </a:r>
          <a:endParaRPr lang="ru-RU" sz="105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b="1" u="sng" kern="1200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4.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07.10.2024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74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07.10.2024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0.xml"/><Relationship Id="rId11" Type="http://schemas.openxmlformats.org/officeDocument/2006/relationships/image" Target="../media/image3.png"/><Relationship Id="rId5" Type="http://schemas.openxmlformats.org/officeDocument/2006/relationships/diagramData" Target="../diagrams/data10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14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openxmlformats.org/officeDocument/2006/relationships/image" Target="../media/image15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microsoft.com/office/2007/relationships/hdphoto" Target="../media/hdphoto1.wdp"/><Relationship Id="rId5" Type="http://schemas.openxmlformats.org/officeDocument/2006/relationships/diagramData" Target="../diagrams/data12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microsoft.com/office/2007/relationships/hdphoto" Target="../media/hdphoto1.wdp"/><Relationship Id="rId5" Type="http://schemas.openxmlformats.org/officeDocument/2006/relationships/diagramData" Target="../diagrams/data13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6.xml"/><Relationship Id="rId11" Type="http://schemas.microsoft.com/office/2007/relationships/hdphoto" Target="../media/hdphoto1.wdp"/><Relationship Id="rId5" Type="http://schemas.openxmlformats.org/officeDocument/2006/relationships/diagramData" Target="../diagrams/data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2.wdp"/><Relationship Id="rId7" Type="http://schemas.openxmlformats.org/officeDocument/2006/relationships/diagramColors" Target="../diagrams/colors7.xml"/><Relationship Id="rId12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7.xml"/><Relationship Id="rId11" Type="http://schemas.microsoft.com/office/2007/relationships/hdphoto" Target="../media/hdphoto1.wdp"/><Relationship Id="rId5" Type="http://schemas.openxmlformats.org/officeDocument/2006/relationships/diagramLayout" Target="../diagrams/layout7.xml"/><Relationship Id="rId10" Type="http://schemas.openxmlformats.org/officeDocument/2006/relationships/image" Target="../media/image3.png"/><Relationship Id="rId4" Type="http://schemas.openxmlformats.org/officeDocument/2006/relationships/diagramData" Target="../diagrams/data7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8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image" Target="../media/image12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9.xml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9.xml"/><Relationship Id="rId11" Type="http://schemas.openxmlformats.org/officeDocument/2006/relationships/image" Target="../media/image3.png"/><Relationship Id="rId5" Type="http://schemas.openxmlformats.org/officeDocument/2006/relationships/diagramData" Target="../diagrams/data9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2025-2030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u="sng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/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2.4. «Оказание информационно-консультационной и имущественной поддержки (в части предоставления безвозмездно и на краткосрочной основе нежилых помещений), некоммерческим организациям (в том числе социально ориентированным некоммерческим организациям),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5036249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48157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2.5.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51453201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763881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1164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213408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11 460,80779 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67 640,44177 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2.6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98266819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144340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1164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561951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559,77817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3 358,66902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329706840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601941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054776796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983304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1164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16 054,72158 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98 107,90280 </a:t>
                      </a:r>
                    </a:p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224504"/>
              </p:ext>
            </p:extLst>
          </p:nvPr>
        </p:nvGraphicFramePr>
        <p:xfrm>
          <a:off x="1403648" y="4559236"/>
          <a:ext cx="7370508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7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1860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7 435,19460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44 611,16760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66436" y="1373210"/>
            <a:ext cx="8432117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958 672,23088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47864" y="4036093"/>
            <a:ext cx="2500403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2025 год –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 228 209,56042  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 rot="5400000">
            <a:off x="3924750" y="323000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866551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100 000,00000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12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200 000,00000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522609130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736592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120758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12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26575068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796397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680696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12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256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культуры и спорта Нефтеюганского района</a:t>
            </a:r>
            <a:endParaRPr lang="ru-RU" sz="1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809346947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«Ремонт объекта «Дом культуры «Гармония» в п. Юганская Обь</a:t>
            </a:r>
          </a:p>
        </p:txBody>
      </p:sp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608026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757D1D-E8B6-4A13-98ED-114A6C441E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33008"/>
            <a:ext cx="3672408" cy="231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45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925755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0,00000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0,00000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55066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006164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.1.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511070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1164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</a:rPr>
                        <a:t>1817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7598042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497871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1164 </a:t>
                      </a:r>
                      <a:r>
                        <a:rPr lang="ru-RU" sz="12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тыс.ед</a:t>
                      </a: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368936"/>
              </p:ext>
            </p:extLst>
          </p:nvPr>
        </p:nvGraphicFramePr>
        <p:xfrm>
          <a:off x="1475656" y="5805264"/>
          <a:ext cx="7416825" cy="741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46 179,47977 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277 076,87862 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2.3.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1195632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54319"/>
              </p:ext>
            </p:extLst>
          </p:nvPr>
        </p:nvGraphicFramePr>
        <p:xfrm>
          <a:off x="1403648" y="4437112"/>
          <a:ext cx="7556112" cy="1430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1164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370991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46 519,57851  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267 877,17107 </a:t>
                      </a:r>
                    </a:p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4628</TotalTime>
  <Words>1689</Words>
  <Application>Microsoft Office PowerPoint</Application>
  <PresentationFormat>Экран (4:3)</PresentationFormat>
  <Paragraphs>317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659</cp:revision>
  <dcterms:created xsi:type="dcterms:W3CDTF">2017-02-16T04:13:57Z</dcterms:created>
  <dcterms:modified xsi:type="dcterms:W3CDTF">2024-10-07T12:51:50Z</dcterms:modified>
</cp:coreProperties>
</file>