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8" r:id="rId3"/>
    <p:sldId id="298" r:id="rId4"/>
    <p:sldId id="302" r:id="rId5"/>
    <p:sldId id="304" r:id="rId6"/>
    <p:sldId id="316" r:id="rId7"/>
    <p:sldId id="306" r:id="rId8"/>
    <p:sldId id="307" r:id="rId9"/>
    <p:sldId id="315" r:id="rId10"/>
    <p:sldId id="313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инько Наталья Николаевна" initials="ЛНН" lastIdx="1" clrIdx="0">
    <p:extLst>
      <p:ext uri="{19B8F6BF-5375-455C-9EA6-DF929625EA0E}">
        <p15:presenceInfo xmlns:p15="http://schemas.microsoft.com/office/powerpoint/2012/main" userId="S-1-5-21-1640303835-3458130752-2682420707-8726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1626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5885701668761043"/>
          <c:y val="7.7856441520370759E-2"/>
          <c:w val="0.32683625954649936"/>
          <c:h val="0.85903004842490771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5975047495482139E-3"/>
          <c:y val="0"/>
          <c:w val="0.71768257548064118"/>
          <c:h val="1"/>
        </c:manualLayout>
      </c:layout>
      <c:pie3DChart>
        <c:varyColors val="1"/>
        <c:ser>
          <c:idx val="0"/>
          <c:order val="0"/>
          <c:explosion val="1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4CF-40F6-8409-E907722C03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24CF-40F6-8409-E907722C0384}"/>
              </c:ext>
            </c:extLst>
          </c:dPt>
          <c:dPt>
            <c:idx val="2"/>
            <c:bubble3D val="0"/>
            <c:explosion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4CF-40F6-8409-E907722C0384}"/>
              </c:ext>
            </c:extLst>
          </c:dPt>
          <c:dPt>
            <c:idx val="3"/>
            <c:bubble3D val="0"/>
            <c:explosion val="4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24CF-40F6-8409-E907722C0384}"/>
              </c:ext>
            </c:extLst>
          </c:dPt>
          <c:dLbls>
            <c:dLbl>
              <c:idx val="0"/>
              <c:layout>
                <c:manualLayout>
                  <c:x val="-0.1216456919087778"/>
                  <c:y val="3.835505299111904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711</a:t>
                    </a:r>
                    <a:r>
                      <a:rPr lang="en-US" baseline="0" dirty="0"/>
                      <a:t> 177,72199</a:t>
                    </a:r>
                    <a:endParaRPr lang="en-US" dirty="0"/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334840253000317"/>
                      <c:h val="8.7110516978586239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24CF-40F6-8409-E907722C038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4CF-40F6-8409-E907722C038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baseline="0" dirty="0"/>
                      <a:t>333 744,01053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24CF-40F6-8409-E907722C0384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377 433,71146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5741267395703"/>
                      <c:h val="4.6241821528545994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2-24CF-40F6-8409-E907722C038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Лист1!$B$19:$B$22</c:f>
              <c:strCache>
                <c:ptCount val="4"/>
                <c:pt idx="0">
                  <c:v> федеральный бюджет </c:v>
                </c:pt>
                <c:pt idx="1">
                  <c:v> бюджет автономного округа                                      </c:v>
                </c:pt>
                <c:pt idx="2">
                  <c:v> местный бюджет 333 744,01053 </c:v>
                </c:pt>
                <c:pt idx="3">
                  <c:v> иные источники 377 433,71146 </c:v>
                </c:pt>
              </c:strCache>
            </c:strRef>
          </c:cat>
          <c:val>
            <c:numRef>
              <c:f>Лист1!$C$19:$C$22</c:f>
              <c:numCache>
                <c:formatCode>_-* #\ ##0.00000\ _₽_-;\-* #\ ##0.00000\ _₽_-;_-* "-"??\ _₽_-;_-@_-</c:formatCode>
                <c:ptCount val="4"/>
                <c:pt idx="0">
                  <c:v>0</c:v>
                </c:pt>
                <c:pt idx="1">
                  <c:v>0</c:v>
                </c:pt>
                <c:pt idx="2">
                  <c:v>333744.01053000003</c:v>
                </c:pt>
                <c:pt idx="3">
                  <c:v>377433.71146000002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CF-40F6-8409-E907722C038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04.10.2024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7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12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52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7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3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0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0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4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1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1">
                <a:lumMod val="5000"/>
                <a:lumOff val="95000"/>
              </a:schemeClr>
            </a:gs>
            <a:gs pos="7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10/4/2024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9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886493" y="3692002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«Совершенствование муниципального управления»</a:t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3824" y="31138"/>
            <a:ext cx="7964681" cy="10198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Финансирование муниципальной программы на 2025   </a:t>
            </a:r>
          </a:p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                 год, 711 177,72199 тыс.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94859080"/>
              </p:ext>
            </p:extLst>
          </p:nvPr>
        </p:nvGraphicFramePr>
        <p:xfrm>
          <a:off x="4136164" y="1247728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337597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015109"/>
              </p:ext>
            </p:extLst>
          </p:nvPr>
        </p:nvGraphicFramePr>
        <p:xfrm>
          <a:off x="546931" y="1342753"/>
          <a:ext cx="8238146" cy="449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0658040"/>
              </p:ext>
            </p:extLst>
          </p:nvPr>
        </p:nvGraphicFramePr>
        <p:xfrm>
          <a:off x="508185" y="1420245"/>
          <a:ext cx="8287104" cy="5282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4419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452181" y="2276044"/>
            <a:ext cx="2050382" cy="5070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52181" y="1124450"/>
            <a:ext cx="2262553" cy="932313"/>
          </a:xfrm>
          <a:prstGeom prst="rect">
            <a:avLst/>
          </a:prstGeom>
          <a:solidFill>
            <a:schemeClr val="bg1">
              <a:lumMod val="8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исполнитель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: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22952" y="1296389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планирования, анализа и отчетности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9960" y="2513492"/>
            <a:ext cx="74537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Администрация Нефтеюганского района: </a:t>
            </a:r>
          </a:p>
          <a:p>
            <a:r>
              <a:rPr lang="ru-RU" dirty="0"/>
              <a:t>- отдел муниципального контроля;</a:t>
            </a:r>
          </a:p>
          <a:p>
            <a:r>
              <a:rPr lang="ru-RU" dirty="0"/>
              <a:t>- отдел записи актов гражданского состояния;</a:t>
            </a:r>
          </a:p>
          <a:p>
            <a:r>
              <a:rPr lang="ru-RU" dirty="0"/>
              <a:t>- управление муниципальной службы, кадров и наград.</a:t>
            </a:r>
          </a:p>
          <a:p>
            <a:r>
              <a:rPr lang="ru-RU" dirty="0"/>
              <a:t>- отдел по делам несовершеннолетних, защите их прав.</a:t>
            </a:r>
          </a:p>
          <a:p>
            <a:r>
              <a:rPr lang="ru-RU" dirty="0"/>
              <a:t>Дума Нефтеюганского района.</a:t>
            </a:r>
          </a:p>
          <a:p>
            <a:r>
              <a:rPr lang="ru-RU" dirty="0"/>
              <a:t>Контрольно-счётная палата Нефтеюганского района.</a:t>
            </a:r>
          </a:p>
          <a:p>
            <a:r>
              <a:rPr lang="ru-RU" dirty="0"/>
              <a:t>Администрации городских и сельских поселений.</a:t>
            </a:r>
          </a:p>
          <a:p>
            <a:r>
              <a:rPr lang="ru-RU" dirty="0"/>
              <a:t>Департамент образования Нефтеюганского района.</a:t>
            </a:r>
          </a:p>
          <a:p>
            <a:r>
              <a:rPr lang="ru-RU" dirty="0"/>
              <a:t>Департамент культуры и спорта Нефтеюганского района.</a:t>
            </a:r>
          </a:p>
          <a:p>
            <a:r>
              <a:rPr lang="ru-RU" dirty="0"/>
              <a:t>Департамент строительства и жилищно-коммунального комплекса Нефтеюганского района.</a:t>
            </a:r>
          </a:p>
          <a:p>
            <a:r>
              <a:rPr lang="ru-RU" dirty="0"/>
              <a:t>Департамент финансов Нефтеюганского района.</a:t>
            </a:r>
          </a:p>
          <a:p>
            <a:r>
              <a:rPr lang="ru-RU" dirty="0"/>
              <a:t>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72595" y="131585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551943" y="1156523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4294" y="123496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1854400" y="3409201"/>
            <a:ext cx="924743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1-3</a:t>
            </a:r>
          </a:p>
        </p:txBody>
      </p:sp>
      <p:sp>
        <p:nvSpPr>
          <p:cNvPr id="15" name="Овал 14"/>
          <p:cNvSpPr/>
          <p:nvPr/>
        </p:nvSpPr>
        <p:spPr>
          <a:xfrm>
            <a:off x="6682735" y="3383564"/>
            <a:ext cx="712876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4-5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3893" y="3467081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72255" y="3450959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083365" y="354796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691239" y="3490918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55975" y="4078427"/>
            <a:ext cx="4486941" cy="2348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300" dirty="0">
                <a:latin typeface="Franklin Gothic Medium" panose="020B0603020102020204" pitchFamily="34" charset="0"/>
              </a:rPr>
              <a:t>1. 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  <a:p>
            <a:pPr algn="l">
              <a:spcAft>
                <a:spcPts val="0"/>
              </a:spcAft>
            </a:pPr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2. 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состояния.</a:t>
            </a:r>
          </a:p>
          <a:p>
            <a:pPr algn="l">
              <a:spcAft>
                <a:spcPts val="0"/>
              </a:spcAft>
            </a:pPr>
            <a:r>
              <a:rPr lang="ru-RU" sz="13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3. Обеспечение деятельности комиссии по делам несовершеннолетних.</a:t>
            </a:r>
          </a:p>
          <a:p>
            <a:pPr marL="342900" indent="-342900" algn="l">
              <a:buAutoNum type="arabicPeriod"/>
            </a:pPr>
            <a:endParaRPr lang="ru-RU" sz="1500" dirty="0">
              <a:latin typeface="Franklin Gothic Medium" panose="020B06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5947954" y="4180283"/>
            <a:ext cx="1350434" cy="2247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0724" y="1880417"/>
            <a:ext cx="451744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</a:rPr>
              <a:t>Качественное и эффективное исполнение </a:t>
            </a:r>
          </a:p>
          <a:p>
            <a:r>
              <a:rPr lang="ru-RU" sz="1500" dirty="0">
                <a:latin typeface="Franklin Gothic Medium" panose="020B0603020102020204" pitchFamily="34" charset="0"/>
              </a:rPr>
              <a:t>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4F89311-B87D-4259-A395-DF8D11AAEA90}"/>
              </a:ext>
            </a:extLst>
          </p:cNvPr>
          <p:cNvSpPr/>
          <p:nvPr/>
        </p:nvSpPr>
        <p:spPr>
          <a:xfrm>
            <a:off x="4861224" y="4064892"/>
            <a:ext cx="368662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4. Содействие повышению профессионального уровня муниципальных служащих, управленческих кадров и лиц включенных в резерв управленческих кадров муниципального образования.</a:t>
            </a:r>
          </a:p>
          <a:p>
            <a:endParaRPr lang="ru-RU" sz="1300" dirty="0">
              <a:latin typeface="Franklin Gothic Medium" panose="020B0603020102020204" pitchFamily="34" charset="0"/>
              <a:ea typeface="Courier New" panose="02070309020205020404" pitchFamily="49" charset="0"/>
            </a:endParaRPr>
          </a:p>
          <a:p>
            <a:r>
              <a:rPr lang="ru-RU" sz="1300" dirty="0">
                <a:latin typeface="Franklin Gothic Medium" panose="020B0603020102020204" pitchFamily="34" charset="0"/>
                <a:cs typeface="Times New Roman" panose="02020603050405020304" pitchFamily="18" charset="0"/>
              </a:rPr>
              <a:t>5. 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74A33D34-00AC-423E-BB4D-50B76F3B9E66}"/>
              </a:ext>
            </a:extLst>
          </p:cNvPr>
          <p:cNvSpPr/>
          <p:nvPr/>
        </p:nvSpPr>
        <p:spPr>
          <a:xfrm>
            <a:off x="4899664" y="120023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BCF92E-D8E8-440E-B366-D27315160A9C}"/>
              </a:ext>
            </a:extLst>
          </p:cNvPr>
          <p:cNvSpPr txBox="1"/>
          <p:nvPr/>
        </p:nvSpPr>
        <p:spPr>
          <a:xfrm>
            <a:off x="5473304" y="125525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7486FD3C-04C0-43B3-8D5B-59C7B8E08EC9}"/>
              </a:ext>
            </a:extLst>
          </p:cNvPr>
          <p:cNvGrpSpPr/>
          <p:nvPr/>
        </p:nvGrpSpPr>
        <p:grpSpPr>
          <a:xfrm>
            <a:off x="6468429" y="132049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7" name="Нашивка 65">
              <a:extLst>
                <a:ext uri="{FF2B5EF4-FFF2-40B4-BE49-F238E27FC236}">
                  <a16:creationId xmlns:a16="http://schemas.microsoft.com/office/drawing/2014/main" id="{E16CC7F1-4B92-4D9F-ACF0-C19FDB3F85E1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66">
              <a:extLst>
                <a:ext uri="{FF2B5EF4-FFF2-40B4-BE49-F238E27FC236}">
                  <a16:creationId xmlns:a16="http://schemas.microsoft.com/office/drawing/2014/main" id="{F29C968E-7E0C-4339-ACD9-BC011431BB85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A64E380-A4CB-4BA1-B404-7D8B0D04E0A4}"/>
              </a:ext>
            </a:extLst>
          </p:cNvPr>
          <p:cNvSpPr/>
          <p:nvPr/>
        </p:nvSpPr>
        <p:spPr>
          <a:xfrm>
            <a:off x="4951586" y="1915956"/>
            <a:ext cx="33513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Повышение эффективности муниципальной службы </a:t>
            </a:r>
            <a:b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</a:br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в муниципальном образовании Нефтеюганский район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5473906" y="3678639"/>
            <a:ext cx="2825269" cy="5136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Думы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Нефтеюганского района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Котова Т.Г.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0320" y="3200458"/>
            <a:ext cx="2931362" cy="19905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Demi" panose="020B07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9985" y="3255134"/>
            <a:ext cx="28389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Обеспечение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687567" y="2085904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72456" y="2085904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47202" y="216309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27153" y="203800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35487" y="2104166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981" y="2168477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9338" y="1190663"/>
            <a:ext cx="87040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 </a:t>
            </a:r>
            <a:r>
              <a:rPr lang="ru-RU" sz="1300" dirty="0">
                <a:solidFill>
                  <a:srgbClr val="44546A">
                    <a:lumMod val="50000"/>
                  </a:srgbClr>
                </a:solidFill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9985" y="6074374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88490" y="6090651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300" b="1" dirty="0">
                <a:solidFill>
                  <a:schemeClr val="bg1"/>
                </a:solidFill>
                <a:latin typeface="Franklin Gothic Book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  <a:endParaRPr lang="ru-RU" sz="13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014" y="22474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782217" y="207477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6754" y="2096615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82" y="215000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320" y="209661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02627" y="215694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25" y="2199103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473906" y="2933678"/>
            <a:ext cx="2825268" cy="5602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планирования, анализа и отчетности (Николаева </a:t>
            </a:r>
            <a:r>
              <a:rPr lang="ru-RU" sz="1000" dirty="0" err="1">
                <a:latin typeface="Franklin Gothic Medium" pitchFamily="34" charset="0"/>
              </a:rPr>
              <a:t>О.В</a:t>
            </a:r>
            <a:r>
              <a:rPr lang="ru-RU" sz="1000" dirty="0">
                <a:latin typeface="Franklin Gothic Medium" pitchFamily="34" charset="0"/>
              </a:rPr>
              <a:t>.)</a:t>
            </a:r>
          </a:p>
        </p:txBody>
      </p:sp>
      <p:sp>
        <p:nvSpPr>
          <p:cNvPr id="36" name="Скругленный прямоугольник 36">
            <a:extLst>
              <a:ext uri="{FF2B5EF4-FFF2-40B4-BE49-F238E27FC236}">
                <a16:creationId xmlns:a16="http://schemas.microsoft.com/office/drawing/2014/main" id="{942B6579-3CBF-49D5-AB4C-B127B545B25E}"/>
              </a:ext>
            </a:extLst>
          </p:cNvPr>
          <p:cNvSpPr/>
          <p:nvPr/>
        </p:nvSpPr>
        <p:spPr>
          <a:xfrm>
            <a:off x="3506287" y="2933298"/>
            <a:ext cx="1773014" cy="25864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</a:p>
        </p:txBody>
      </p:sp>
      <p:sp>
        <p:nvSpPr>
          <p:cNvPr id="41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6" y="4298016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контрольно-счетной палаты Нефтеюганского района 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Пикурс Н.В.</a:t>
            </a:r>
          </a:p>
        </p:txBody>
      </p:sp>
      <p:sp>
        <p:nvSpPr>
          <p:cNvPr id="38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5" y="4956280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муниципального контроля администрации Нефтеюганского района</a:t>
            </a:r>
          </a:p>
          <a:p>
            <a:pPr algn="ctr"/>
            <a:r>
              <a:rPr lang="ru-RU" sz="1000" dirty="0" err="1">
                <a:latin typeface="Franklin Gothic Medium" pitchFamily="34" charset="0"/>
              </a:rPr>
              <a:t>Шафигуллина</a:t>
            </a:r>
            <a:r>
              <a:rPr lang="ru-RU" sz="1000" dirty="0">
                <a:latin typeface="Franklin Gothic Medium" pitchFamily="34" charset="0"/>
              </a:rPr>
              <a:t> М.В.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54071" y="3169840"/>
            <a:ext cx="3174142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2"/>
            <a:ext cx="8886699" cy="938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776" y="3489508"/>
            <a:ext cx="27668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Осуществление полномочий в сфере государственной регистрации актов гражданского состояния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3" y="23214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29591" y="2302074"/>
            <a:ext cx="2185757" cy="5800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2776" y="244158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98346" y="229108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2293449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2398535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563178" y="1332597"/>
            <a:ext cx="8460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</a:rPr>
              <a:t>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49283" y="5599779"/>
            <a:ext cx="8146005" cy="82239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3827" y="5679942"/>
            <a:ext cx="7529524" cy="4877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>
                <a:solidFill>
                  <a:schemeClr val="bg1"/>
                </a:solidFill>
              </a:rPr>
              <a:t>Уровень удовлетворенности населения услугами в сфере государственной регистрации актов гражданского состояния (процент числа опрошенных), 99%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963" y="17193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2191" y="2366836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315107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607" y="236683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2321413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21170" y="2476772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25" y="2441587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771017" y="3620273"/>
            <a:ext cx="2972604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ЗАГС Нефтеюганского района Петелина Р.А.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2105" y="3169840"/>
            <a:ext cx="1859659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Исполнение отдельных государственных полномочий по государственной регистрации актов гражданского состояния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93B94C4-12AF-4B82-9261-2B29E7526D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8009" y="156119"/>
            <a:ext cx="7886700" cy="1325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5" name="Picture 4" descr="ÐÐ¾ÑÐ¾Ð¶ÐµÐµ Ð¸Ð·Ð¾Ð±ÑÐ°Ð¶ÐµÐ½Ð¸Ðµ">
            <a:extLst>
              <a:ext uri="{FF2B5EF4-FFF2-40B4-BE49-F238E27FC236}">
                <a16:creationId xmlns:a16="http://schemas.microsoft.com/office/drawing/2014/main" id="{8F858B29-F576-4BFE-8F16-D83704A7F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156119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33">
            <a:extLst>
              <a:ext uri="{FF2B5EF4-FFF2-40B4-BE49-F238E27FC236}">
                <a16:creationId xmlns:a16="http://schemas.microsoft.com/office/drawing/2014/main" id="{CD628A6F-0401-40DB-AAEB-49E76879B2AA}"/>
              </a:ext>
            </a:extLst>
          </p:cNvPr>
          <p:cNvGrpSpPr/>
          <p:nvPr/>
        </p:nvGrpSpPr>
        <p:grpSpPr>
          <a:xfrm>
            <a:off x="248009" y="1330729"/>
            <a:ext cx="7859486" cy="89285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9B2EE88B-E197-41A8-A1DD-683E07D511C5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09E3A1C-CF85-496D-AE59-92E88F6FB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3972DB5-637E-488B-AE30-1E7C17097417}"/>
              </a:ext>
            </a:extLst>
          </p:cNvPr>
          <p:cNvSpPr/>
          <p:nvPr/>
        </p:nvSpPr>
        <p:spPr>
          <a:xfrm>
            <a:off x="867978" y="1525248"/>
            <a:ext cx="8460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</a:rPr>
              <a:t>Обеспечение деятельности отдела по делам несовершеннолетних, защите их прав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BE29E71-062E-48B5-8092-3F04F06BFB0A}"/>
              </a:ext>
            </a:extLst>
          </p:cNvPr>
          <p:cNvSpPr/>
          <p:nvPr/>
        </p:nvSpPr>
        <p:spPr>
          <a:xfrm>
            <a:off x="1355007" y="238369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442D6DBE-5E8F-4DFB-8E32-297F0C042337}"/>
              </a:ext>
            </a:extLst>
          </p:cNvPr>
          <p:cNvSpPr/>
          <p:nvPr/>
        </p:nvSpPr>
        <p:spPr>
          <a:xfrm>
            <a:off x="972587" y="2344124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4006495-2E23-4451-BFDC-F6447ED146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69" y="2451653"/>
            <a:ext cx="363500" cy="3635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1FC2925-357F-417B-88E3-F50997B8B2A5}"/>
              </a:ext>
            </a:extLst>
          </p:cNvPr>
          <p:cNvSpPr/>
          <p:nvPr/>
        </p:nvSpPr>
        <p:spPr>
          <a:xfrm>
            <a:off x="1750438" y="248701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84002FD3-5129-4255-8017-0D7E222ACAF6}"/>
              </a:ext>
            </a:extLst>
          </p:cNvPr>
          <p:cNvSpPr/>
          <p:nvPr/>
        </p:nvSpPr>
        <p:spPr>
          <a:xfrm>
            <a:off x="5417799" y="2366836"/>
            <a:ext cx="2213761" cy="55171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800" b="1">
                <a:solidFill>
                  <a:schemeClr val="bg1"/>
                </a:solidFill>
              </a:rPr>
              <a:t>Ответственные </a:t>
            </a:r>
            <a:endParaRPr lang="en-US" sz="1800" b="1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800" b="1">
                <a:solidFill>
                  <a:schemeClr val="bg1"/>
                </a:solidFill>
              </a:rPr>
              <a:t>исполнители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1D03C95B-619E-4D08-B81D-4DE1BFBD8CED}"/>
              </a:ext>
            </a:extLst>
          </p:cNvPr>
          <p:cNvSpPr/>
          <p:nvPr/>
        </p:nvSpPr>
        <p:spPr>
          <a:xfrm>
            <a:off x="4972637" y="2356021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0BDDF866-83EC-4B9B-B886-24F6252AD8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502" y="2440492"/>
            <a:ext cx="450824" cy="411114"/>
          </a:xfrm>
          <a:prstGeom prst="rect">
            <a:avLst/>
          </a:prstGeom>
        </p:spPr>
      </p:pic>
      <p:sp>
        <p:nvSpPr>
          <p:cNvPr id="25" name="Скругленный прямоугольник 23">
            <a:extLst>
              <a:ext uri="{FF2B5EF4-FFF2-40B4-BE49-F238E27FC236}">
                <a16:creationId xmlns:a16="http://schemas.microsoft.com/office/drawing/2014/main" id="{6FF24062-E77E-4D9E-A82F-DC314AD5C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978" y="3154227"/>
            <a:ext cx="2969242" cy="25320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dirty="0"/>
              <a:t>Обеспечение деятельности комиссий по делам несовершеннолетних</a:t>
            </a:r>
          </a:p>
        </p:txBody>
      </p:sp>
      <p:sp>
        <p:nvSpPr>
          <p:cNvPr id="26" name="Скругленный прямоугольник 36">
            <a:extLst>
              <a:ext uri="{FF2B5EF4-FFF2-40B4-BE49-F238E27FC236}">
                <a16:creationId xmlns:a16="http://schemas.microsoft.com/office/drawing/2014/main" id="{26D77CC7-B649-4169-AAF2-9781A090F4F0}"/>
              </a:ext>
            </a:extLst>
          </p:cNvPr>
          <p:cNvSpPr/>
          <p:nvPr/>
        </p:nvSpPr>
        <p:spPr>
          <a:xfrm>
            <a:off x="4972637" y="3131334"/>
            <a:ext cx="3134857" cy="257278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делам несовершеннолетних, защите их прав </a:t>
            </a:r>
            <a:r>
              <a:rPr lang="ru-RU" sz="1600" b="1" dirty="0" err="1">
                <a:solidFill>
                  <a:schemeClr val="tx1"/>
                </a:solidFill>
              </a:rPr>
              <a:t>Малтакова</a:t>
            </a:r>
            <a:r>
              <a:rPr lang="ru-RU" sz="1600" b="1" dirty="0">
                <a:solidFill>
                  <a:schemeClr val="tx1"/>
                </a:solidFill>
              </a:rPr>
              <a:t> В.В.</a:t>
            </a:r>
          </a:p>
        </p:txBody>
      </p:sp>
    </p:spTree>
    <p:extLst>
      <p:ext uri="{BB962C8B-B14F-4D97-AF65-F5344CB8AC3E}">
        <p14:creationId xmlns:p14="http://schemas.microsoft.com/office/powerpoint/2010/main" val="564371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585674" y="3098795"/>
            <a:ext cx="3331750" cy="1200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эффективности муниципальной службы в муниципальном образовании Нефтеюганский район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6087" y="3132217"/>
            <a:ext cx="328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Повышение квалификации, формирование резервов управленческих кадров муниципального образования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876488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20115" y="224062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23668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034466" y="222738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71680" y="223210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545" y="2341890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130160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</a:t>
            </a:r>
            <a:r>
              <a:rPr lang="ru-RU" sz="18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 Содействие повышению профессионального уровня муниципальных служащих, управленческих кадров и лиц включенных в резерв управленческих кадров муниципального образования.</a:t>
            </a:r>
            <a:endParaRPr lang="ru-RU" dirty="0">
              <a:latin typeface="Franklin Gothic Medium" panose="020B0603020102020204" pitchFamily="34" charset="0"/>
              <a:ea typeface="Courier New" panose="02070309020205020404" pitchFamily="49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06943" y="5046289"/>
            <a:ext cx="8243731" cy="10534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53288" y="5151362"/>
            <a:ext cx="8151039" cy="8432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/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 100%</a:t>
            </a:r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546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16579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3" y="23106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34527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59" y="236683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4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582195" y="3125018"/>
            <a:ext cx="3168479" cy="11741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 err="1">
                <a:solidFill>
                  <a:prstClr val="black"/>
                </a:solidFill>
              </a:rPr>
              <a:t>Кучерова</a:t>
            </a:r>
            <a:r>
              <a:rPr lang="ru-RU" sz="1200" b="1" dirty="0">
                <a:solidFill>
                  <a:prstClr val="black"/>
                </a:solidFill>
              </a:rPr>
              <a:t> М.В.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071666" y="3107765"/>
            <a:ext cx="1291650" cy="11913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Курсы повышения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99063" y="3016102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Повышение эффективности муниципальной службы в муниципальном образовании Нефтеюганский район</a:t>
            </a: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633" y="3003684"/>
            <a:ext cx="319996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/>
              <a:t>Проведение конкурса среди муниципальных служащих «Лучший муниципальный служащий муниципального образования Нефтеюганский район»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4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77966" y="2226645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3000" y="234509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96599" y="2219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393277" y="222198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42" y="2315428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95156" y="138623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5: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94" y="230370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022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80974" y="2354363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7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220171" y="2987041"/>
            <a:ext cx="2779000" cy="27075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 err="1">
                <a:solidFill>
                  <a:prstClr val="black"/>
                </a:solidFill>
              </a:rPr>
              <a:t>Кучерова</a:t>
            </a:r>
            <a:r>
              <a:rPr lang="ru-RU" sz="1200" b="1" dirty="0">
                <a:solidFill>
                  <a:prstClr val="black"/>
                </a:solidFill>
              </a:rPr>
              <a:t> М.В</a:t>
            </a:r>
          </a:p>
        </p:txBody>
      </p:sp>
      <p:sp>
        <p:nvSpPr>
          <p:cNvPr id="34" name="Пятиугольник 60">
            <a:extLst>
              <a:ext uri="{FF2B5EF4-FFF2-40B4-BE49-F238E27FC236}">
                <a16:creationId xmlns:a16="http://schemas.microsoft.com/office/drawing/2014/main" id="{54357753-E71A-4CA0-9A80-9CD273DD4D3E}"/>
              </a:ext>
            </a:extLst>
          </p:cNvPr>
          <p:cNvSpPr/>
          <p:nvPr/>
        </p:nvSpPr>
        <p:spPr>
          <a:xfrm>
            <a:off x="293740" y="6019633"/>
            <a:ext cx="8583368" cy="65146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Пятиугольник 4">
            <a:extLst>
              <a:ext uri="{FF2B5EF4-FFF2-40B4-BE49-F238E27FC236}">
                <a16:creationId xmlns:a16="http://schemas.microsoft.com/office/drawing/2014/main" id="{98ED0D17-AAD7-41AC-B97C-E9397B711728}"/>
              </a:ext>
            </a:extLst>
          </p:cNvPr>
          <p:cNvSpPr txBox="1"/>
          <p:nvPr/>
        </p:nvSpPr>
        <p:spPr>
          <a:xfrm>
            <a:off x="398496" y="6208131"/>
            <a:ext cx="8171354" cy="25628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/>
              <a:t>Доля муниципальных служащих, соблюдающих ограничения и запреты, требования к служебному поведению, 98%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664764" y="2902645"/>
            <a:ext cx="2249731" cy="142854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Вознаграждение победителей по итогам конкурса "Лучший муниципальный служащий муниципального образования Нефтеюганский район"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2512" y="4676398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dirty="0">
                <a:latin typeface="Franklin Gothic Medium" pitchFamily="34" charset="0"/>
              </a:rPr>
              <a:t>Совершенствование механизмов кадровой и антикоррупционной работы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664764" y="4656215"/>
            <a:ext cx="2140814" cy="10761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Совершенствование механизмов кадровой и антикоррупционной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2776383" y="216925"/>
            <a:ext cx="4666205" cy="48313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Карта результатов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2626" y="890217"/>
            <a:ext cx="4203914" cy="961201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Общий объём финансирования: до 2030 года 2 417 459,39129 тыс. рублей, из них на 2025 год</a:t>
            </a:r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711 177,72199 тыс. рублей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053" y="377018"/>
            <a:ext cx="823031" cy="890093"/>
          </a:xfrm>
          <a:prstGeom prst="rect">
            <a:avLst/>
          </a:prstGeom>
        </p:spPr>
      </p:pic>
      <p:grpSp>
        <p:nvGrpSpPr>
          <p:cNvPr id="5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52926" y="642517"/>
            <a:ext cx="7289563" cy="180772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5186919" y="1851418"/>
            <a:ext cx="3330763" cy="440273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0000"/>
                </a:solidFill>
                <a:latin typeface="Franklin Gothic Medium" panose="020B0603020102020204" pitchFamily="34" charset="0"/>
                <a:ea typeface="Courier New" panose="02070309020205020404" pitchFamily="49" charset="0"/>
              </a:rPr>
              <a:t>Доля муниципальных служащих, соблюдающих ограничения и запреты, требования к служебному поведению, %</a:t>
            </a:r>
          </a:p>
          <a:p>
            <a:pPr algn="ctr"/>
            <a:endParaRPr lang="ru-RU" sz="1100" dirty="0">
              <a:solidFill>
                <a:srgbClr val="00000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98%         98%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1481" y="1851418"/>
            <a:ext cx="3452839" cy="440273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anose="020B0603020102020204" pitchFamily="34" charset="0"/>
              </a:rPr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компетенций,%</a:t>
            </a:r>
          </a:p>
          <a:p>
            <a:pPr algn="ctr"/>
            <a:endParaRPr lang="ru-RU" sz="1100" dirty="0">
              <a:latin typeface="Franklin Gothic Medium" panose="020B0603020102020204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100%    </a:t>
            </a:r>
            <a:r>
              <a:rPr lang="ru-RU" sz="1100" b="1" dirty="0">
                <a:latin typeface="Franklin Gothic Medium" pitchFamily="34" charset="0"/>
              </a:rPr>
              <a:t>        </a:t>
            </a:r>
            <a:r>
              <a:rPr lang="ru-RU" sz="1400" b="1" dirty="0">
                <a:latin typeface="Franklin Gothic Medium" pitchFamily="34" charset="0"/>
              </a:rPr>
              <a:t>100%</a:t>
            </a:r>
          </a:p>
          <a:p>
            <a:pPr algn="ctr"/>
            <a:endParaRPr lang="ru-RU" sz="1100" b="1" dirty="0">
              <a:latin typeface="Franklin Gothic Medium" pitchFamily="34" charset="0"/>
            </a:endParaRP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250" y="4464861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650" y="4373439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5620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2962</TotalTime>
  <Words>869</Words>
  <Application>Microsoft Office PowerPoint</Application>
  <PresentationFormat>Экран (4:3)</PresentationFormat>
  <Paragraphs>120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Franklin Gothic Medium</vt:lpstr>
      <vt:lpstr>Times New Roman</vt:lpstr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 1 : 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vt:lpstr>
      <vt:lpstr>Презентация PowerPoint</vt:lpstr>
      <vt:lpstr>Презентация PowerPoint</vt:lpstr>
      <vt:lpstr>Карта результатов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Николаева Ольга Владимировна</cp:lastModifiedBy>
  <cp:revision>460</cp:revision>
  <cp:lastPrinted>2018-10-02T05:15:37Z</cp:lastPrinted>
  <dcterms:created xsi:type="dcterms:W3CDTF">2018-09-04T12:10:47Z</dcterms:created>
  <dcterms:modified xsi:type="dcterms:W3CDTF">2024-10-04T11:58:00Z</dcterms:modified>
</cp:coreProperties>
</file>