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</p:sldMasterIdLst>
  <p:notesMasterIdLst>
    <p:notesMasterId r:id="rId13"/>
  </p:notesMasterIdLst>
  <p:sldIdLst>
    <p:sldId id="323" r:id="rId2"/>
    <p:sldId id="325" r:id="rId3"/>
    <p:sldId id="302" r:id="rId4"/>
    <p:sldId id="332" r:id="rId5"/>
    <p:sldId id="326" r:id="rId6"/>
    <p:sldId id="322" r:id="rId7"/>
    <p:sldId id="334" r:id="rId8"/>
    <p:sldId id="335" r:id="rId9"/>
    <p:sldId id="347" r:id="rId10"/>
    <p:sldId id="327" r:id="rId11"/>
    <p:sldId id="333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имергазина Регина Разиловна" initials="ТРР" lastIdx="1" clrIdx="0">
    <p:extLst>
      <p:ext uri="{19B8F6BF-5375-455C-9EA6-DF929625EA0E}">
        <p15:presenceInfo xmlns:p15="http://schemas.microsoft.com/office/powerpoint/2012/main" userId="S-1-5-21-1640303835-3458130752-2682420707-255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07" d="100"/>
          <a:sy n="107" d="100"/>
        </p:scale>
        <p:origin x="126" y="180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>
                <a:gsLst>
                  <a:gs pos="100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A7C0-4BE5-97BD-647CF7855C58}"/>
              </c:ext>
            </c:extLst>
          </c:dPt>
          <c:dPt>
            <c:idx val="1"/>
            <c:bubble3D val="0"/>
            <c:spPr>
              <a:gradFill>
                <a:gsLst>
                  <a:gs pos="100000">
                    <a:schemeClr val="accent4">
                      <a:lumMod val="60000"/>
                      <a:lumOff val="40000"/>
                    </a:schemeClr>
                  </a:gs>
                  <a:gs pos="0">
                    <a:schemeClr val="accent4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7C0-4BE5-97BD-647CF7855C58}"/>
              </c:ext>
            </c:extLst>
          </c:dPt>
          <c:dPt>
            <c:idx val="2"/>
            <c:bubble3D val="0"/>
            <c:spPr>
              <a:gradFill>
                <a:gsLst>
                  <a:gs pos="100000">
                    <a:schemeClr val="accent6">
                      <a:lumMod val="60000"/>
                      <a:lumOff val="40000"/>
                    </a:schemeClr>
                  </a:gs>
                  <a:gs pos="0">
                    <a:schemeClr val="accent6"/>
                  </a:gs>
                </a:gsLst>
                <a:lin ang="5400000" scaled="0"/>
              </a:gra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7AC-4FD4-B7C9-5B3C19C2E3E7}"/>
              </c:ext>
            </c:extLst>
          </c:dPt>
          <c:dLbls>
            <c:dLbl>
              <c:idx val="0"/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7C0-4BE5-97BD-647CF7855C5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Бюджет Нефтеюганского района</c:v>
                </c:pt>
                <c:pt idx="1">
                  <c:v>Бюджет автономного округа</c:v>
                </c:pt>
                <c:pt idx="2">
                  <c:v>Иные источники</c:v>
                </c:pt>
              </c:strCache>
            </c:strRef>
          </c:cat>
          <c:val>
            <c:numRef>
              <c:f>Лист1!$B$2:$B$4</c:f>
              <c:numCache>
                <c:formatCode>_-* #,##0.00000\ _₽_-;\-* #,##0.00000\ _₽_-;_-* "-"?????\ _₽_-;_-@_-</c:formatCode>
                <c:ptCount val="3"/>
                <c:pt idx="0">
                  <c:v>78511.746589999995</c:v>
                </c:pt>
                <c:pt idx="1">
                  <c:v>4892.4970000000003</c:v>
                </c:pt>
                <c:pt idx="2" formatCode="#,##0.00">
                  <c:v>16043.63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C0-4BE5-97BD-647CF7855C5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alpha val="50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pattFill prst="dkDnDiag">
      <a:fgClr>
        <a:schemeClr val="lt1"/>
      </a:fgClr>
      <a:bgClr>
        <a:schemeClr val="dk1">
          <a:lumMod val="10000"/>
          <a:lumOff val="90000"/>
        </a:schemeClr>
      </a:bgClr>
    </a:patt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6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6641F9B2-5ED8-495D-ABFA-2733A60226E2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F38ADF86-E2A0-4AEA-AA09-42D4ED76C3D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A436D5F7-F1BA-4F95-BC5D-418DF313180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06.06.2024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041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072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939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75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7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65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42134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643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62133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20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89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80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80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41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07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5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0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6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59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16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26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4.xml"/><Relationship Id="rId9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101" y="0"/>
            <a:ext cx="1365622" cy="15211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91312" y="2815086"/>
            <a:ext cx="7759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«Развитие гражданского общества»  </a:t>
            </a:r>
            <a:endParaRPr lang="ru-RU" sz="2400" kern="0" dirty="0">
              <a:solidFill>
                <a:prstClr val="black"/>
              </a:solidFill>
              <a:latin typeface="Franklin Gothic Medium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9962" y="5938455"/>
            <a:ext cx="54948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Ответственный исполнитель муниципальной программы –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Управление по связям с общественностью </a:t>
            </a:r>
          </a:p>
          <a:p>
            <a:pPr algn="just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anose="020B0603020102020204" pitchFamily="34" charset="0"/>
                <a:ea typeface="+mj-ea"/>
                <a:cs typeface="+mj-cs"/>
              </a:rPr>
              <a:t>администрации Нефтеюганского района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5101" y="1665155"/>
            <a:ext cx="7565792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89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625" y="350376"/>
            <a:ext cx="2605745" cy="2223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9144" y="404173"/>
            <a:ext cx="233905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числа жителей Нефтеюганского района, участвующих в мероприятиях, проводимых СО НКО, чел.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9324" y="1719898"/>
            <a:ext cx="73490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Franklin Gothic Medium" pitchFamily="34" charset="0"/>
              </a:rPr>
              <a:t>8000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27554" y="1645629"/>
            <a:ext cx="9501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8150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760" y="1550129"/>
            <a:ext cx="446965" cy="44696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18777" y="2146434"/>
            <a:ext cx="193989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</a:t>
            </a:r>
          </a:p>
          <a:p>
            <a:pPr algn="ctr"/>
            <a:r>
              <a:rPr lang="ru-RU" sz="1300" dirty="0">
                <a:solidFill>
                  <a:srgbClr val="4D009A"/>
                </a:solidFill>
                <a:latin typeface="Franklin Gothic Medium" pitchFamily="34" charset="0"/>
              </a:rPr>
              <a:t>3 550 чел.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51268" y="-156473"/>
            <a:ext cx="8367623" cy="6640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Карта результатов</a:t>
            </a:r>
            <a:endParaRPr lang="en-US" sz="20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1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30" y="0"/>
            <a:ext cx="826270" cy="7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6908" y="386937"/>
            <a:ext cx="3437621" cy="218786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834889" y="428310"/>
            <a:ext cx="32477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Общий объём 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финансирования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на период до 2030 года, </a:t>
            </a:r>
          </a:p>
          <a:p>
            <a:pPr algn="ctr"/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715 117,73366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 рублей, из них:</a:t>
            </a:r>
          </a:p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2024 год  – </a:t>
            </a:r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99 447,87359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 рублей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244531" y="418230"/>
            <a:ext cx="2406508" cy="213860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54060" y="367769"/>
            <a:ext cx="20627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  <a:latin typeface="Franklin Gothic Medium" pitchFamily="34" charset="0"/>
              </a:rPr>
              <a:t>Увеличение доли граждан, удовлетворенных деятельностью СО НКО, %.</a:t>
            </a:r>
          </a:p>
          <a:p>
            <a:endParaRPr lang="ru-RU" sz="14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15227" y="1297565"/>
            <a:ext cx="58831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70</a:t>
            </a: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541" y="1386554"/>
            <a:ext cx="446965" cy="44696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625" y="3384165"/>
            <a:ext cx="8367217" cy="1346845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978722" y="3355981"/>
            <a:ext cx="6903285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количества форм непосредственного осуществления местного самоуправления и участия населения в осуществлении местного самоуправления в Нефтеюганском районе и случаев их применения, ед.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473620" y="4066696"/>
            <a:ext cx="1069384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>
                <a:solidFill>
                  <a:srgbClr val="00B050"/>
                </a:solidFill>
                <a:latin typeface="Franklin Gothic Medium" pitchFamily="34" charset="0"/>
              </a:rPr>
              <a:t>199</a:t>
            </a: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336" y="4033970"/>
            <a:ext cx="368756" cy="287204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2860071" y="4292826"/>
            <a:ext cx="26930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199 ед.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397622" y="1531415"/>
            <a:ext cx="5883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Franklin Gothic Medium" pitchFamily="34" charset="0"/>
              </a:rPr>
              <a:t>66,5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525201" y="1909384"/>
            <a:ext cx="17783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</a:t>
            </a:r>
          </a:p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70 %</a:t>
            </a: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613" y="4559930"/>
            <a:ext cx="8366426" cy="919006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4572000" y="5076676"/>
            <a:ext cx="693101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900" dirty="0">
                <a:solidFill>
                  <a:srgbClr val="00B050"/>
                </a:solidFill>
                <a:latin typeface="Franklin Gothic Medium" pitchFamily="34" charset="0"/>
              </a:rPr>
              <a:t>72,0</a:t>
            </a: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964" y="5075772"/>
            <a:ext cx="368756" cy="197315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3058698" y="5260089"/>
            <a:ext cx="26727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71 %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058698" y="5056927"/>
            <a:ext cx="7007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71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13" y="2561355"/>
            <a:ext cx="8366426" cy="8125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6557" y="2658845"/>
            <a:ext cx="7792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50" dirty="0">
                <a:cs typeface="FrankRuehl" panose="020E0503060101010101" pitchFamily="34" charset="-79"/>
              </a:rPr>
              <a:t>Доля реализованных инициативных проектов  в Нефтеюганском районе 100 % к 2030 году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08227" y="2904359"/>
            <a:ext cx="635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cs typeface="FrankRuehl" panose="020E0503060101010101" pitchFamily="34" charset="-79"/>
              </a:rPr>
              <a:t>100</a:t>
            </a:r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967" y="2828991"/>
            <a:ext cx="368756" cy="293439"/>
          </a:xfrm>
          <a:prstGeom prst="rect">
            <a:avLst/>
          </a:prstGeom>
        </p:spPr>
      </p:pic>
      <p:sp>
        <p:nvSpPr>
          <p:cNvPr id="48" name="Прямоугольник 47"/>
          <p:cNvSpPr/>
          <p:nvPr/>
        </p:nvSpPr>
        <p:spPr>
          <a:xfrm>
            <a:off x="4316305" y="2913033"/>
            <a:ext cx="9040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latin typeface="Franklin Gothic Medium" pitchFamily="34" charset="0"/>
              </a:rPr>
              <a:t>100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90061" y="3151522"/>
            <a:ext cx="2590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</a:rPr>
              <a:t>План на 2024 год – 0%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6D2CD6D0-8D78-43BC-A222-83BC368CDB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226" y="5472845"/>
            <a:ext cx="8367217" cy="1481797"/>
          </a:xfrm>
          <a:prstGeom prst="rect">
            <a:avLst/>
          </a:prstGeom>
        </p:spPr>
      </p:pic>
      <p:sp>
        <p:nvSpPr>
          <p:cNvPr id="47" name="Прямоугольник 46">
            <a:extLst>
              <a:ext uri="{FF2B5EF4-FFF2-40B4-BE49-F238E27FC236}">
                <a16:creationId xmlns:a16="http://schemas.microsoft.com/office/drawing/2014/main" id="{D7DBD3B6-BD15-4F66-8631-45B32786072B}"/>
              </a:ext>
            </a:extLst>
          </p:cNvPr>
          <p:cNvSpPr/>
          <p:nvPr/>
        </p:nvSpPr>
        <p:spPr>
          <a:xfrm>
            <a:off x="1019768" y="4633669"/>
            <a:ext cx="690328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доли граждан, удовлетворенных информационной открытостью органов местного самоуправления, %</a:t>
            </a:r>
          </a:p>
        </p:txBody>
      </p:sp>
      <p:sp>
        <p:nvSpPr>
          <p:cNvPr id="49" name="Прямоугольник 48">
            <a:extLst>
              <a:ext uri="{FF2B5EF4-FFF2-40B4-BE49-F238E27FC236}">
                <a16:creationId xmlns:a16="http://schemas.microsoft.com/office/drawing/2014/main" id="{B4F93233-F9D7-4773-AD66-8314C1648DCB}"/>
              </a:ext>
            </a:extLst>
          </p:cNvPr>
          <p:cNvSpPr/>
          <p:nvPr/>
        </p:nvSpPr>
        <p:spPr>
          <a:xfrm>
            <a:off x="496557" y="5546213"/>
            <a:ext cx="8059105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5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волонтерства</a:t>
            </a:r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5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волонтерство</a:t>
            </a:r>
            <a:r>
              <a:rPr lang="ru-RU" sz="125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) на отчетную дату  отчетного периода (прошедшего года), чел.</a:t>
            </a:r>
          </a:p>
          <a:p>
            <a:pPr algn="ctr"/>
            <a:endParaRPr lang="ru-RU" sz="13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8ADAFBD9-139E-44C7-8C99-3220427A68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670" y="6563526"/>
            <a:ext cx="370173" cy="152901"/>
          </a:xfrm>
          <a:prstGeom prst="rect">
            <a:avLst/>
          </a:prstGeom>
        </p:spPr>
      </p:pic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id="{B2260F9A-67D4-4648-A042-B6B48478D69B}"/>
              </a:ext>
            </a:extLst>
          </p:cNvPr>
          <p:cNvSpPr/>
          <p:nvPr/>
        </p:nvSpPr>
        <p:spPr>
          <a:xfrm>
            <a:off x="4314092" y="6501019"/>
            <a:ext cx="7972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B050"/>
                </a:solidFill>
                <a:latin typeface="Franklin Gothic Medium" pitchFamily="34" charset="0"/>
              </a:rPr>
              <a:t>6230</a:t>
            </a:r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5CCB0CA5-4E61-446C-8D59-86527B2C7883}"/>
              </a:ext>
            </a:extLst>
          </p:cNvPr>
          <p:cNvSpPr/>
          <p:nvPr/>
        </p:nvSpPr>
        <p:spPr>
          <a:xfrm>
            <a:off x="3105483" y="4052654"/>
            <a:ext cx="734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197</a:t>
            </a:r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761E0CCA-E59E-4CF7-83C6-5BF9D80EFEF0}"/>
              </a:ext>
            </a:extLst>
          </p:cNvPr>
          <p:cNvSpPr/>
          <p:nvPr/>
        </p:nvSpPr>
        <p:spPr>
          <a:xfrm>
            <a:off x="3100407" y="6521690"/>
            <a:ext cx="7349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Franklin Gothic Medium" pitchFamily="34" charset="0"/>
              </a:rPr>
              <a:t>5900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id="{61C08F81-0341-4391-9F3F-B6C1B1844155}"/>
              </a:ext>
            </a:extLst>
          </p:cNvPr>
          <p:cNvSpPr/>
          <p:nvPr/>
        </p:nvSpPr>
        <p:spPr>
          <a:xfrm>
            <a:off x="2815617" y="6675578"/>
            <a:ext cx="26727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4D009A"/>
                </a:solidFill>
                <a:latin typeface="Franklin Gothic Medium" pitchFamily="34" charset="0"/>
              </a:rPr>
              <a:t>План на 2024 год – 5983 чел.</a:t>
            </a:r>
          </a:p>
        </p:txBody>
      </p:sp>
    </p:spTree>
    <p:extLst>
      <p:ext uri="{BB962C8B-B14F-4D97-AF65-F5344CB8AC3E}">
        <p14:creationId xmlns:p14="http://schemas.microsoft.com/office/powerpoint/2010/main" val="2304436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825" y="148990"/>
            <a:ext cx="7823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Финансирование муниципальной программы, </a:t>
            </a:r>
            <a:r>
              <a:rPr lang="ru-RU" b="1" dirty="0" err="1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тыс.руб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. на 2024 год</a:t>
            </a:r>
          </a:p>
        </p:txBody>
      </p:sp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30" y="0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8581882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44574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95036" y="45004"/>
            <a:ext cx="8812231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2473" y="-13581"/>
            <a:ext cx="823031" cy="890093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1860723" y="2110298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7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162827" y="1370357"/>
            <a:ext cx="11098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ЦЕЛИ</a:t>
            </a:r>
          </a:p>
        </p:txBody>
      </p:sp>
      <p:sp>
        <p:nvSpPr>
          <p:cNvPr id="10" name="Овал 9"/>
          <p:cNvSpPr/>
          <p:nvPr/>
        </p:nvSpPr>
        <p:spPr>
          <a:xfrm>
            <a:off x="299669" y="394905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279872" y="4689517"/>
            <a:ext cx="605590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6901" y="3938733"/>
            <a:ext cx="14517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2127" y="4644504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2317297" y="403753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5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6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7" name="Объект 2"/>
          <p:cNvSpPr txBox="1">
            <a:spLocks/>
          </p:cNvSpPr>
          <p:nvPr/>
        </p:nvSpPr>
        <p:spPr>
          <a:xfrm>
            <a:off x="2725797" y="3920149"/>
            <a:ext cx="5852013" cy="574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Обеспечение поддержки гражданских инициатив</a:t>
            </a: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2805361" y="4348771"/>
            <a:ext cx="6201906" cy="7028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Создание условий для развития форм непосредственного осуществления населением местного самоуправления и участия населения в осуществлении местного самоуправления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317297" y="1402761"/>
            <a:ext cx="67057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pPr algn="just"/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358181" y="4751744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1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2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Овал 28"/>
          <p:cNvSpPr/>
          <p:nvPr/>
        </p:nvSpPr>
        <p:spPr>
          <a:xfrm>
            <a:off x="310076" y="537593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21642" y="5422563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31" name="Объект 2"/>
          <p:cNvSpPr txBox="1">
            <a:spLocks/>
          </p:cNvSpPr>
          <p:nvPr/>
        </p:nvSpPr>
        <p:spPr>
          <a:xfrm>
            <a:off x="2805361" y="5419894"/>
            <a:ext cx="6290157" cy="6922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информационной открытости органов местного самоуправления Нефтеюганского района</a:t>
            </a: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2367763" y="552889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3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4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Овал 27">
            <a:extLst>
              <a:ext uri="{FF2B5EF4-FFF2-40B4-BE49-F238E27FC236}">
                <a16:creationId xmlns:a16="http://schemas.microsoft.com/office/drawing/2014/main" id="{68429DC4-5BB6-4DCB-9F4B-5CF44994C695}"/>
              </a:ext>
            </a:extLst>
          </p:cNvPr>
          <p:cNvSpPr/>
          <p:nvPr/>
        </p:nvSpPr>
        <p:spPr>
          <a:xfrm>
            <a:off x="299669" y="6077586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4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13A17D2-2556-4AE2-B302-871931CB9BEC}"/>
              </a:ext>
            </a:extLst>
          </p:cNvPr>
          <p:cNvSpPr txBox="1"/>
          <p:nvPr/>
        </p:nvSpPr>
        <p:spPr>
          <a:xfrm>
            <a:off x="932127" y="6021340"/>
            <a:ext cx="145174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B352CF19-B739-44E2-A8E3-690D54B64A8E}"/>
              </a:ext>
            </a:extLst>
          </p:cNvPr>
          <p:cNvGrpSpPr/>
          <p:nvPr/>
        </p:nvGrpSpPr>
        <p:grpSpPr>
          <a:xfrm>
            <a:off x="2389305" y="613820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194AFFE6-D5E4-4C74-95DC-8A6FF8CFAA29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5DFC7343-A273-48B5-8DA0-F56C6024EB37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Объект 2">
            <a:extLst>
              <a:ext uri="{FF2B5EF4-FFF2-40B4-BE49-F238E27FC236}">
                <a16:creationId xmlns:a16="http://schemas.microsoft.com/office/drawing/2014/main" id="{38687BBA-F9A2-4419-96B2-58D82A18B4DB}"/>
              </a:ext>
            </a:extLst>
          </p:cNvPr>
          <p:cNvSpPr txBox="1">
            <a:spLocks/>
          </p:cNvSpPr>
          <p:nvPr/>
        </p:nvSpPr>
        <p:spPr>
          <a:xfrm>
            <a:off x="2805360" y="5977289"/>
            <a:ext cx="6290157" cy="7457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8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800" b="1" dirty="0">
              <a:latin typeface="Franklin Gothic Book" panose="020B0503020102020204" pitchFamily="34" charset="0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07C1B471-A2DC-4D73-A369-87AA3683732D}"/>
              </a:ext>
            </a:extLst>
          </p:cNvPr>
          <p:cNvGrpSpPr/>
          <p:nvPr/>
        </p:nvGrpSpPr>
        <p:grpSpPr>
          <a:xfrm>
            <a:off x="1884953" y="3169951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41" name="Нашивка 65">
              <a:extLst>
                <a:ext uri="{FF2B5EF4-FFF2-40B4-BE49-F238E27FC236}">
                  <a16:creationId xmlns:a16="http://schemas.microsoft.com/office/drawing/2014/main" id="{1C8FAEF1-92ED-420F-9018-622AE5F015E6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Нашивка 66">
              <a:extLst>
                <a:ext uri="{FF2B5EF4-FFF2-40B4-BE49-F238E27FC236}">
                  <a16:creationId xmlns:a16="http://schemas.microsoft.com/office/drawing/2014/main" id="{D90E70A4-B0E7-4352-947C-F22F40EDA9F3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sz="26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B1A49A67-2A18-4A33-B23C-5BE830D50D72}"/>
              </a:ext>
            </a:extLst>
          </p:cNvPr>
          <p:cNvSpPr/>
          <p:nvPr/>
        </p:nvSpPr>
        <p:spPr>
          <a:xfrm>
            <a:off x="2264751" y="2899191"/>
            <a:ext cx="67425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Franklin Gothic Book" panose="020B0503020102020204" pitchFamily="34" charset="0"/>
              </a:rPr>
              <a:t>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anose="020B05030201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62A6F53-7E85-4831-8938-368B98DA61D7}"/>
              </a:ext>
            </a:extLst>
          </p:cNvPr>
          <p:cNvSpPr txBox="1"/>
          <p:nvPr/>
        </p:nvSpPr>
        <p:spPr>
          <a:xfrm>
            <a:off x="-1" y="790268"/>
            <a:ext cx="37272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НАЦИОНАЛЬНАЯ ЦЕЛЬ</a:t>
            </a:r>
          </a:p>
          <a:p>
            <a:endParaRPr lang="ru-RU" sz="26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0982780-3875-4499-87E1-37E5436163F3}"/>
              </a:ext>
            </a:extLst>
          </p:cNvPr>
          <p:cNvSpPr/>
          <p:nvPr/>
        </p:nvSpPr>
        <p:spPr>
          <a:xfrm>
            <a:off x="3664437" y="745849"/>
            <a:ext cx="46780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Franklin Gothic Heavy" panose="020B0903020102020204" pitchFamily="34" charset="0"/>
              </a:rPr>
              <a:t>возможности для самореализации и развития талантов</a:t>
            </a:r>
          </a:p>
        </p:txBody>
      </p:sp>
    </p:spTree>
    <p:extLst>
      <p:ext uri="{BB962C8B-B14F-4D97-AF65-F5344CB8AC3E}">
        <p14:creationId xmlns:p14="http://schemas.microsoft.com/office/powerpoint/2010/main" val="3978715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281429" y="2006577"/>
            <a:ext cx="4336390" cy="8761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71892" y="1988257"/>
            <a:ext cx="1901972" cy="1967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1389" y="2132603"/>
            <a:ext cx="2029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Оказание  поддержки социально ориентированным некоммерческим организациям в Нефтеюганском районе</a:t>
            </a:r>
            <a:endParaRPr lang="ru-RU"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594489" y="1049372"/>
            <a:ext cx="3866223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15806" y="101023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516600" y="1105562"/>
            <a:ext cx="13372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349369" y="1158271"/>
            <a:ext cx="15327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Соисполнители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6635414" y="101933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831" y="106072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3464" y="1683326"/>
            <a:ext cx="870401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</a:t>
            </a:r>
            <a:r>
              <a:rPr lang="ru-RU" sz="17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поддержки гражданских инициатив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-5065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303859" y="2019175"/>
            <a:ext cx="416371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Финансовая поддержка социально ориентированных </a:t>
            </a:r>
          </a:p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06499" y="1039909"/>
            <a:ext cx="1810469" cy="5696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367450" y="103569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824" y="1077021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36504" y="10380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660989" y="1079684"/>
            <a:ext cx="15308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Основные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532" y="1153565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757005" y="1904032"/>
            <a:ext cx="2247745" cy="18903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289512" y="4298498"/>
            <a:ext cx="4317155" cy="83797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Имущественная поддержка социально ориентированных </a:t>
            </a:r>
          </a:p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283891" y="2867065"/>
            <a:ext cx="4328398" cy="74072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Информационная поддержка социально ориентированных </a:t>
            </a:r>
          </a:p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некоммерческих организаций Нефтеюганского района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284605" y="3608747"/>
            <a:ext cx="4330080" cy="6937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Консультационная поддержка социально ориентированных некоммерческих организаций Нефтеюганского района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01388" y="-38207"/>
            <a:ext cx="8190581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17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01388" y="5021370"/>
            <a:ext cx="1958961" cy="177608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1">
                    <a:lumMod val="50000"/>
                  </a:schemeClr>
                </a:solidFill>
              </a:rPr>
              <a:t>Организация деятельности многопрофильного ресурсного центра по развитию СОНКО, добровольческих (волонтерских) объединений, креативных сообществ и инициативных проектов</a:t>
            </a:r>
            <a:endParaRPr lang="ru-RU" sz="11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2336370" y="5396812"/>
            <a:ext cx="4382461" cy="10410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Проведение обучающих тренингов, семинаров, мастер-классов для сотрудников СОНКО и гражданских активистов с целью повышения профессиональных компетенций.</a:t>
            </a: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6769480" y="4945180"/>
            <a:ext cx="2247745" cy="19128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345" y="1625123"/>
            <a:ext cx="450824" cy="41111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5745" y="155449"/>
            <a:ext cx="76954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17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8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3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-5065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23" y="1574127"/>
            <a:ext cx="426625" cy="3635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5745" y="1270380"/>
            <a:ext cx="2484123" cy="56963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Основные мероприятия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309646" y="127544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14" y="1360716"/>
            <a:ext cx="363500" cy="3635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36917" y="1262107"/>
            <a:ext cx="2875939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Направление</a:t>
            </a:r>
          </a:p>
        </p:txBody>
      </p:sp>
      <p:sp>
        <p:nvSpPr>
          <p:cNvPr id="12" name="Овал 11"/>
          <p:cNvSpPr/>
          <p:nvPr/>
        </p:nvSpPr>
        <p:spPr>
          <a:xfrm>
            <a:off x="3068388" y="1253480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19" y="1299855"/>
            <a:ext cx="390739" cy="38921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538757" y="1241999"/>
            <a:ext cx="245067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Соисполнители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6364615" y="1251534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80" y="1291528"/>
            <a:ext cx="450824" cy="468938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522023" y="2329720"/>
            <a:ext cx="1862817" cy="16656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</a:rPr>
              <a:t>Реализация инициативных проектов в Нефтеюганском районе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76888" y="2329720"/>
            <a:ext cx="3395995" cy="16656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Реализация мероприятия по проведению конкурсного отбора инициативных проектов, направленных на решение вопросов местного значения муниципального образования </a:t>
            </a: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</a:rPr>
              <a:t>Нефтеюганский</a:t>
            </a:r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 район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83898" y="1846006"/>
            <a:ext cx="2247745" cy="9032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83898" y="2763684"/>
            <a:ext cx="2247745" cy="7557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</p:txBody>
      </p:sp>
      <p:sp>
        <p:nvSpPr>
          <p:cNvPr id="26" name="Пятиугольник 25"/>
          <p:cNvSpPr/>
          <p:nvPr/>
        </p:nvSpPr>
        <p:spPr>
          <a:xfrm>
            <a:off x="458129" y="5150710"/>
            <a:ext cx="8597975" cy="53242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600" dirty="0"/>
              <a:t>Увеличение числа жителей Нефтеюганского района, участвующих в мероприятиях, проводимых СО НКО до 8150 человек к 2030 году</a:t>
            </a:r>
          </a:p>
        </p:txBody>
      </p:sp>
      <p:sp>
        <p:nvSpPr>
          <p:cNvPr id="27" name="Объект 4"/>
          <p:cNvSpPr txBox="1">
            <a:spLocks/>
          </p:cNvSpPr>
          <p:nvPr/>
        </p:nvSpPr>
        <p:spPr>
          <a:xfrm>
            <a:off x="450514" y="5665485"/>
            <a:ext cx="8597975" cy="44832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ru-RU" sz="1600" dirty="0"/>
              <a:t>Увеличение доли граждан, удовлетворенных деятельностью СО НКО до 70% к 2030 году</a:t>
            </a:r>
          </a:p>
        </p:txBody>
      </p:sp>
      <p:sp>
        <p:nvSpPr>
          <p:cNvPr id="29" name="Объект 4"/>
          <p:cNvSpPr txBox="1">
            <a:spLocks/>
          </p:cNvSpPr>
          <p:nvPr/>
        </p:nvSpPr>
        <p:spPr>
          <a:xfrm>
            <a:off x="465745" y="6097101"/>
            <a:ext cx="8597975" cy="50972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/>
              <a:t>Доля реализованных инициативных проектов  в Нефтеюганском районе 100 % к 2030 году 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91513" y="3461968"/>
            <a:ext cx="2247745" cy="8568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Департамент культуры и спорта Нефтеюганского района</a:t>
            </a:r>
          </a:p>
        </p:txBody>
      </p:sp>
      <p:sp>
        <p:nvSpPr>
          <p:cNvPr id="30" name="Скругленный прямоугольник 27">
            <a:extLst>
              <a:ext uri="{FF2B5EF4-FFF2-40B4-BE49-F238E27FC236}">
                <a16:creationId xmlns:a16="http://schemas.microsoft.com/office/drawing/2014/main" id="{31C35B70-3169-46D0-854A-A18EFA60DE7E}"/>
              </a:ext>
            </a:extLst>
          </p:cNvPr>
          <p:cNvSpPr/>
          <p:nvPr/>
        </p:nvSpPr>
        <p:spPr>
          <a:xfrm>
            <a:off x="6591513" y="4343952"/>
            <a:ext cx="2247745" cy="8067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245004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606487" y="3101627"/>
            <a:ext cx="3299124" cy="243604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23421" y="3065437"/>
            <a:ext cx="2254715" cy="24722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6027" y="3077726"/>
            <a:ext cx="216211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форм непосредственного осуществления населением местного самоуправления и участия населения в осуществлении местного самоуправления в Нефтеюганском районе</a:t>
            </a:r>
            <a:endParaRPr lang="ru-RU" sz="14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787002" y="1421069"/>
            <a:ext cx="3043733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432449" y="140477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470718" y="1505271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44615" y="1437870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25561" y="139581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114" y="148447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88944" y="2181218"/>
            <a:ext cx="870401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7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Создание условий для развития форм непосредственного осуществления населением местного самоуправления и участия населения в осуществлении местного самоуправления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970" y="0"/>
            <a:ext cx="752030" cy="92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570456" y="3231590"/>
            <a:ext cx="3335155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00" b="1" dirty="0">
                <a:solidFill>
                  <a:schemeClr val="accent5">
                    <a:lumMod val="75000"/>
                  </a:schemeClr>
                </a:solidFill>
              </a:rPr>
              <a:t>Приобретение (изготовление) методических и иных материалов для развития форм  непосредственного  осуществления населением местного самоуправления и участия населения в осуществлении местного самоуправления, органов ТОС, проведение мероприятий, направленных на популяризацию форм участия населения, оплата расходов, связанных с участием лиц, входящих в состав органов территориальных общественных самоуправлений, сельских старост, в форумах, семинарах, конференциях, "круглых столах". 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567462" y="145483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588690" y="1421069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59" y="1482690"/>
            <a:ext cx="390739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88944" y="142833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0937" y="1462226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38" y="1545962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090247" y="3101627"/>
            <a:ext cx="2870159" cy="243604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Управление по вопросам местного самоуправления и обращениям граждан </a:t>
            </a: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администрации Нефтеюганского района </a:t>
            </a:r>
          </a:p>
        </p:txBody>
      </p:sp>
      <p:sp>
        <p:nvSpPr>
          <p:cNvPr id="25" name="Пятиугольник 24"/>
          <p:cNvSpPr/>
          <p:nvPr/>
        </p:nvSpPr>
        <p:spPr>
          <a:xfrm>
            <a:off x="240166" y="5667638"/>
            <a:ext cx="8903834" cy="1006627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/>
            <a:r>
              <a:rPr lang="ru-RU" sz="1600" dirty="0"/>
              <a:t>Увеличение количества форм непосредственного осуществления населением местного самоуправления и участия населения в осуществлении местного самоуправления и случаев их применения в Нефтеюганском районе до 199 ед. к 2030 году</a:t>
            </a:r>
          </a:p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102470" y="-43043"/>
            <a:ext cx="8289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510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531229" y="2377857"/>
            <a:ext cx="3137849" cy="9996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5139" y="2685455"/>
            <a:ext cx="1993422" cy="29970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Обеспечение и реализация условий для формирования современного гражданского общества и обеспечение конституционных прав граждан на получение достоверной информации о социально-экономическом развитии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81309" y="3244051"/>
            <a:ext cx="20295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доступа граждан к социально, экономически и общественно значимой информации</a:t>
            </a:r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44240" y="1820027"/>
            <a:ext cx="87040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информационной открытости органов местного самоуправления Нефтеюганского района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579906" y="2349264"/>
            <a:ext cx="31763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Подготовка и размещение информации в СМИ о социально-экономическом, общественном развитии Нефтеюганского района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756286" y="2350208"/>
            <a:ext cx="3199879" cy="384520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Управление по связям с общественностью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культуры и спорта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строительства и жилищно-коммунального комплекса Нефтеюганского района </a:t>
            </a: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502489" y="5365513"/>
            <a:ext cx="3182819" cy="68069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Проведение социологического опроса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29636" y="3432171"/>
            <a:ext cx="3155672" cy="7888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Подготовка и размещение информации в СМИ в рамках муниципального задания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02489" y="4291129"/>
            <a:ext cx="3182819" cy="101786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Информационно-презентационное обеспечение мероприятий, развитие территориального маркетинга и брендинга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5139" y="6195411"/>
            <a:ext cx="8704015" cy="562222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897138" y="1242575"/>
            <a:ext cx="2762146" cy="589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66456" y="1216135"/>
            <a:ext cx="2431835" cy="63294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09885" y="1309095"/>
            <a:ext cx="1521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649000" y="1341556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68359" y="1212191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44" y="132703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56288" y="124061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6615" y="1224477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99699" y="1230827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5" y="1324248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62775" y="125095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6305D37A-CD3A-41A7-BC81-67051890C45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400" y="1290899"/>
            <a:ext cx="390739" cy="3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78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418210" y="2062223"/>
            <a:ext cx="4003507" cy="8754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2: 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</a:p>
          <a:p>
            <a:endParaRPr lang="ru-RU" sz="17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12240" y="153566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600" b="1" dirty="0">
              <a:latin typeface="Franklin Gothic Book" panose="020B05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Прямоугольник 25"/>
          <p:cNvSpPr/>
          <p:nvPr/>
        </p:nvSpPr>
        <p:spPr>
          <a:xfrm>
            <a:off x="2474242" y="2081932"/>
            <a:ext cx="385293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мероприятиях, направленных на развитие и поддержку добровольчества (</a:t>
            </a:r>
            <a:r>
              <a:rPr lang="ru-RU" sz="1300" b="1" dirty="0" err="1">
                <a:solidFill>
                  <a:schemeClr val="accent5">
                    <a:lumMod val="75000"/>
                  </a:schemeClr>
                </a:solidFill>
              </a:rPr>
              <a:t>волонтерства</a:t>
            </a:r>
            <a:r>
              <a:rPr lang="ru-RU" sz="13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ru-RU" sz="1300" dirty="0">
              <a:latin typeface="Franklin Gothic Medium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491867" y="2414580"/>
            <a:ext cx="2499991" cy="30543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Департамент образования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81409" y="3019421"/>
            <a:ext cx="4031228" cy="87548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Организация, проведение и участие в мероприятиях гражданско-патриотического и правового воспитания молодежи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392112" y="3941381"/>
            <a:ext cx="4031228" cy="177780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 по формированию  положительной мотивации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845330" y="775952"/>
            <a:ext cx="2762146" cy="5656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104459" y="775952"/>
            <a:ext cx="2395412" cy="57679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11701" y="883259"/>
            <a:ext cx="17431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599487" y="765481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746916" y="740099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925" y="84395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41264" y="812331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2695" y="76160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44130" y="840291"/>
            <a:ext cx="1511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64" y="847641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16406" y="76358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4">
            <a:extLst>
              <a:ext uri="{FF2B5EF4-FFF2-40B4-BE49-F238E27FC236}">
                <a16:creationId xmlns:a16="http://schemas.microsoft.com/office/drawing/2014/main" id="{B6C3EB19-0CCC-47CC-8186-6C8D69F76945}"/>
              </a:ext>
            </a:extLst>
          </p:cNvPr>
          <p:cNvSpPr/>
          <p:nvPr/>
        </p:nvSpPr>
        <p:spPr>
          <a:xfrm>
            <a:off x="358251" y="2069038"/>
            <a:ext cx="1942313" cy="108799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Региональный проект "Социальная активность" </a:t>
            </a:r>
          </a:p>
        </p:txBody>
      </p:sp>
      <p:sp>
        <p:nvSpPr>
          <p:cNvPr id="30" name="Скругленный прямоугольник 23">
            <a:extLst>
              <a:ext uri="{FF2B5EF4-FFF2-40B4-BE49-F238E27FC236}">
                <a16:creationId xmlns:a16="http://schemas.microsoft.com/office/drawing/2014/main" id="{70BDF795-DEA7-4957-AD6A-71214A13CFEC}"/>
              </a:ext>
            </a:extLst>
          </p:cNvPr>
          <p:cNvSpPr/>
          <p:nvPr/>
        </p:nvSpPr>
        <p:spPr>
          <a:xfrm>
            <a:off x="369561" y="3281932"/>
            <a:ext cx="1942313" cy="22114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условий для развития </a:t>
            </a:r>
          </a:p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гражданско-патриотических, военно-патриотических качеств молодежи</a:t>
            </a:r>
            <a:endParaRPr lang="ru-RU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3" name="Объект 4">
            <a:extLst>
              <a:ext uri="{FF2B5EF4-FFF2-40B4-BE49-F238E27FC236}">
                <a16:creationId xmlns:a16="http://schemas.microsoft.com/office/drawing/2014/main" id="{9D76EA4B-02EB-4471-8FEC-2DF00A49DBBB}"/>
              </a:ext>
            </a:extLst>
          </p:cNvPr>
          <p:cNvSpPr txBox="1">
            <a:spLocks/>
          </p:cNvSpPr>
          <p:nvPr/>
        </p:nvSpPr>
        <p:spPr>
          <a:xfrm>
            <a:off x="369561" y="5765663"/>
            <a:ext cx="8704015" cy="102702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/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00" dirty="0" err="1"/>
              <a:t>волонтерства</a:t>
            </a:r>
            <a:r>
              <a:rPr lang="ru-RU" sz="1200" dirty="0"/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00" dirty="0" err="1"/>
              <a:t>волонтерство</a:t>
            </a:r>
            <a:r>
              <a:rPr lang="ru-RU" sz="1200" dirty="0"/>
              <a:t>) на отчетную дату  отчетного периода (прошедшего года), до 6 230 чел.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014A7DA5-B48B-4B3C-AE21-1A6962B6E8D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73" y="847641"/>
            <a:ext cx="390739" cy="389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47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2: Повышение эффективности реализации молодежной политики в интересах инновационного социально ориентированного развития Нефтеюганского района</a:t>
            </a:r>
          </a:p>
          <a:p>
            <a:endParaRPr lang="ru-RU" sz="17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44240" y="182002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latin typeface="Franklin Gothic Book" panose="020B0503020102020204" pitchFamily="34" charset="0"/>
                <a:ea typeface="Courier New" panose="02070309020205020404" pitchFamily="49" charset="0"/>
              </a:rPr>
              <a:t>Обеспечение эффективной системы социализации и самореализации молодежи, развитие потенциала молодежи</a:t>
            </a:r>
            <a:endParaRPr lang="ru-RU" sz="1600" b="1" dirty="0">
              <a:latin typeface="Franklin Gothic Book" panose="020B0503020102020204" pitchFamily="34" charset="0"/>
            </a:endParaRPr>
          </a:p>
          <a:p>
            <a:pPr lvl="0" algn="just">
              <a:buClr>
                <a:srgbClr val="FF0000"/>
              </a:buClr>
            </a:pP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153" y="-15073"/>
            <a:ext cx="717847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Скругленный прямоугольник 36"/>
          <p:cNvSpPr/>
          <p:nvPr/>
        </p:nvSpPr>
        <p:spPr>
          <a:xfrm>
            <a:off x="6266457" y="2490920"/>
            <a:ext cx="2725402" cy="315094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100" b="1" dirty="0">
                <a:solidFill>
                  <a:schemeClr val="accent5">
                    <a:lumMod val="50000"/>
                  </a:schemeClr>
                </a:solidFill>
              </a:rPr>
              <a:t>Отдел по делам молодежи администрации Нефтеюганского района</a:t>
            </a: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ru-RU" sz="1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531229" y="2490920"/>
            <a:ext cx="3573480" cy="315488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Организация, проведение и участие в мероприятиях по формированию  положительной мотивации и подготовки допризывной молодежи к прохождению военной службы. Развитие материально-технической базы  кадетских классов и военно-патриотических клубов и объединений 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897138" y="1242575"/>
            <a:ext cx="2762146" cy="589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66456" y="1216135"/>
            <a:ext cx="2431835" cy="63294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309885" y="1309095"/>
            <a:ext cx="15211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649000" y="1341556"/>
            <a:ext cx="1726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48" name="Овал 47"/>
          <p:cNvSpPr/>
          <p:nvPr/>
        </p:nvSpPr>
        <p:spPr>
          <a:xfrm>
            <a:off x="5968359" y="1212191"/>
            <a:ext cx="631128" cy="65525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9" name="Рисунок 4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044" y="1327037"/>
            <a:ext cx="450824" cy="468938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556288" y="1240614"/>
            <a:ext cx="1770610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86615" y="1224477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99699" y="1230827"/>
            <a:ext cx="15422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Основные мероприятия</a:t>
            </a:r>
          </a:p>
        </p:txBody>
      </p:sp>
      <p:pic>
        <p:nvPicPr>
          <p:cNvPr id="64" name="Рисунок 6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5" y="1324248"/>
            <a:ext cx="363500" cy="363500"/>
          </a:xfrm>
          <a:prstGeom prst="rect">
            <a:avLst/>
          </a:prstGeom>
        </p:spPr>
      </p:pic>
      <p:sp>
        <p:nvSpPr>
          <p:cNvPr id="65" name="Овал 64"/>
          <p:cNvSpPr/>
          <p:nvPr/>
        </p:nvSpPr>
        <p:spPr>
          <a:xfrm>
            <a:off x="2562775" y="125095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3">
            <a:extLst>
              <a:ext uri="{FF2B5EF4-FFF2-40B4-BE49-F238E27FC236}">
                <a16:creationId xmlns:a16="http://schemas.microsoft.com/office/drawing/2014/main" id="{70BDF795-DEA7-4957-AD6A-71214A13CFEC}"/>
              </a:ext>
            </a:extLst>
          </p:cNvPr>
          <p:cNvSpPr/>
          <p:nvPr/>
        </p:nvSpPr>
        <p:spPr>
          <a:xfrm>
            <a:off x="284689" y="2498559"/>
            <a:ext cx="2093022" cy="31188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1905"/>
                <a:solidFill>
                  <a:schemeClr val="accent3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Обеспечение развития молодежной политики и патриотического воспитания граждан на территории Нефтеюганского района</a:t>
            </a:r>
            <a:endParaRPr lang="ru-RU" sz="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5" name="Объект 4">
            <a:extLst>
              <a:ext uri="{FF2B5EF4-FFF2-40B4-BE49-F238E27FC236}">
                <a16:creationId xmlns:a16="http://schemas.microsoft.com/office/drawing/2014/main" id="{E6BDE3B3-A7B6-44FA-B922-9817CBEACFBB}"/>
              </a:ext>
            </a:extLst>
          </p:cNvPr>
          <p:cNvSpPr txBox="1">
            <a:spLocks/>
          </p:cNvSpPr>
          <p:nvPr/>
        </p:nvSpPr>
        <p:spPr>
          <a:xfrm>
            <a:off x="397170" y="5698924"/>
            <a:ext cx="8704015" cy="102702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200" dirty="0"/>
              <a:t>Увеличение количества добровольцев  (волонтеров), вовлеченных центрами (сообществами, объединениями) поддержки добровольчества  (</a:t>
            </a:r>
            <a:r>
              <a:rPr lang="ru-RU" sz="1200" dirty="0" err="1"/>
              <a:t>волонтерства</a:t>
            </a:r>
            <a:r>
              <a:rPr lang="ru-RU" sz="1200" dirty="0"/>
              <a:t>) на базе образовательных организаций, некоммерческих организаций, муниципальных учреждений в  добровольческую (волонтерскую) деятельность, при этом учитывается организованное и неорганизованное добровольчество (</a:t>
            </a:r>
            <a:r>
              <a:rPr lang="ru-RU" sz="1200" dirty="0" err="1"/>
              <a:t>волонтерство</a:t>
            </a:r>
            <a:r>
              <a:rPr lang="ru-RU" sz="1200" dirty="0"/>
              <a:t>) на отчетную дату  отчетного периода (прошедшего года), до 6 230 чел.</a:t>
            </a:r>
          </a:p>
        </p:txBody>
      </p:sp>
    </p:spTree>
    <p:extLst>
      <p:ext uri="{BB962C8B-B14F-4D97-AF65-F5344CB8AC3E}">
        <p14:creationId xmlns:p14="http://schemas.microsoft.com/office/powerpoint/2010/main" val="1590040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Региональные проекты, направленные на </a:t>
            </a:r>
          </a:p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  <a:latin typeface="Franklin Gothic Heavy" panose="020B0903020102020204" pitchFamily="34" charset="0"/>
              </a:rPr>
              <a:t>реализацию национальных проектов Российской Федерации «Демография» и «Образование» 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Franklin Gothic Heavy" panose="020B0903020102020204" pitchFamily="34" charset="0"/>
              <a:ea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814995897"/>
              </p:ext>
            </p:extLst>
          </p:nvPr>
        </p:nvGraphicFramePr>
        <p:xfrm>
          <a:off x="343762" y="2080702"/>
          <a:ext cx="4797434" cy="563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7" y="149483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0273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274327" y="2860261"/>
            <a:ext cx="5290450" cy="613214"/>
            <a:chOff x="226423" y="-1600801"/>
            <a:chExt cx="4768063" cy="613214"/>
          </a:xfrm>
        </p:grpSpPr>
        <p:sp>
          <p:nvSpPr>
            <p:cNvPr id="27" name="Пятиугольник 26"/>
            <p:cNvSpPr/>
            <p:nvPr/>
          </p:nvSpPr>
          <p:spPr>
            <a:xfrm>
              <a:off x="226423" y="-1600801"/>
              <a:ext cx="4768063" cy="613214"/>
            </a:xfrm>
            <a:prstGeom prst="homePlate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Пятиугольник 4"/>
            <p:cNvSpPr/>
            <p:nvPr/>
          </p:nvSpPr>
          <p:spPr>
            <a:xfrm>
              <a:off x="345352" y="-1551296"/>
              <a:ext cx="4045968" cy="563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4686" tIns="77343" rIns="38672" bIns="77343" numCol="1" spcCol="1270" anchor="ctr" anchorCtr="0">
              <a:noAutofit/>
            </a:bodyPr>
            <a:lstStyle/>
            <a:p>
              <a:pPr lvl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kern="1200" dirty="0"/>
                <a:t>Социальная активность</a:t>
              </a:r>
            </a:p>
          </p:txBody>
        </p:sp>
      </p:grpSp>
      <p:pic>
        <p:nvPicPr>
          <p:cNvPr id="4098" name="Picture 2" descr="https://avatars.mds.yandex.net/get-zen_doc/3472554/pub_603ef7a53f8405597fc924f4_603ef7d25f6b8d26fe060dd7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249" y="2114666"/>
            <a:ext cx="344821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3200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3865</TotalTime>
  <Words>1243</Words>
  <Application>Microsoft Office PowerPoint</Application>
  <PresentationFormat>Экран (4:3)</PresentationFormat>
  <Paragraphs>151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Calibri</vt:lpstr>
      <vt:lpstr>Franklin Gothic Book</vt:lpstr>
      <vt:lpstr>Franklin Gothic Heavy</vt:lpstr>
      <vt:lpstr>Franklin Gothic Medium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Тимергазина Регина Разиловна</cp:lastModifiedBy>
  <cp:revision>427</cp:revision>
  <cp:lastPrinted>2021-06-17T07:54:12Z</cp:lastPrinted>
  <dcterms:created xsi:type="dcterms:W3CDTF">2018-09-04T12:10:47Z</dcterms:created>
  <dcterms:modified xsi:type="dcterms:W3CDTF">2024-06-06T11:09:23Z</dcterms:modified>
</cp:coreProperties>
</file>