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"/>
  </p:notesMasterIdLst>
  <p:sldIdLst>
    <p:sldId id="352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E91"/>
    <a:srgbClr val="2E75B6"/>
    <a:srgbClr val="0070C0"/>
    <a:srgbClr val="727C7C"/>
    <a:srgbClr val="7CAFDD"/>
    <a:srgbClr val="264478"/>
    <a:srgbClr val="00B050"/>
    <a:srgbClr val="CC99FF"/>
    <a:srgbClr val="203864"/>
    <a:srgbClr val="4368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8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oogle Shape;11;p2"/>
          <p:cNvGrpSpPr/>
          <p:nvPr userDrawn="1"/>
        </p:nvGrpSpPr>
        <p:grpSpPr>
          <a:xfrm>
            <a:off x="1" y="-7088"/>
            <a:ext cx="9158065" cy="6865089"/>
            <a:chOff x="0" y="-7089"/>
            <a:chExt cx="8661399" cy="5150589"/>
          </a:xfrm>
        </p:grpSpPr>
        <p:sp>
          <p:nvSpPr>
            <p:cNvPr id="8" name="Google Shape;12;p2"/>
            <p:cNvSpPr/>
            <p:nvPr/>
          </p:nvSpPr>
          <p:spPr>
            <a:xfrm>
              <a:off x="0" y="0"/>
              <a:ext cx="2723393" cy="51435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9" name="Google Shape;13;p2"/>
            <p:cNvSpPr/>
            <p:nvPr/>
          </p:nvSpPr>
          <p:spPr>
            <a:xfrm rot="10800000" flipH="1">
              <a:off x="2723393" y="-7089"/>
              <a:ext cx="5938006" cy="5143500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0" name="Google Shape;14;p2"/>
          <p:cNvGrpSpPr/>
          <p:nvPr userDrawn="1"/>
        </p:nvGrpSpPr>
        <p:grpSpPr>
          <a:xfrm rot="10800000" flipH="1">
            <a:off x="0" y="1555980"/>
            <a:ext cx="9144000" cy="3890311"/>
            <a:chOff x="-8178042" y="-4493254"/>
            <a:chExt cx="19483601" cy="6522736"/>
          </a:xfrm>
        </p:grpSpPr>
        <p:sp>
          <p:nvSpPr>
            <p:cNvPr id="11" name="Google Shape;15;p2"/>
            <p:cNvSpPr/>
            <p:nvPr/>
          </p:nvSpPr>
          <p:spPr>
            <a:xfrm>
              <a:off x="-8178042" y="-4493118"/>
              <a:ext cx="10921072" cy="65226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2" name="Google Shape;16;p2"/>
            <p:cNvSpPr/>
            <p:nvPr/>
          </p:nvSpPr>
          <p:spPr>
            <a:xfrm>
              <a:off x="2743032" y="-4493254"/>
              <a:ext cx="8562527" cy="6522600"/>
            </a:xfrm>
            <a:prstGeom prst="rtTriangle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3" name="Google Shape;17;p2"/>
          <p:cNvGrpSpPr/>
          <p:nvPr userDrawn="1"/>
        </p:nvGrpSpPr>
        <p:grpSpPr>
          <a:xfrm>
            <a:off x="2799349" y="6131200"/>
            <a:ext cx="6358718" cy="432996"/>
            <a:chOff x="5582265" y="4646738"/>
            <a:chExt cx="5480829" cy="432996"/>
          </a:xfrm>
          <a:solidFill>
            <a:srgbClr val="00B050"/>
          </a:solidFill>
        </p:grpSpPr>
        <p:sp>
          <p:nvSpPr>
            <p:cNvPr id="14" name="Google Shape;18;p2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>
                <a:solidFill>
                  <a:prstClr val="black"/>
                </a:solidFill>
              </a:endParaRPr>
            </a:p>
          </p:txBody>
        </p:sp>
        <p:grpSp>
          <p:nvGrpSpPr>
            <p:cNvPr id="15" name="Google Shape;19;p2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  <a:grpFill/>
          </p:grpSpPr>
          <p:sp>
            <p:nvSpPr>
              <p:cNvPr id="16" name="Google Shape;20;p2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Google Shape;21;p2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8" name="Google Shape;22;p2"/>
          <p:cNvSpPr txBox="1">
            <a:spLocks noGrp="1"/>
          </p:cNvSpPr>
          <p:nvPr>
            <p:ph type="ctrTitle"/>
          </p:nvPr>
        </p:nvSpPr>
        <p:spPr>
          <a:xfrm>
            <a:off x="565485" y="1908892"/>
            <a:ext cx="5367900" cy="296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sp>
        <p:nvSpPr>
          <p:cNvPr id="19" name="Google Shape;10;p2"/>
          <p:cNvSpPr/>
          <p:nvPr userDrawn="1"/>
        </p:nvSpPr>
        <p:spPr>
          <a:xfrm>
            <a:off x="7692190" y="1122993"/>
            <a:ext cx="1448370" cy="432900"/>
          </a:xfrm>
          <a:prstGeom prst="triangle">
            <a:avLst>
              <a:gd name="adj" fmla="val 2718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>
              <a:solidFill>
                <a:prstClr val="black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0" name="组合 29"/>
          <p:cNvGrpSpPr>
            <a:grpSpLocks/>
          </p:cNvGrpSpPr>
          <p:nvPr userDrawn="1"/>
        </p:nvGrpSpPr>
        <p:grpSpPr bwMode="auto">
          <a:xfrm>
            <a:off x="146082" y="170276"/>
            <a:ext cx="358775" cy="360363"/>
            <a:chOff x="0" y="0"/>
            <a:chExt cx="302558" cy="314067"/>
          </a:xfrm>
          <a:solidFill>
            <a:srgbClr val="00B050"/>
          </a:solidFill>
        </p:grpSpPr>
        <p:sp>
          <p:nvSpPr>
            <p:cNvPr id="21" name="矩形 30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31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180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78410-0343-4808-B25A-F96FCEB17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4B0F8A-03AE-4388-821F-9924713516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5CEA5-CC87-4690-AD37-52410F8A08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0EAEC7F0-D348-4317-827A-81163C723C67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7385E1-06E9-4777-87B0-91F610C8C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B72F7B-77C7-46CC-BF58-B09441C2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33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3E9D89F-D6E7-434B-9BF0-67C68ACB65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C6F2B9-1F21-4F72-BC5B-74AF59B106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7A7A90-B341-474A-AD57-1C77B1E1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7638C7D7-8764-4BFC-8C02-A982E6A8F003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C00F3A-E167-4395-A812-3C9F5B6DF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FFEB10-CEDB-4460-A860-251A199E3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9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904" y="275167"/>
            <a:ext cx="8230197" cy="1143000"/>
          </a:xfrm>
          <a:prstGeom prst="rect">
            <a:avLst/>
          </a:prstGeom>
        </p:spPr>
        <p:txBody>
          <a:bodyPr lIns="86457" tIns="43228" rIns="86457" bIns="43228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-304600" y="1165684"/>
            <a:ext cx="4795971" cy="5441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4714" y="1165684"/>
            <a:ext cx="4797465" cy="2647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34714" y="3958172"/>
            <a:ext cx="4797465" cy="2648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lIns="86457" tIns="43228" rIns="86457" bIns="43228"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765817" y="6576228"/>
            <a:ext cx="39254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B9247213-EFF1-409B-9D94-D0ED82715401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6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852988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765817" y="6568207"/>
            <a:ext cx="39254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B9247213-EFF1-409B-9D94-D0ED82715401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046489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208479F-751F-4081-9429-32FE1E8D3EAF}" type="datetime1">
              <a:rPr lang="en-US" smtClean="0"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5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1020A-0C6F-477B-84E5-E000176F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881EF3-E46E-4D98-A7B9-207F09F0A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F7B905-394B-4518-A2AB-675204A184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47F22DC-D71C-434F-9168-E3ABB138700C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B2EB16-4B42-4582-885F-53791F16D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7FDF71-FEEA-43B0-A4D0-CA7365BDF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3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7759E4-A0E8-4C3F-B7FF-7D633F6B7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4357CB-2F05-4BBF-B249-030C8901D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1CB70F-1FFF-49C8-84A7-CE870E699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D4861C-509A-49E7-B7C4-20EE4E818A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54FF32A3-C234-4E5B-994D-3FCDC30D4617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E4A618-50FB-4A96-9741-97B6358A1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68DF78-5665-47CC-8F46-F8D60088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8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CDED2-83CA-4333-A12C-2137C09BD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EC9B6A-3AD8-4A22-A23F-82100DB56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F1538F-6BA5-4003-BD9D-C9DAB78F9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6B41D4-0BE1-428D-93BD-A302933AE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924D29-8D48-4457-90E1-7CC50222E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BBC4A4-C657-4398-B9DD-ABBB32C2E8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01BEA151-459A-43A9-965E-B02559E81F7C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68153B-6C35-4ED1-BD9F-11D060491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4AB797-4D2B-4ACB-BCFB-D58E10214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2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25C20-264A-45CD-BA98-4D2CFBDA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2A0685-E3EF-4C54-86DA-728EACAE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7B798EFC-9E4E-4303-8C2A-BE85FD649DDF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D67EDA9-ECB0-42F8-A62A-7AB620EF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D7D8AB-D816-4E6E-B3B6-5F21EA1F2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2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6BF18FF-C5A8-49EA-9570-D6181623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23C5F300-97E6-449C-8C0D-37834269CC18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F6A5F53-392B-4AC2-8095-5FBEC7075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052E5E7-A6BD-428A-9FDD-9B8070F7C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12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62DC8-5CBD-4834-95A2-5412AE797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78391-A865-4CB2-B3F5-7ED26F292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FD62E8-176B-4647-8E54-3B72E1FEE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D6A883-C3C0-4883-9F88-F3533109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99555E56-A32D-4811-B599-2DA0F3F0E141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C52662-9B7A-4B0C-A0CD-213BD3AD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F0D413-47E8-4A01-91F2-1F91A3F92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9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2EF9B-B688-460D-A880-37249A70E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F1DD1E-B218-44A5-9481-E45B578B6A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017D18-70AC-4BF9-ACCB-87C727121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FB274A-B952-4AD0-A081-8BEB53CC3C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9BDEEEFB-275B-4971-A367-914E72994B9A}" type="datetime1">
              <a:rPr lang="ru-RU">
                <a:solidFill>
                  <a:prstClr val="black"/>
                </a:solidFill>
              </a:rPr>
              <a:pPr/>
              <a:t>12.02.2024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3C6A4F-09A2-47FF-9130-30EADBC8D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2A49D-E3AA-4D00-B999-03EB667E8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0968" y="6545918"/>
            <a:ext cx="441159" cy="365125"/>
          </a:xfrm>
          <a:prstGeom prst="rect">
            <a:avLst/>
          </a:prstGeom>
        </p:spPr>
        <p:txBody>
          <a:bodyPr/>
          <a:lstStyle/>
          <a:p>
            <a:fld id="{C1F75CB4-1A70-4011-82FB-1F9D1DBC82BE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38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25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66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18206" y="2530785"/>
            <a:ext cx="4442990" cy="8710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площадь помещений муниципального имущества, свободного от прав третьих лиц и предназначенного для передачи во временное владение и (или) пользование СО НКО составляет </a:t>
            </a:r>
          </a:p>
          <a:p>
            <a:pPr indent="449580" algn="ctr">
              <a:lnSpc>
                <a:spcPct val="115000"/>
              </a:lnSpc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763,47 кв.м. (АППГ - </a:t>
            </a:r>
            <a:r>
              <a:rPr lang="ru-RU" sz="11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779,4</a:t>
            </a: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6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852295" y="1029982"/>
            <a:ext cx="238969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Мероприятия:</a:t>
            </a: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D5CE79A2-3306-4AD5-BA2A-E07A1EECEF30}"/>
              </a:ext>
            </a:extLst>
          </p:cNvPr>
          <p:cNvCxnSpPr>
            <a:cxnSpLocks/>
          </p:cNvCxnSpPr>
          <p:nvPr/>
        </p:nvCxnSpPr>
        <p:spPr>
          <a:xfrm>
            <a:off x="851043" y="1012429"/>
            <a:ext cx="0" cy="504000"/>
          </a:xfrm>
          <a:prstGeom prst="line">
            <a:avLst/>
          </a:prstGeom>
          <a:ln>
            <a:solidFill>
              <a:srgbClr val="316F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4632344" y="1012429"/>
            <a:ext cx="249038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результаты:</a:t>
            </a: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5" y="941778"/>
            <a:ext cx="570330" cy="5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560" y="986248"/>
            <a:ext cx="463212" cy="46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Прямая соединительная линия 74">
            <a:extLst>
              <a:ext uri="{FF2B5EF4-FFF2-40B4-BE49-F238E27FC236}">
                <a16:creationId xmlns:a16="http://schemas.microsoft.com/office/drawing/2014/main" id="{D5CE79A2-3306-4AD5-BA2A-E07A1EECEF30}"/>
              </a:ext>
            </a:extLst>
          </p:cNvPr>
          <p:cNvCxnSpPr>
            <a:cxnSpLocks/>
          </p:cNvCxnSpPr>
          <p:nvPr/>
        </p:nvCxnSpPr>
        <p:spPr>
          <a:xfrm>
            <a:off x="4451906" y="1026013"/>
            <a:ext cx="0" cy="504000"/>
          </a:xfrm>
          <a:prstGeom prst="line">
            <a:avLst/>
          </a:prstGeom>
          <a:ln>
            <a:solidFill>
              <a:srgbClr val="316F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19234" y="4405669"/>
            <a:ext cx="4413110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СО НКО, осуществляющих деятельность в муниципальном образовании  </a:t>
            </a:r>
          </a:p>
          <a:p>
            <a:pPr algn="ctr"/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ru-RU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ед. (АППГ- 33)</a:t>
            </a:r>
            <a:endParaRPr lang="ru-RU" sz="1200" dirty="0">
              <a:solidFill>
                <a:srgbClr val="FF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-1" y="718793"/>
            <a:ext cx="9144000" cy="9730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18205" y="1593343"/>
            <a:ext cx="4414139" cy="8710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негосударственных (немуниципальных) поставщиков, которым оказаны финансовые меры поддержки, составляет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ед. (АППГ- 33 )</a:t>
            </a: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4894215" y="1564093"/>
            <a:ext cx="3971667" cy="13790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56708" y="1676349"/>
            <a:ext cx="35493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>
                <a:solidFill>
                  <a:srgbClr val="255E9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Количество услуг, оказываемых негосударственными организациями, ед.</a:t>
            </a:r>
          </a:p>
          <a:p>
            <a:pPr algn="ctr">
              <a:defRPr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 sz="1200" dirty="0">
              <a:solidFill>
                <a:srgbClr val="255E91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018" y="2360961"/>
            <a:ext cx="451037" cy="424364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 bwMode="auto">
          <a:xfrm>
            <a:off x="162148" y="0"/>
            <a:ext cx="8579516" cy="718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chemeClr val="bg1">
                    <a:lumMod val="75000"/>
                  </a:schemeClr>
                </a:solidFill>
                <a:latin typeface="Franklin Gothic Medium" pitchFamily="34" charset="0"/>
              </a:rPr>
              <a:t>Муниципальное Образование Нефтеюганский район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5274769" y="2254664"/>
            <a:ext cx="1083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 2022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5/4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904796" y="3180585"/>
            <a:ext cx="3950507" cy="144629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35677" y="3287997"/>
            <a:ext cx="4152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>
                <a:solidFill>
                  <a:srgbClr val="255E9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Объем средств бюджета муниципального образования, переданного негосударственным поставщикам, млн. руб</a:t>
            </a:r>
            <a:r>
              <a:rPr lang="ru-RU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02" y="3960482"/>
            <a:ext cx="465510" cy="526012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7261052" y="2259388"/>
            <a:ext cx="1116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 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2023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6/2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904795" y="4885162"/>
            <a:ext cx="3950507" cy="14349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808282" y="4936550"/>
            <a:ext cx="4152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200" dirty="0">
                <a:solidFill>
                  <a:srgbClr val="255E9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Количество фактов получения гражданами услуг у негосударственных поставщиков, тыс. ед.</a:t>
            </a:r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041" y="5604645"/>
            <a:ext cx="465510" cy="526012"/>
          </a:xfrm>
          <a:prstGeom prst="rect">
            <a:avLst/>
          </a:prstGeom>
        </p:spPr>
      </p:pic>
      <p:sp>
        <p:nvSpPr>
          <p:cNvPr id="63" name="Прямоугольник 62"/>
          <p:cNvSpPr/>
          <p:nvPr/>
        </p:nvSpPr>
        <p:spPr>
          <a:xfrm>
            <a:off x="8126514" y="5602657"/>
            <a:ext cx="2167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00B050"/>
                </a:solidFill>
                <a:latin typeface="Franklin Gothic Medium" pitchFamily="34" charset="0"/>
              </a:rPr>
              <a:t> </a:t>
            </a:r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303249" y="3849867"/>
            <a:ext cx="1116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 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2022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7,69/7,59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7291024" y="3842937"/>
            <a:ext cx="1116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 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2023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10,7/10,7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248885" y="5513708"/>
            <a:ext cx="11160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 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 2022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rPr>
              <a:t>4,24/4,24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7306580" y="5513708"/>
            <a:ext cx="11160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январь-декабрь 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2023 года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</a:p>
          <a:p>
            <a:pPr algn="ctr"/>
            <a:r>
              <a:rPr lang="ru-RU" sz="1000" dirty="0">
                <a:solidFill>
                  <a:srgbClr val="2E75B6"/>
                </a:solidFill>
                <a:latin typeface="Franklin Gothic Medium" pitchFamily="34" charset="0"/>
              </a:rPr>
              <a:t>2,03/2,03</a:t>
            </a:r>
          </a:p>
        </p:txBody>
      </p:sp>
      <p:sp>
        <p:nvSpPr>
          <p:cNvPr id="49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09109" y="5072267"/>
            <a:ext cx="4423235" cy="65094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социальных предприятий, которым переданы во владение (пользование) муниципальное имущество составляет </a:t>
            </a:r>
          </a:p>
          <a:p>
            <a:pPr algn="ctr"/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ед. (АППГ-3)</a:t>
            </a:r>
            <a:endParaRPr lang="ru-RU" sz="1200" dirty="0">
              <a:solidFill>
                <a:srgbClr val="FF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09109" y="5794712"/>
            <a:ext cx="4423235" cy="6763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Нефтеюганского района осуществляет свою деятельность многопрофильный ресурсный центр «КМЦ «Перспектива»</a:t>
            </a: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602" y="55160"/>
            <a:ext cx="578893" cy="608474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09" y="96494"/>
            <a:ext cx="701377" cy="525806"/>
          </a:xfrm>
          <a:prstGeom prst="rect">
            <a:avLst/>
          </a:prstGeom>
        </p:spPr>
      </p:pic>
      <p:sp>
        <p:nvSpPr>
          <p:cNvPr id="35" name="Прямоугольник 19">
            <a:extLst>
              <a:ext uri="{FF2B5EF4-FFF2-40B4-BE49-F238E27FC236}">
                <a16:creationId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18205" y="3468227"/>
            <a:ext cx="4414139" cy="85542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площадь помещений муниципального имущества, предоставляемого во владение и (или) в пользование субъектам малого и среднего предпринимательства составляет </a:t>
            </a:r>
          </a:p>
          <a:p>
            <a:pPr indent="449580" algn="ctr">
              <a:lnSpc>
                <a:spcPct val="115000"/>
              </a:lnSpc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5442,17</a:t>
            </a:r>
            <a:r>
              <a:rPr lang="ru-RU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кв.м. (АППГ - </a:t>
            </a:r>
            <a:r>
              <a:rPr lang="ru-RU" sz="11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4 646,2 </a:t>
            </a: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812570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4856</TotalTime>
  <Words>231</Words>
  <Application>Microsoft Office PowerPoint</Application>
  <PresentationFormat>Экран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宋体</vt:lpstr>
      <vt:lpstr>Arial</vt:lpstr>
      <vt:lpstr>Arvo</vt:lpstr>
      <vt:lpstr>Calibri</vt:lpstr>
      <vt:lpstr>Calibri Light</vt:lpstr>
      <vt:lpstr>Franklin Gothic Medium</vt:lpstr>
      <vt:lpstr>Times New Roman</vt:lpstr>
      <vt:lpstr>1_Тема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Елена Владимировна Метелица</cp:lastModifiedBy>
  <cp:revision>558</cp:revision>
  <cp:lastPrinted>2021-07-21T09:07:52Z</cp:lastPrinted>
  <dcterms:created xsi:type="dcterms:W3CDTF">2018-09-04T12:10:47Z</dcterms:created>
  <dcterms:modified xsi:type="dcterms:W3CDTF">2024-02-12T12:16:31Z</dcterms:modified>
</cp:coreProperties>
</file>