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3"/>
  </p:notesMasterIdLst>
  <p:sldIdLst>
    <p:sldId id="275" r:id="rId2"/>
  </p:sldIdLst>
  <p:sldSz cx="9144000" cy="6858000" type="screen4x3"/>
  <p:notesSz cx="6797675" cy="992822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B6F53"/>
    <a:srgbClr val="FFCC66"/>
    <a:srgbClr val="FFA7A7"/>
    <a:srgbClr val="FFE1E1"/>
    <a:srgbClr val="FFFF79"/>
    <a:srgbClr val="DA0000"/>
    <a:srgbClr val="339933"/>
    <a:srgbClr val="339966"/>
    <a:srgbClr val="2E6EB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E3FDE45-AF77-4B5C-9715-49D594BDF05E}" styleName="Светлый стиль 1 - акцент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72833802-FEF1-4C79-8D5D-14CF1EAF98D9}" styleName="Светлый стиль 2 - акцент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5DA37D80-6434-44D0-A028-1B22A696006F}" styleName="Светлый стиль 3 - акцент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0" d="100"/>
          <a:sy n="70" d="100"/>
        </p:scale>
        <p:origin x="-221" y="-6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41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41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7EDF36-5B2A-4193-AAEB-4B7D517477CD}" type="datetimeFigureOut">
              <a:rPr lang="ru-RU" smtClean="0"/>
              <a:t>01.02.2022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15908"/>
            <a:ext cx="5438140" cy="446770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945659" cy="4964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30091"/>
            <a:ext cx="2945659" cy="4964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6581888-E8CF-4725-9EBB-1C59F8EF3BF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9126284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0970750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661841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4014984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113652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3718001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772153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01.02.2022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872009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01.02.2022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235844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01.02.2022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929371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176058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280686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01.02.2022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292789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1837" y="5664139"/>
            <a:ext cx="9143998" cy="12023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252536" y="111287"/>
            <a:ext cx="7128792" cy="792088"/>
          </a:xfrm>
        </p:spPr>
        <p:txBody>
          <a:bodyPr>
            <a:noAutofit/>
          </a:bodyPr>
          <a:lstStyle/>
          <a:p>
            <a:pPr lvl="0">
              <a:spcBef>
                <a:spcPts val="0"/>
              </a:spcBef>
              <a:defRPr/>
            </a:pPr>
            <a:r>
              <a:rPr lang="ru-RU" sz="1300" b="1" dirty="0" smtClean="0">
                <a:latin typeface="Arial" pitchFamily="34" charset="0"/>
                <a:cs typeface="Arial" pitchFamily="34" charset="0"/>
              </a:rPr>
              <a:t>Информация о реализации </a:t>
            </a:r>
            <a:r>
              <a:rPr lang="ru-RU" sz="1300" b="1" dirty="0">
                <a:latin typeface="Arial" pitchFamily="34" charset="0"/>
                <a:cs typeface="Arial" pitchFamily="34" charset="0"/>
              </a:rPr>
              <a:t>мер по поддержке доступа </a:t>
            </a:r>
            <a:r>
              <a:rPr lang="ru-RU" sz="1300" b="1" dirty="0" smtClean="0">
                <a:latin typeface="Arial" pitchFamily="34" charset="0"/>
                <a:cs typeface="Arial" pitchFamily="34" charset="0"/>
              </a:rPr>
              <a:t/>
            </a:r>
            <a:br>
              <a:rPr lang="ru-RU" sz="1300" b="1" dirty="0" smtClean="0">
                <a:latin typeface="Arial" pitchFamily="34" charset="0"/>
                <a:cs typeface="Arial" pitchFamily="34" charset="0"/>
              </a:rPr>
            </a:br>
            <a:r>
              <a:rPr lang="ru-RU" sz="1300" b="1" dirty="0" smtClean="0">
                <a:latin typeface="Arial" pitchFamily="34" charset="0"/>
                <a:cs typeface="Arial" pitchFamily="34" charset="0"/>
              </a:rPr>
              <a:t>негосударственных </a:t>
            </a:r>
            <a:r>
              <a:rPr lang="ru-RU" sz="1300" b="1" dirty="0">
                <a:latin typeface="Arial" pitchFamily="34" charset="0"/>
                <a:cs typeface="Arial" pitchFamily="34" charset="0"/>
              </a:rPr>
              <a:t>(немуниципальных) организаций (коммерческих, некоммерческих) к предоставлению услуг (выполнению работ) </a:t>
            </a:r>
            <a:r>
              <a:rPr lang="ru-RU" sz="1300" b="1" dirty="0" smtClean="0">
                <a:latin typeface="Arial" pitchFamily="34" charset="0"/>
                <a:cs typeface="Arial" pitchFamily="34" charset="0"/>
              </a:rPr>
              <a:t/>
            </a:r>
            <a:br>
              <a:rPr lang="ru-RU" sz="1300" b="1" dirty="0" smtClean="0">
                <a:latin typeface="Arial" pitchFamily="34" charset="0"/>
                <a:cs typeface="Arial" pitchFamily="34" charset="0"/>
              </a:rPr>
            </a:br>
            <a:r>
              <a:rPr lang="ru-RU" sz="1300" b="1" dirty="0" smtClean="0">
                <a:latin typeface="Arial" pitchFamily="34" charset="0"/>
                <a:cs typeface="Arial" pitchFamily="34" charset="0"/>
              </a:rPr>
              <a:t>в </a:t>
            </a:r>
            <a:r>
              <a:rPr lang="ru-RU" sz="1300" b="1" dirty="0">
                <a:latin typeface="Arial" pitchFamily="34" charset="0"/>
                <a:cs typeface="Arial" pitchFamily="34" charset="0"/>
              </a:rPr>
              <a:t>социальной сфере</a:t>
            </a:r>
            <a:endParaRPr lang="ru-RU" sz="1300" b="1" kern="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196652" y="939143"/>
            <a:ext cx="8612467" cy="68584"/>
          </a:xfrm>
          <a:prstGeom prst="rect">
            <a:avLst/>
          </a:prstGeom>
          <a:gradFill flip="none" rotWithShape="1">
            <a:gsLst>
              <a:gs pos="0">
                <a:srgbClr val="4F81BD">
                  <a:lumMod val="75000"/>
                </a:srgbClr>
              </a:gs>
              <a:gs pos="50000">
                <a:srgbClr val="4F81BD">
                  <a:tint val="44500"/>
                  <a:satMod val="160000"/>
                </a:srgbClr>
              </a:gs>
              <a:gs pos="100000">
                <a:srgbClr val="4F81BD">
                  <a:tint val="23500"/>
                  <a:satMod val="160000"/>
                </a:srgbClr>
              </a:gs>
            </a:gsLst>
            <a:path path="circle">
              <a:fillToRect r="100000" b="100000"/>
            </a:path>
            <a:tileRect l="-100000" t="-100000"/>
          </a:gradFill>
          <a:ln w="25400" cap="flat" cmpd="sng" algn="ctr">
            <a:noFill/>
            <a:prstDash val="solid"/>
          </a:ln>
          <a:effectLst/>
        </p:spPr>
        <p:txBody>
          <a:bodyPr lIns="80135" tIns="40068" rIns="80135" bIns="40068" rtlCol="0" anchor="ctr"/>
          <a:lstStyle/>
          <a:p>
            <a:pPr marL="0" marR="0" lvl="0" indent="0" algn="ctr" defTabSz="80086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6336" y="203437"/>
            <a:ext cx="1080228" cy="809822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-25150" y="5411450"/>
            <a:ext cx="879247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dirty="0" smtClean="0">
                <a:solidFill>
                  <a:srgbClr val="1B6F53"/>
                </a:solidFill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200" dirty="0">
                <a:latin typeface="Times New Roman"/>
                <a:ea typeface="Times New Roman"/>
              </a:rPr>
              <a:t>В августе 2021 года </a:t>
            </a:r>
            <a:r>
              <a:rPr lang="ru-RU" sz="1200" dirty="0" smtClean="0">
                <a:latin typeface="Times New Roman"/>
                <a:ea typeface="Times New Roman"/>
              </a:rPr>
              <a:t>было </a:t>
            </a:r>
            <a:r>
              <a:rPr lang="ru-RU" sz="1200" dirty="0">
                <a:latin typeface="Times New Roman"/>
                <a:ea typeface="Times New Roman"/>
              </a:rPr>
              <a:t>создано </a:t>
            </a:r>
            <a:r>
              <a:rPr lang="ru-RU" sz="1200" dirty="0" smtClean="0">
                <a:latin typeface="Times New Roman"/>
                <a:ea typeface="Times New Roman"/>
              </a:rPr>
              <a:t>МАУ Нефтеюганского </a:t>
            </a:r>
            <a:r>
              <a:rPr lang="ru-RU" sz="1200" dirty="0">
                <a:latin typeface="Times New Roman"/>
                <a:ea typeface="Times New Roman"/>
              </a:rPr>
              <a:t>района «Комплексный молодежный центр «Перспектива», структурным подразделением которого является многопрофильный ресурсный центр в сфере развития социально ориентированных некоммерческих организаций, добровольческих (волонтерских) объединений и реализации инициативных проектов на территории Нефтеюганского района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479097" y="6334780"/>
            <a:ext cx="558011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defTabSz="913608"/>
            <a:r>
              <a:rPr lang="ru-RU" sz="1400" b="1" dirty="0" smtClean="0">
                <a:solidFill>
                  <a:schemeClr val="bg1"/>
                </a:solidFill>
                <a:latin typeface="Times New Roman" pitchFamily="18" charset="0"/>
                <a:ea typeface="Arial Unicode MS"/>
                <a:cs typeface="Times New Roman" pitchFamily="18" charset="0"/>
              </a:rPr>
              <a:t>Администрация Нефтеюганского района</a:t>
            </a:r>
          </a:p>
          <a:p>
            <a:pPr lvl="0" algn="ctr" defTabSz="913608"/>
            <a:r>
              <a:rPr lang="ru-RU" sz="1400" b="1" dirty="0" smtClean="0">
                <a:solidFill>
                  <a:schemeClr val="bg1"/>
                </a:solidFill>
                <a:latin typeface="Times New Roman" pitchFamily="18" charset="0"/>
                <a:ea typeface="Arial Unicode MS"/>
                <a:cs typeface="Times New Roman" pitchFamily="18" charset="0"/>
              </a:rPr>
              <a:t>2021 год</a:t>
            </a:r>
            <a:endParaRPr lang="ru-RU" sz="1400" b="1" dirty="0">
              <a:solidFill>
                <a:schemeClr val="bg1"/>
              </a:solidFill>
              <a:latin typeface="Times New Roman" pitchFamily="18" charset="0"/>
              <a:ea typeface="Arial Unicode MS"/>
              <a:cs typeface="Times New Roman" pitchFamily="18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3805043"/>
              </p:ext>
            </p:extLst>
          </p:nvPr>
        </p:nvGraphicFramePr>
        <p:xfrm>
          <a:off x="251520" y="1152836"/>
          <a:ext cx="6336705" cy="4225280"/>
        </p:xfrm>
        <a:graphic>
          <a:graphicData uri="http://schemas.openxmlformats.org/drawingml/2006/table">
            <a:tbl>
              <a:tblPr firstRow="1" bandRow="1">
                <a:tableStyleId>{5DA37D80-6434-44D0-A028-1B22A696006F}</a:tableStyleId>
              </a:tblPr>
              <a:tblGrid>
                <a:gridCol w="3672408"/>
                <a:gridCol w="864097"/>
                <a:gridCol w="936104"/>
                <a:gridCol w="864096"/>
              </a:tblGrid>
              <a:tr h="432048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Мероприятие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2020 года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2021 года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Отклонение (+/-)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376416">
                <a:tc>
                  <a:txBody>
                    <a:bodyPr/>
                    <a:lstStyle/>
                    <a:p>
                      <a:r>
                        <a:rPr lang="ru-RU" sz="11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Количество переданных</a:t>
                      </a:r>
                      <a:r>
                        <a:rPr lang="ru-RU" sz="1100" b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услуг негосударственным (немуниципальным) поставщикам, в </a:t>
                      </a:r>
                      <a:r>
                        <a:rPr lang="ru-RU" sz="1100" b="1" baseline="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т.ч</a:t>
                      </a:r>
                      <a:r>
                        <a:rPr lang="ru-RU" sz="1100" b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 (ед.)</a:t>
                      </a:r>
                      <a:endParaRPr lang="ru-RU" sz="11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+1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289560">
                <a:tc>
                  <a:txBody>
                    <a:bodyPr/>
                    <a:lstStyle/>
                    <a:p>
                      <a:pPr algn="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Образование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289560">
                <a:tc>
                  <a:txBody>
                    <a:bodyPr/>
                    <a:lstStyle/>
                    <a:p>
                      <a:pPr algn="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Культура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289560">
                <a:tc>
                  <a:txBody>
                    <a:bodyPr/>
                    <a:lstStyle/>
                    <a:p>
                      <a:pPr algn="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Физическая культура и спорт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+1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288032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ru-RU" sz="1100" b="1" kern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Объем средств</a:t>
                      </a:r>
                      <a:r>
                        <a:rPr lang="ru-RU" sz="1100" b="1" kern="12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фактически полученных  негосударственными (немуниципальными) поставщиками, в </a:t>
                      </a:r>
                      <a:r>
                        <a:rPr lang="ru-RU" sz="1100" b="1" kern="1200" baseline="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т.ч</a:t>
                      </a:r>
                      <a:r>
                        <a:rPr lang="ru-RU" sz="1100" b="1" kern="12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. СО НКО  из бюджета муниципального образования (</a:t>
                      </a:r>
                      <a:r>
                        <a:rPr lang="ru-RU" sz="1100" b="1" kern="1200" baseline="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млн.руб</a:t>
                      </a:r>
                      <a:r>
                        <a:rPr lang="ru-RU" sz="1100" b="1" kern="12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.)</a:t>
                      </a:r>
                      <a:endParaRPr lang="ru-RU" sz="1100" b="1" kern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6,0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11,4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+5,4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288032">
                <a:tc>
                  <a:txBody>
                    <a:bodyPr/>
                    <a:lstStyle/>
                    <a:p>
                      <a:pPr marL="0" algn="r" defTabSz="914400" rtl="0" eaLnBrk="1" latinLnBrk="0" hangingPunct="1"/>
                      <a:r>
                        <a:rPr lang="ru-RU" sz="1100" b="0" kern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через целевые потребительские субсидии на получение услуг (сертификаты)</a:t>
                      </a:r>
                      <a:endParaRPr lang="ru-RU" sz="1100" b="0" kern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5,5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7,0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+1,5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288032">
                <a:tc>
                  <a:txBody>
                    <a:bodyPr/>
                    <a:lstStyle/>
                    <a:p>
                      <a:pPr marL="0" algn="r" defTabSz="914400" rtl="0" eaLnBrk="1" latinLnBrk="0" hangingPunct="1"/>
                      <a:r>
                        <a:rPr lang="ru-RU" sz="1100" b="0" kern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через конкурентные способы закупки </a:t>
                      </a:r>
                      <a:endParaRPr lang="ru-RU" sz="1100" b="0" kern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4,4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+3,9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288032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ru-RU" sz="1100" b="1" kern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Количество СО НКО, осуществляющих деятельность в муниципальном образовании автономного округа, по состоянию на 1 января 2021 года, (ед.)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288032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ru-RU" sz="1100" b="1" kern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Число потребителей, воспользовавшихся услугами </a:t>
                      </a:r>
                      <a:r>
                        <a:rPr lang="ru-RU" sz="1100" b="1" kern="120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негос.организаций</a:t>
                      </a:r>
                      <a:r>
                        <a:rPr lang="ru-RU" sz="1100" b="1" kern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100" b="1" kern="120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соц.сферы</a:t>
                      </a:r>
                      <a:endParaRPr lang="ru-RU" sz="1100" b="1" kern="12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r>
                        <a:rPr lang="ru-RU" sz="11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566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15 384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+5 818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3258" y="2708920"/>
            <a:ext cx="2260742" cy="23762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79154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1B6F53"/>
        </a:solidFill>
        <a:ln>
          <a:noFill/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 dirty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3897</TotalTime>
  <Words>187</Words>
  <Application>Microsoft Office PowerPoint</Application>
  <PresentationFormat>Экран (4:3)</PresentationFormat>
  <Paragraphs>44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Тема Office</vt:lpstr>
      <vt:lpstr>Информация о реализации мер по поддержке доступа  негосударственных (немуниципальных) организаций (коммерческих, некоммерческих) к предоставлению услуг (выполнению работ)  в социальной сфере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Дьяконова Валентина Ашотовна</dc:creator>
  <cp:lastModifiedBy>Елена Владимировна Метелица</cp:lastModifiedBy>
  <cp:revision>858</cp:revision>
  <cp:lastPrinted>2021-07-05T12:18:35Z</cp:lastPrinted>
  <dcterms:created xsi:type="dcterms:W3CDTF">2018-11-06T11:44:55Z</dcterms:created>
  <dcterms:modified xsi:type="dcterms:W3CDTF">2022-02-01T11:43:44Z</dcterms:modified>
</cp:coreProperties>
</file>