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75" r:id="rId2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B6F53"/>
    <a:srgbClr val="FFCC66"/>
    <a:srgbClr val="FFA7A7"/>
    <a:srgbClr val="FFE1E1"/>
    <a:srgbClr val="FFFF79"/>
    <a:srgbClr val="DA0000"/>
    <a:srgbClr val="339933"/>
    <a:srgbClr val="339966"/>
    <a:srgbClr val="2E6E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312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7EDF36-5B2A-4193-AAEB-4B7D517477C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581888-E8CF-4725-9EBB-1C59F8EF3B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262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9707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184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01498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36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7180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7215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72009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3584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9371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6058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8068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05.07.2021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278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837" y="5664139"/>
            <a:ext cx="9143998" cy="1202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52536" y="111287"/>
            <a:ext cx="7128792" cy="792088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  <a:defRPr/>
            </a:pP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Информация о реализации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мер по поддержке доступа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300" b="1" dirty="0" smtClean="0">
                <a:latin typeface="Arial" pitchFamily="34" charset="0"/>
                <a:cs typeface="Arial" pitchFamily="34" charset="0"/>
              </a:rPr>
            </a:b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негосударственных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(немуниципальных) организаций (коммерческих, некоммерческих) к предоставлению услуг (выполнению работ)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1300" b="1" dirty="0" smtClean="0">
                <a:latin typeface="Arial" pitchFamily="34" charset="0"/>
                <a:cs typeface="Arial" pitchFamily="34" charset="0"/>
              </a:rPr>
            </a:b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социальной сфере</a:t>
            </a:r>
            <a:endParaRPr lang="ru-RU" sz="1300" b="1" kern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96652" y="939143"/>
            <a:ext cx="8612467" cy="68584"/>
          </a:xfrm>
          <a:prstGeom prst="rect">
            <a:avLst/>
          </a:prstGeom>
          <a:gradFill flip="none" rotWithShape="1">
            <a:gsLst>
              <a:gs pos="0">
                <a:srgbClr val="4F81BD">
                  <a:lumMod val="75000"/>
                </a:srgbClr>
              </a:gs>
              <a:gs pos="50000">
                <a:srgbClr val="4F81BD">
                  <a:tint val="44500"/>
                  <a:satMod val="160000"/>
                </a:srgbClr>
              </a:gs>
              <a:gs pos="100000">
                <a:srgbClr val="4F81BD">
                  <a:tint val="23500"/>
                  <a:satMod val="160000"/>
                </a:srgbClr>
              </a:gs>
            </a:gsLst>
            <a:path path="circle">
              <a:fillToRect r="100000" b="100000"/>
            </a:path>
            <a:tileRect l="-100000" t="-100000"/>
          </a:gradFill>
          <a:ln w="25400" cap="flat" cmpd="sng" algn="ctr">
            <a:noFill/>
            <a:prstDash val="solid"/>
          </a:ln>
          <a:effectLst/>
        </p:spPr>
        <p:txBody>
          <a:bodyPr lIns="80135" tIns="40068" rIns="80135" bIns="40068" rtlCol="0" anchor="ctr"/>
          <a:lstStyle/>
          <a:p>
            <a:pPr marL="0" marR="0" lvl="0" indent="0" algn="ctr" defTabSz="80086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203437"/>
            <a:ext cx="1080228" cy="80982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6652" y="5248640"/>
            <a:ext cx="84846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1B6F53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Согласно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протокола заседания рабочей группы по развитию, поддержке СОНКО </a:t>
            </a:r>
            <a:r>
              <a:rPr lang="ru-RU" sz="1500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500" dirty="0">
                <a:latin typeface="Times New Roman" pitchFamily="18" charset="0"/>
                <a:cs typeface="Times New Roman" pitchFamily="18" charset="0"/>
              </a:rPr>
              <a:t>территории Нефтеюганского района от 17.06.2021 № 2 создание ресурсного центра в планируется в 3 квартале 2021 года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39952" y="6256846"/>
            <a:ext cx="5580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3608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Администрация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Нефтеюганского </a:t>
            </a:r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района</a:t>
            </a:r>
          </a:p>
          <a:p>
            <a:pPr lvl="0" algn="ctr" defTabSz="913608"/>
            <a:r>
              <a:rPr lang="ru-RU" sz="1400" b="1" dirty="0" smtClean="0">
                <a:solidFill>
                  <a:schemeClr val="bg1"/>
                </a:solidFill>
                <a:latin typeface="Times New Roman" pitchFamily="18" charset="0"/>
                <a:ea typeface="Arial Unicode MS"/>
                <a:cs typeface="Times New Roman" pitchFamily="18" charset="0"/>
              </a:rPr>
              <a:t>2021 год</a:t>
            </a:r>
            <a:endParaRPr lang="ru-RU" sz="1400" b="1" dirty="0">
              <a:solidFill>
                <a:schemeClr val="bg1"/>
              </a:solidFill>
              <a:latin typeface="Times New Roman" pitchFamily="18" charset="0"/>
              <a:ea typeface="Arial Unicode MS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499765"/>
              </p:ext>
            </p:extLst>
          </p:nvPr>
        </p:nvGraphicFramePr>
        <p:xfrm>
          <a:off x="323527" y="1412776"/>
          <a:ext cx="6480721" cy="3777992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3402459"/>
                <a:gridCol w="997330"/>
                <a:gridCol w="997330"/>
                <a:gridCol w="1083602"/>
              </a:tblGrid>
              <a:tr h="416024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Мероприятие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2020 года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полугодие 2021 года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Отклонение (+/-)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6416">
                <a:tc>
                  <a:txBody>
                    <a:bodyPr/>
                    <a:lstStyle/>
                    <a:p>
                      <a:r>
                        <a:rPr lang="ru-RU" sz="12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переданных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услуг негосударственным (немуниципальным) поставщикам, в </a:t>
                      </a:r>
                      <a:r>
                        <a:rPr lang="ru-RU" sz="1200" b="1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 (ед.)</a:t>
                      </a:r>
                      <a:endParaRPr lang="ru-RU" sz="12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9560">
                <a:tc>
                  <a:txBody>
                    <a:bodyPr/>
                    <a:lstStyle/>
                    <a:p>
                      <a:pPr algn="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Образование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Объем средств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фактически полученных  негосударственными (немуниципальными) поставщиками, в </a:t>
                      </a:r>
                      <a:r>
                        <a:rPr lang="ru-RU" sz="12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СО НКО  из бюджета муниципального образования (</a:t>
                      </a:r>
                      <a:r>
                        <a:rPr lang="ru-RU" sz="12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млн.руб</a:t>
                      </a:r>
                      <a:r>
                        <a:rPr lang="ru-RU" sz="12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.)</a:t>
                      </a:r>
                      <a:endParaRPr lang="ru-RU" sz="1200" b="1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+0,5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через целевые потребительские субсидии на получение услуг (сертификаты)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3,1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+1,3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200" b="0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через конкурентные способы закупки </a:t>
                      </a:r>
                      <a:endParaRPr lang="ru-RU" sz="1200" b="0" kern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-0,8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28803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200" b="1" kern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Количество СО НКО, осуществляющих деятельность в муниципальном образовании автономного округа, по состоянию на 1 января 2021 года, (ед.)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2708920"/>
            <a:ext cx="2123728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91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B6F53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3850</TotalTime>
  <Words>148</Words>
  <Application>Microsoft Office PowerPoint</Application>
  <PresentationFormat>Экран (4:3)</PresentationFormat>
  <Paragraphs>32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Информация о реализации мер по поддержке доступа  негосударственных (немуниципальных) организаций (коммерческих, некоммерческих) к предоставлению услуг (выполнению работ)  в социальной сфере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Дьяконова Валентина Ашотовна</dc:creator>
  <cp:lastModifiedBy>Елена Владимировна Метелица</cp:lastModifiedBy>
  <cp:revision>850</cp:revision>
  <cp:lastPrinted>2021-07-05T12:18:35Z</cp:lastPrinted>
  <dcterms:created xsi:type="dcterms:W3CDTF">2018-11-06T11:44:55Z</dcterms:created>
  <dcterms:modified xsi:type="dcterms:W3CDTF">2021-07-05T12:56:47Z</dcterms:modified>
</cp:coreProperties>
</file>