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charts/chart2.xml" ContentType="application/vnd.openxmlformats-officedocument.drawingml.chart+xml"/>
  <Override PartName="/ppt/charts/chart1.xml" ContentType="application/vnd.openxmlformats-officedocument.drawingml.chart+xml"/>
  <Override PartName="/ppt/diagrams/quickStyle3.xml" ContentType="application/vnd.openxmlformats-officedocument.drawingml.diagramQuickStyle+xml"/>
  <Override PartName="/ppt/diagrams/data3.xml" ContentType="application/vnd.openxmlformats-officedocument.drawingml.diagramData+xml"/>
  <Override PartName="/ppt/slideLayouts/slideLayout2.xml" ContentType="application/vnd.openxmlformats-officedocument.presentationml.slideLayout+xml"/>
  <Override PartName="/ppt/diagrams/quickStyle2.xml" ContentType="application/vnd.openxmlformats-officedocument.drawingml.diagramQuickStyle+xml"/>
  <Override PartName="/ppt/diagrams/drawing3.xml" ContentType="application/vnd.openxmlformats-officedocument.drawingml.diagramDrawing+xml"/>
  <Override PartName="/ppt/diagrams/layout2.xml" ContentType="application/vnd.openxmlformats-officedocument.drawingml.diagramLayout+xml"/>
  <Override PartName="/ppt/diagrams/data2.xml" ContentType="application/vnd.openxmlformats-officedocument.drawingml.diagramData+xml"/>
  <Override PartName="/ppt/diagrams/drawing2.xml" ContentType="application/vnd.openxmlformats-officedocument.drawingml.diagramDrawing+xml"/>
  <Override PartName="/ppt/slides/slide5.xml" ContentType="application/vnd.openxmlformats-officedocument.presentationml.slide+xml"/>
  <Override PartName="/ppt/diagrams/quickStyle1.xml" ContentType="application/vnd.openxmlformats-officedocument.drawingml.diagramQuickStyl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diagrams/layout3.xml" ContentType="application/vnd.openxmlformats-officedocument.drawingml.diagramLayout+xml"/>
  <Override PartName="/ppt/diagrams/colors2.xml" ContentType="application/vnd.openxmlformats-officedocument.drawingml.diagramColors+xml"/>
  <Override PartName="/ppt/presProps.xml" ContentType="application/vnd.openxmlformats-officedocument.presentationml.presProps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diagrams/data1.xml" ContentType="application/vnd.openxmlformats-officedocument.drawingml.diagramData+xml"/>
  <Override PartName="/ppt/slideLayouts/slideLayout5.xml" ContentType="application/vnd.openxmlformats-officedocument.presentationml.slideLayout+xml"/>
  <Override PartName="/ppt/diagrams/colors3.xml" ContentType="application/vnd.openxmlformats-officedocument.drawingml.diagramColors+xml"/>
  <Override PartName="/ppt/diagrams/drawing1.xml" ContentType="application/vnd.openxmlformats-officedocument.drawingml.diagramDrawing+xml"/>
  <Override PartName="/ppt/viewProps.xml" ContentType="application/vnd.openxmlformats-officedocument.presentationml.viewProp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9144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10" d="100"/>
          <a:sy n="110" d="100"/>
        </p:scale>
        <p:origin x="1626" y="96"/>
      </p:cViewPr>
      <p:guideLst>
        <p:guide pos="1003" orient="horz"/>
        <p:guide pos="476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presProps" Target="presProps.xml" /><Relationship Id="rId12" Type="http://schemas.openxmlformats.org/officeDocument/2006/relationships/tableStyles" Target="tableStyles.xml" /><Relationship Id="rId13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/Relationships>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  <a:endParaRPr/>
          </a:p>
        </c:rich>
      </c:tx>
      <c:layout>
        <c:manualLayout>
          <c:xMode val="edge"/>
          <c:yMode val="edge"/>
          <c:x val="0.402979"/>
          <c:y val="0.016104"/>
        </c:manualLayout>
      </c:layout>
      <c:overlay val="0"/>
    </c:title>
    <c:autoTitleDeleted val="0"/>
    <c:plotArea>
      <c:layout/>
      <c:doughnutChart>
        <c:varyColors val="1"/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firstSliceAng val="0"/>
        <c:holeSize val="63"/>
      </c:doughnutChart>
    </c:plotArea>
    <c:plotVisOnly val="1"/>
    <c:dispBlanksAs val="zero"/>
    <c:showDLblsOverMax val="0"/>
  </c:chart>
  <c:spPr bwMode="auto">
    <a:xfrm>
      <a:off x="3925973" y="1194643"/>
      <a:ext cx="5218027" cy="4669589"/>
    </a:xfrm>
  </c:spPr>
  <c:txPr>
    <a:bodyPr/>
    <a:lstStyle/>
    <a:p>
      <a:pPr>
        <a:defRPr sz="1800" b="1">
          <a:latin typeface="Franklin Gothic Medium"/>
        </a:defRPr>
      </a:pPr>
      <a:endParaRPr lang="ru-RU"/>
    </a:p>
  </c:tx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/>
              <a:t>2025 год</a:t>
            </a:r>
            <a:endParaRPr/>
          </a:p>
        </c:rich>
      </c:tx>
      <c:layout>
        <c:manualLayout>
          <c:xMode val="edge"/>
          <c:yMode val="edge"/>
          <c:x val="0.402979"/>
          <c:y val="0.01610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0153"/>
          <c:y val="0.126547"/>
          <c:w val="0.744590"/>
          <c:h val="0.85126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Всего </c:v>
                </c:pt>
              </c:strCache>
            </c:strRef>
          </c:tx>
          <c:explosion val="24"/>
          <c:cat>
            <c:strRef>
              <c:f>Лист1!$A$2:$A$4</c:f>
              <c:strCache>
                <c:ptCount val="3"/>
                <c:pt idx="0">
                  <c:v xml:space="preserve">Бюджет ХМАО</c:v>
                </c:pt>
                <c:pt idx="1">
                  <c:v xml:space="preserve">Бюджета района</c:v>
                </c:pt>
                <c:pt idx="2">
                  <c:v xml:space="preserve">иные источники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44012.82416</c:v>
                </c:pt>
                <c:pt idx="2">
                  <c:v>0</c:v>
                </c:pt>
              </c:numCache>
            </c:numRef>
          </c:val>
        </c:ser>
        <c:dLbls>
          <c:showBubbleSize val="0"/>
          <c:showCatName val="0"/>
          <c:showLeaderLines val="1"/>
          <c:showLegendKey val="0"/>
          <c:showPercent val="0"/>
          <c:showSerName val="0"/>
          <c:showVal val="0"/>
        </c:dLbls>
        <c:firstSliceAng val="0"/>
        <c:holeSize val="50"/>
      </c:doughnutChart>
    </c:plotArea>
    <c:plotVisOnly val="1"/>
    <c:dispBlanksAs val="zero"/>
    <c:showDLblsOverMax val="0"/>
  </c:chart>
  <c:spPr bwMode="auto">
    <a:xfrm>
      <a:off x="4320234" y="1655158"/>
      <a:ext cx="4678325" cy="3997841"/>
    </a:xfrm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<Relationships xmlns="http://schemas.openxmlformats.org/package/2006/relationships"><Relationship Id="rId1" Type="http://schemas.microsoft.com/office/2007/relationships/diagramDrawing" Target="../diagrams/drawing1.xml" /></Relationships>
</file>

<file path=ppt/diagrams/_rels/data2.xml.rels><?xml version="1.0" encoding="UTF-8" standalone="yes"?><Relationships xmlns="http://schemas.openxmlformats.org/package/2006/relationships"><Relationship Id="rId1" Type="http://schemas.microsoft.com/office/2007/relationships/diagramDrawing" Target="../diagrams/drawing2.xml" /></Relationships>
</file>

<file path=ppt/diagrams/_rels/data3.xml.rels><?xml version="1.0" encoding="UTF-8" standalone="yes"?><Relationships xmlns="http://schemas.openxmlformats.org/package/2006/relationships"><Relationship Id="rId1" Type="http://schemas.microsoft.com/office/2007/relationships/diagramDrawing" Target="../diagrams/drawing3.xml" /></Relationships>
</file>

<file path=ppt/diagrams/_rels/drawing1.xml.rels><?xml version="1.0" encoding="UTF-8" standalone="yes"?><Relationships xmlns="http://schemas.openxmlformats.org/package/2006/relationships"></Relationships>
</file>

<file path=ppt/diagrams/_rels/drawing2.xml.rels><?xml version="1.0" encoding="UTF-8" standalone="yes"?><Relationships xmlns="http://schemas.openxmlformats.org/package/2006/relationships"></Relationships>
</file>

<file path=ppt/diagrams/_rels/drawing3.xml.rels><?xml version="1.0" encoding="UTF-8" standalone="yes"?><Relationships xmlns="http://schemas.openxmlformats.org/package/2006/relationships"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 xmlns:r="http://schemas.openxmlformats.org/officeDocument/2006/relationships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 val="norm"/>
          <dgm:resizeHandles val="exact"/>
        </dgm:presLayoutVars>
      </dgm:prSet>
      <dgm:spPr bwMode="auto"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 xmlns:r="http://schemas.openxmlformats.org/officeDocument/2006/relationships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 val="norm"/>
          <dgm:resizeHandles val="exact"/>
        </dgm:presLayoutVars>
      </dgm:prSet>
      <dgm:spPr bwMode="auto"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 xmlns:r="http://schemas.openxmlformats.org/officeDocument/2006/relationships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 val="norm"/>
          <dgm:resizeHandles val="exact"/>
        </dgm:presLayoutVars>
      </dgm:prSet>
      <dgm:spPr bwMode="auto"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" minVer="http://schemas.openxmlformats.org/drawingml/2006/diagram"/>
    </a:ext>
  </dgm:extLst>
</dgm:dataModel>
</file>

<file path=ppt/diagrams/drawing1.xml><?xml version="1.0" encoding="utf-8"?>
<dsp:drawing xmlns:dsp="http://schemas.microsoft.com/office/drawing/2008/diagram" xmlns:dgm="http://schemas.openxmlformats.org/drawingml/2006/diagram" xmlns:a="http://schemas.openxmlformats.org/drawingml/2006/main" xmlns:r="http://schemas.openxmlformats.org/officeDocument/2006/relationships">
  <dsp:spTree>
    <dsp:nvGrpSpPr>
      <dsp:cNvPr id="153477966" name=""/>
      <dsp:cNvGrpSpPr/>
    </dsp:nvGrpSpPr>
    <dsp:grpSpPr bwMode="auto">
      <a:xfrm>
        <a:off x="0" y="0"/>
        <a:ext cx="2644794" cy="362732"/>
        <a:chOff x="0" y="0"/>
        <a:chExt cx="2644794" cy="362732"/>
      </a:xfrm>
    </dsp:grpSpPr>
  </dsp:spTree>
</dsp:drawing>
</file>

<file path=ppt/diagrams/drawing2.xml><?xml version="1.0" encoding="utf-8"?>
<dsp:drawing xmlns:dsp="http://schemas.microsoft.com/office/drawing/2008/diagram" xmlns:dgm="http://schemas.openxmlformats.org/drawingml/2006/diagram" xmlns:a="http://schemas.openxmlformats.org/drawingml/2006/main" xmlns:r="http://schemas.openxmlformats.org/officeDocument/2006/relationships">
  <dsp:spTree>
    <dsp:nvGrpSpPr>
      <dsp:cNvPr id="1362333985" name=""/>
      <dsp:cNvGrpSpPr/>
    </dsp:nvGrpSpPr>
    <dsp:grpSpPr bwMode="auto">
      <a:xfrm>
        <a:off x="0" y="0"/>
        <a:ext cx="2644794" cy="362732"/>
        <a:chOff x="0" y="0"/>
        <a:chExt cx="2644794" cy="362732"/>
      </a:xfrm>
    </dsp:grpSpPr>
  </dsp:spTree>
</dsp:drawing>
</file>

<file path=ppt/diagrams/drawing3.xml><?xml version="1.0" encoding="utf-8"?>
<dsp:drawing xmlns:dsp="http://schemas.microsoft.com/office/drawing/2008/diagram" xmlns:dgm="http://schemas.openxmlformats.org/drawingml/2006/diagram" xmlns:a="http://schemas.openxmlformats.org/drawingml/2006/main" xmlns:r="http://schemas.openxmlformats.org/officeDocument/2006/relationships">
  <dsp:spTree>
    <dsp:nvGrpSpPr>
      <dsp:cNvPr id="1840399916" name=""/>
      <dsp:cNvGrpSpPr/>
    </dsp:nvGrpSpPr>
    <dsp:grpSpPr bwMode="auto">
      <a:xfrm>
        <a:off x="0" y="0"/>
        <a:ext cx="2644794" cy="362732"/>
        <a:chOff x="0" y="0"/>
        <a:chExt cx="2644794" cy="362732"/>
      </a:xfrm>
    </dsp:grpSpPr>
  </dsp:spTree>
</dsp:drawing>
</file>

<file path=ppt/diagrams/layout1.xml><?xml version="1.0" encoding="utf-8"?>
<dgm:layoutDef xmlns:dgm="http://schemas.openxmlformats.org/drawingml/2006/diagram" xmlns:a="http://schemas.openxmlformats.org/drawingml/2006/main" xmlns:r="http://schemas.openxmlformats.org/officeDocument/2006/relationships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 val="norm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00000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type="homePlate" r:blip="">
                      <dgm:adjLst>
                        <dgm:adj idx="1" val="0.250000"/>
                      </dgm:adjLst>
                    </dgm:shape>
                    <dgm:presOf axis="desOrSelf" ptType="node"/>
                    <dgm:constrLst>
                      <dgm:constr type="h" refType="w" op="equ" fact="0.800000"/>
                      <dgm:constr type="primFontSz" val="65"/>
                      <dgm:constr type="tMarg" refType="primFontSz" fact="0.200000"/>
                      <dgm:constr type="bMarg" refType="primFontSz" fact="0.200000"/>
                      <dgm:constr type="lMarg" refType="w" fact="0.100000"/>
                      <dgm:constr type="rMarg" refType="w" fact="0.400000"/>
                    </dgm:constrLst>
                  </dgm:if>
                  <dgm:else name="Name11">
                    <dgm:shape type="chevron" r:blip="">
                      <dgm:adjLst>
                        <dgm:adj idx="1" val="0.250000"/>
                      </dgm:adjLst>
                    </dgm:shape>
                    <dgm:presOf axis="desOrSelf" ptType="node"/>
                    <dgm:constrLst>
                      <dgm:constr type="h" refType="w" op="equ" fact="0.800000"/>
                      <dgm:constr type="primFontSz" val="65"/>
                      <dgm:constr type="tMarg" refType="primFontSz" fact="0.200000"/>
                      <dgm:constr type="bMarg" refType="primFontSz" fact="0.200000"/>
                      <dgm:constr type="lMarg" refType="w" fact="0.100000"/>
                      <dgm:constr type="rMarg" refType="w" fact="0.100000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rot="180.000000" type="homePlate" r:blip="">
                      <dgm:adjLst>
                        <dgm:adj idx="1" val="0.250000"/>
                      </dgm:adjLst>
                    </dgm:shape>
                    <dgm:presOf axis="desOrSelf" ptType="node"/>
                    <dgm:constrLst>
                      <dgm:constr type="h" refType="w" op="equ" fact="0.800000"/>
                      <dgm:constr type="primFontSz" val="65"/>
                      <dgm:constr type="tMarg" refType="primFontSz" fact="0.200000"/>
                      <dgm:constr type="bMarg" refType="primFontSz" fact="0.200000"/>
                      <dgm:constr type="lMarg" refType="w" fact="0.400000"/>
                      <dgm:constr type="rMarg" refType="w" fact="0.100000"/>
                    </dgm:constrLst>
                  </dgm:if>
                  <dgm:else name="Name15">
                    <dgm:shape rot="180.000000" type="chevron" r:blip="">
                      <dgm:adjLst>
                        <dgm:adj idx="1" val="0.250000"/>
                      </dgm:adjLst>
                    </dgm:shape>
                    <dgm:presOf axis="desOrSelf" ptType="node"/>
                    <dgm:constrLst>
                      <dgm:constr type="h" refType="w" op="equ" fact="0.800000"/>
                      <dgm:constr type="primFontSz" val="65"/>
                      <dgm:constr type="tMarg" refType="primFontSz" fact="0.200000"/>
                      <dgm:constr type="bMarg" refType="primFontSz" fact="0.200000"/>
                      <dgm:constr type="lMarg" refType="w" fact="0.100000"/>
                      <dgm:constr type="rMarg" refType="w" fact="0.100000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00000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type="homePlate" r:blip="">
                      <dgm:adjLst/>
                    </dgm:shape>
                    <dgm:constrLst>
                      <dgm:constr type="h" refType="w" op="equ" fact="0.400000"/>
                      <dgm:constr type="primFontSz" val="65"/>
                      <dgm:constr type="tMarg" refType="primFontSz" fact="0.210000"/>
                      <dgm:constr type="bMarg" refType="primFontSz" fact="0.210000"/>
                      <dgm:constr type="lMarg" refType="primFontSz" fact="0.420000"/>
                      <dgm:constr type="rMarg" refType="primFontSz" fact="0.105000"/>
                    </dgm:constrLst>
                  </dgm:if>
                  <dgm:else name="Name23">
                    <dgm:shape type="chevron" r:blip="">
                      <dgm:adjLst/>
                    </dgm:shape>
                    <dgm:constrLst>
                      <dgm:constr type="h" refType="w" op="equ" fact="0.400000"/>
                      <dgm:constr type="primFontSz" val="65"/>
                      <dgm:constr type="tMarg" refType="primFontSz" fact="0.210000"/>
                      <dgm:constr type="bMarg" refType="primFontSz" fact="0.210000"/>
                      <dgm:constr type="lMarg" refType="primFontSz" fact="0.315000"/>
                      <dgm:constr type="rMarg" refType="primFontSz" fact="0.105000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rot="180.000000" type="homePlate" r:blip="">
                      <dgm:adjLst/>
                    </dgm:shape>
                    <dgm:constrLst>
                      <dgm:constr type="h" refType="w" op="equ" fact="0.400000"/>
                      <dgm:constr type="primFontSz" val="65"/>
                      <dgm:constr type="tMarg" refType="primFontSz" fact="0.210000"/>
                      <dgm:constr type="bMarg" refType="primFontSz" fact="0.210000"/>
                      <dgm:constr type="lMarg" refType="primFontSz" fact="0.105000"/>
                      <dgm:constr type="rMarg" refType="primFontSz" fact="0.420000"/>
                    </dgm:constrLst>
                  </dgm:if>
                  <dgm:else name="Name27">
                    <dgm:shape rot="180.000000" type="chevron" r:blip="">
                      <dgm:adjLst/>
                    </dgm:shape>
                    <dgm:constrLst>
                      <dgm:constr type="h" refType="w" op="equ" fact="0.400000"/>
                      <dgm:constr type="primFontSz" val="65"/>
                      <dgm:constr type="tMarg" refType="primFontSz" fact="0.210000"/>
                      <dgm:constr type="bMarg" refType="primFontSz" fact="0.210000"/>
                      <dgm:constr type="lMarg" refType="primFontSz" fact="0.105000"/>
                      <dgm:constr type="rMarg" refType="primFontSz" fact="0.315000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xmlns:r="http://schemas.openxmlformats.org/officeDocument/2006/relationships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 val="norm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00000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type="homePlate" r:blip="">
                      <dgm:adjLst>
                        <dgm:adj idx="1" val="0.250000"/>
                      </dgm:adjLst>
                    </dgm:shape>
                    <dgm:presOf axis="desOrSelf" ptType="node"/>
                    <dgm:constrLst>
                      <dgm:constr type="h" refType="w" op="equ" fact="0.800000"/>
                      <dgm:constr type="primFontSz" val="65"/>
                      <dgm:constr type="tMarg" refType="primFontSz" fact="0.200000"/>
                      <dgm:constr type="bMarg" refType="primFontSz" fact="0.200000"/>
                      <dgm:constr type="lMarg" refType="w" fact="0.100000"/>
                      <dgm:constr type="rMarg" refType="w" fact="0.400000"/>
                    </dgm:constrLst>
                  </dgm:if>
                  <dgm:else name="Name11">
                    <dgm:shape type="chevron" r:blip="">
                      <dgm:adjLst>
                        <dgm:adj idx="1" val="0.250000"/>
                      </dgm:adjLst>
                    </dgm:shape>
                    <dgm:presOf axis="desOrSelf" ptType="node"/>
                    <dgm:constrLst>
                      <dgm:constr type="h" refType="w" op="equ" fact="0.800000"/>
                      <dgm:constr type="primFontSz" val="65"/>
                      <dgm:constr type="tMarg" refType="primFontSz" fact="0.200000"/>
                      <dgm:constr type="bMarg" refType="primFontSz" fact="0.200000"/>
                      <dgm:constr type="lMarg" refType="w" fact="0.100000"/>
                      <dgm:constr type="rMarg" refType="w" fact="0.100000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rot="180.000000" type="homePlate" r:blip="">
                      <dgm:adjLst>
                        <dgm:adj idx="1" val="0.250000"/>
                      </dgm:adjLst>
                    </dgm:shape>
                    <dgm:presOf axis="desOrSelf" ptType="node"/>
                    <dgm:constrLst>
                      <dgm:constr type="h" refType="w" op="equ" fact="0.800000"/>
                      <dgm:constr type="primFontSz" val="65"/>
                      <dgm:constr type="tMarg" refType="primFontSz" fact="0.200000"/>
                      <dgm:constr type="bMarg" refType="primFontSz" fact="0.200000"/>
                      <dgm:constr type="lMarg" refType="w" fact="0.400000"/>
                      <dgm:constr type="rMarg" refType="w" fact="0.100000"/>
                    </dgm:constrLst>
                  </dgm:if>
                  <dgm:else name="Name15">
                    <dgm:shape rot="180.000000" type="chevron" r:blip="">
                      <dgm:adjLst>
                        <dgm:adj idx="1" val="0.250000"/>
                      </dgm:adjLst>
                    </dgm:shape>
                    <dgm:presOf axis="desOrSelf" ptType="node"/>
                    <dgm:constrLst>
                      <dgm:constr type="h" refType="w" op="equ" fact="0.800000"/>
                      <dgm:constr type="primFontSz" val="65"/>
                      <dgm:constr type="tMarg" refType="primFontSz" fact="0.200000"/>
                      <dgm:constr type="bMarg" refType="primFontSz" fact="0.200000"/>
                      <dgm:constr type="lMarg" refType="w" fact="0.100000"/>
                      <dgm:constr type="rMarg" refType="w" fact="0.100000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00000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type="homePlate" r:blip="">
                      <dgm:adjLst/>
                    </dgm:shape>
                    <dgm:constrLst>
                      <dgm:constr type="h" refType="w" op="equ" fact="0.400000"/>
                      <dgm:constr type="primFontSz" val="65"/>
                      <dgm:constr type="tMarg" refType="primFontSz" fact="0.210000"/>
                      <dgm:constr type="bMarg" refType="primFontSz" fact="0.210000"/>
                      <dgm:constr type="lMarg" refType="primFontSz" fact="0.420000"/>
                      <dgm:constr type="rMarg" refType="primFontSz" fact="0.105000"/>
                    </dgm:constrLst>
                  </dgm:if>
                  <dgm:else name="Name23">
                    <dgm:shape type="chevron" r:blip="">
                      <dgm:adjLst/>
                    </dgm:shape>
                    <dgm:constrLst>
                      <dgm:constr type="h" refType="w" op="equ" fact="0.400000"/>
                      <dgm:constr type="primFontSz" val="65"/>
                      <dgm:constr type="tMarg" refType="primFontSz" fact="0.210000"/>
                      <dgm:constr type="bMarg" refType="primFontSz" fact="0.210000"/>
                      <dgm:constr type="lMarg" refType="primFontSz" fact="0.315000"/>
                      <dgm:constr type="rMarg" refType="primFontSz" fact="0.105000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rot="180.000000" type="homePlate" r:blip="">
                      <dgm:adjLst/>
                    </dgm:shape>
                    <dgm:constrLst>
                      <dgm:constr type="h" refType="w" op="equ" fact="0.400000"/>
                      <dgm:constr type="primFontSz" val="65"/>
                      <dgm:constr type="tMarg" refType="primFontSz" fact="0.210000"/>
                      <dgm:constr type="bMarg" refType="primFontSz" fact="0.210000"/>
                      <dgm:constr type="lMarg" refType="primFontSz" fact="0.105000"/>
                      <dgm:constr type="rMarg" refType="primFontSz" fact="0.420000"/>
                    </dgm:constrLst>
                  </dgm:if>
                  <dgm:else name="Name27">
                    <dgm:shape rot="180.000000" type="chevron" r:blip="">
                      <dgm:adjLst/>
                    </dgm:shape>
                    <dgm:constrLst>
                      <dgm:constr type="h" refType="w" op="equ" fact="0.400000"/>
                      <dgm:constr type="primFontSz" val="65"/>
                      <dgm:constr type="tMarg" refType="primFontSz" fact="0.210000"/>
                      <dgm:constr type="bMarg" refType="primFontSz" fact="0.210000"/>
                      <dgm:constr type="lMarg" refType="primFontSz" fact="0.105000"/>
                      <dgm:constr type="rMarg" refType="primFontSz" fact="0.315000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xmlns:r="http://schemas.openxmlformats.org/officeDocument/2006/relationships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 val="norm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00000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type="homePlate" r:blip="">
                      <dgm:adjLst>
                        <dgm:adj idx="1" val="0.250000"/>
                      </dgm:adjLst>
                    </dgm:shape>
                    <dgm:presOf axis="desOrSelf" ptType="node"/>
                    <dgm:constrLst>
                      <dgm:constr type="h" refType="w" op="equ" fact="0.800000"/>
                      <dgm:constr type="primFontSz" val="65"/>
                      <dgm:constr type="tMarg" refType="primFontSz" fact="0.200000"/>
                      <dgm:constr type="bMarg" refType="primFontSz" fact="0.200000"/>
                      <dgm:constr type="lMarg" refType="w" fact="0.100000"/>
                      <dgm:constr type="rMarg" refType="w" fact="0.400000"/>
                    </dgm:constrLst>
                  </dgm:if>
                  <dgm:else name="Name11">
                    <dgm:shape type="chevron" r:blip="">
                      <dgm:adjLst>
                        <dgm:adj idx="1" val="0.250000"/>
                      </dgm:adjLst>
                    </dgm:shape>
                    <dgm:presOf axis="desOrSelf" ptType="node"/>
                    <dgm:constrLst>
                      <dgm:constr type="h" refType="w" op="equ" fact="0.800000"/>
                      <dgm:constr type="primFontSz" val="65"/>
                      <dgm:constr type="tMarg" refType="primFontSz" fact="0.200000"/>
                      <dgm:constr type="bMarg" refType="primFontSz" fact="0.200000"/>
                      <dgm:constr type="lMarg" refType="w" fact="0.100000"/>
                      <dgm:constr type="rMarg" refType="w" fact="0.100000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rot="180.000000" type="homePlate" r:blip="">
                      <dgm:adjLst>
                        <dgm:adj idx="1" val="0.250000"/>
                      </dgm:adjLst>
                    </dgm:shape>
                    <dgm:presOf axis="desOrSelf" ptType="node"/>
                    <dgm:constrLst>
                      <dgm:constr type="h" refType="w" op="equ" fact="0.800000"/>
                      <dgm:constr type="primFontSz" val="65"/>
                      <dgm:constr type="tMarg" refType="primFontSz" fact="0.200000"/>
                      <dgm:constr type="bMarg" refType="primFontSz" fact="0.200000"/>
                      <dgm:constr type="lMarg" refType="w" fact="0.400000"/>
                      <dgm:constr type="rMarg" refType="w" fact="0.100000"/>
                    </dgm:constrLst>
                  </dgm:if>
                  <dgm:else name="Name15">
                    <dgm:shape rot="180.000000" type="chevron" r:blip="">
                      <dgm:adjLst>
                        <dgm:adj idx="1" val="0.250000"/>
                      </dgm:adjLst>
                    </dgm:shape>
                    <dgm:presOf axis="desOrSelf" ptType="node"/>
                    <dgm:constrLst>
                      <dgm:constr type="h" refType="w" op="equ" fact="0.800000"/>
                      <dgm:constr type="primFontSz" val="65"/>
                      <dgm:constr type="tMarg" refType="primFontSz" fact="0.200000"/>
                      <dgm:constr type="bMarg" refType="primFontSz" fact="0.200000"/>
                      <dgm:constr type="lMarg" refType="w" fact="0.100000"/>
                      <dgm:constr type="rMarg" refType="w" fact="0.100000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00000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type="homePlate" r:blip="">
                      <dgm:adjLst/>
                    </dgm:shape>
                    <dgm:constrLst>
                      <dgm:constr type="h" refType="w" op="equ" fact="0.400000"/>
                      <dgm:constr type="primFontSz" val="65"/>
                      <dgm:constr type="tMarg" refType="primFontSz" fact="0.210000"/>
                      <dgm:constr type="bMarg" refType="primFontSz" fact="0.210000"/>
                      <dgm:constr type="lMarg" refType="primFontSz" fact="0.420000"/>
                      <dgm:constr type="rMarg" refType="primFontSz" fact="0.105000"/>
                    </dgm:constrLst>
                  </dgm:if>
                  <dgm:else name="Name23">
                    <dgm:shape type="chevron" r:blip="">
                      <dgm:adjLst/>
                    </dgm:shape>
                    <dgm:constrLst>
                      <dgm:constr type="h" refType="w" op="equ" fact="0.400000"/>
                      <dgm:constr type="primFontSz" val="65"/>
                      <dgm:constr type="tMarg" refType="primFontSz" fact="0.210000"/>
                      <dgm:constr type="bMarg" refType="primFontSz" fact="0.210000"/>
                      <dgm:constr type="lMarg" refType="primFontSz" fact="0.315000"/>
                      <dgm:constr type="rMarg" refType="primFontSz" fact="0.105000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rot="180.000000" type="homePlate" r:blip="">
                      <dgm:adjLst/>
                    </dgm:shape>
                    <dgm:constrLst>
                      <dgm:constr type="h" refType="w" op="equ" fact="0.400000"/>
                      <dgm:constr type="primFontSz" val="65"/>
                      <dgm:constr type="tMarg" refType="primFontSz" fact="0.210000"/>
                      <dgm:constr type="bMarg" refType="primFontSz" fact="0.210000"/>
                      <dgm:constr type="lMarg" refType="primFontSz" fact="0.105000"/>
                      <dgm:constr type="rMarg" refType="primFontSz" fact="0.420000"/>
                    </dgm:constrLst>
                  </dgm:if>
                  <dgm:else name="Name27">
                    <dgm:shape rot="180.000000" type="chevron" r:blip="">
                      <dgm:adjLst/>
                    </dgm:shape>
                    <dgm:constrLst>
                      <dgm:constr type="h" refType="w" op="equ" fact="0.400000"/>
                      <dgm:constr type="primFontSz" val="65"/>
                      <dgm:constr type="tMarg" refType="primFontSz" fact="0.210000"/>
                      <dgm:constr type="bMarg" refType="primFontSz" fact="0.210000"/>
                      <dgm:constr type="lMarg" refType="primFontSz" fact="0.105000"/>
                      <dgm:constr type="rMarg" refType="primFontSz" fact="0.315000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0">
        <a:srgbClr val="00000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bgImgPlac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sib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callout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asst0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f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conF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Align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F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B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0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dkB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B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revTx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0">
        <a:srgbClr val="00000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bgImgPlac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sib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callout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asst0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f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conF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Align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F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B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0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dkB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B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revTx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0">
        <a:srgbClr val="00000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bgImgPlac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sib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callout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asst0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f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conF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Align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F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BgAcc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0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3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4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dkB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B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Shp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3">
        <a:srgbClr val="000000"/>
      </a:lnRef>
      <a:fillRef idx="1">
        <a:srgbClr val="000000"/>
      </a:fillRef>
      <a:effectRef idx="1">
        <a:srgbClr val="000000"/>
      </a:effectRef>
      <a:fontRef idx="minor"/>
    </dgm:style>
  </dgm:styleLbl>
  <dgm:styleLbl name="revTx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</dgm:styleDef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E7815E-F7B8-4E93-9F6C-89F6C3C8DBB8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0837FF7-5919-41BF-8DD0-96FAEA1BD99B}" type="slidenum">
              <a:rPr lang="en-US"/>
              <a:t/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 rot="16199999">
            <a:off x="3545349" y="1259350"/>
            <a:ext cx="2053300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95925" y="862640"/>
            <a:ext cx="2576102" cy="31426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E7815E-F7B8-4E93-9F6C-89F6C3C8DBB8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0837FF7-5919-41BF-8DD0-96FAEA1BD99B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543675" y="365125"/>
            <a:ext cx="1971675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628650" y="365125"/>
            <a:ext cx="5800725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E7815E-F7B8-4E93-9F6C-89F6C3C8DBB8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0837FF7-5919-41BF-8DD0-96FAEA1BD99B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E7815E-F7B8-4E93-9F6C-89F6C3C8DBB8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0837FF7-5919-41BF-8DD0-96FAEA1BD99B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E7815E-F7B8-4E93-9F6C-89F6C3C8DBB8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0837FF7-5919-41BF-8DD0-96FAEA1BD99B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628650" y="1825625"/>
            <a:ext cx="38862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29150" y="1825625"/>
            <a:ext cx="38862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E7815E-F7B8-4E93-9F6C-89F6C3C8DBB8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0837FF7-5919-41BF-8DD0-96FAEA1BD99B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29841" y="365126"/>
            <a:ext cx="78867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29842" y="2505074"/>
            <a:ext cx="3868340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29150" y="2505074"/>
            <a:ext cx="3887391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E7815E-F7B8-4E93-9F6C-89F6C3C8DBB8}" type="datetimeFigureOut">
              <a:rPr lang="en-US"/>
              <a:t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0837FF7-5919-41BF-8DD0-96FAEA1BD99B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E7815E-F7B8-4E93-9F6C-89F6C3C8DBB8}" type="datetimeFigureOut">
              <a:rPr lang="en-US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0837FF7-5919-41BF-8DD0-96FAEA1BD99B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E7815E-F7B8-4E93-9F6C-89F6C3C8DBB8}" type="datetimeFigureOut">
              <a:rPr lang="en-US"/>
              <a:t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0837FF7-5919-41BF-8DD0-96FAEA1BD99B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E7815E-F7B8-4E93-9F6C-89F6C3C8DBB8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0837FF7-5919-41BF-8DD0-96FAEA1BD99B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E7815E-F7B8-4E93-9F6C-89F6C3C8DBB8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0837FF7-5919-41BF-8DD0-96FAEA1BD99B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3">
            <a:alphaModFix amt="19000"/>
            <a:lum/>
          </a:blip>
          <a:tile algn="tl" flip="none" sx="100000" sy="100000" tx="0" ty="0"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E7815E-F7B8-4E93-9F6C-89F6C3C8DBB8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0837FF7-5919-41BF-8DD0-96FAEA1BD99B}" type="slidenum">
              <a:rPr lang="en-US"/>
              <a:t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 /><Relationship Id="rId3" Type="http://schemas.microsoft.com/office/2007/relationships/diagramDrawing" Target="../diagrams/drawing1.xml" /><Relationship Id="rId4" Type="http://schemas.openxmlformats.org/officeDocument/2006/relationships/diagramColors" Target="../diagrams/colors1.xml" /><Relationship Id="rId5" Type="http://schemas.openxmlformats.org/officeDocument/2006/relationships/diagramLayout" Target="../diagrams/layout1.xml" /><Relationship Id="rId6" Type="http://schemas.openxmlformats.org/officeDocument/2006/relationships/diagramQuickStyle" Target="../diagrams/quickStyle1.xml" 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5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 /><Relationship Id="rId3" Type="http://schemas.microsoft.com/office/2007/relationships/diagramDrawing" Target="../diagrams/drawing2.xml" /><Relationship Id="rId4" Type="http://schemas.openxmlformats.org/officeDocument/2006/relationships/diagramColors" Target="../diagrams/colors2.xml" /><Relationship Id="rId5" Type="http://schemas.openxmlformats.org/officeDocument/2006/relationships/diagramLayout" Target="../diagrams/layout2.xml" /><Relationship Id="rId6" Type="http://schemas.openxmlformats.org/officeDocument/2006/relationships/diagramQuickStyle" Target="../diagrams/quickStyle2.xml" 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5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5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 /><Relationship Id="rId3" Type="http://schemas.microsoft.com/office/2007/relationships/diagramDrawing" Target="../diagrams/drawing3.xml" /><Relationship Id="rId4" Type="http://schemas.openxmlformats.org/officeDocument/2006/relationships/diagramColors" Target="../diagrams/colors3.xml" /><Relationship Id="rId5" Type="http://schemas.openxmlformats.org/officeDocument/2006/relationships/diagramLayout" Target="../diagrams/layout3.xml" /><Relationship Id="rId6" Type="http://schemas.openxmlformats.org/officeDocument/2006/relationships/diagramQuickStyle" Target="../diagrams/quickStyle3.xml" 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5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g"/><Relationship Id="rId4" Type="http://schemas.openxmlformats.org/officeDocument/2006/relationships/image" Target="../media/image5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 /><Relationship Id="rId3" Type="http://schemas.openxmlformats.org/officeDocument/2006/relationships/chart" Target="../charts/chart2.xml" 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 show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 bwMode="auto"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Franklin Gothic Medium"/>
              </a:rPr>
              <a:t>Публичная декларация</a:t>
            </a:r>
            <a:br>
              <a:rPr lang="ru-RU" sz="2400" b="1">
                <a:solidFill>
                  <a:schemeClr val="accent5">
                    <a:lumMod val="50000"/>
                  </a:schemeClr>
                </a:solidFill>
                <a:latin typeface="Franklin Gothic Medium"/>
              </a:rPr>
            </a:b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Franklin Gothic Medium"/>
              </a:rPr>
              <a:t>муниципальной программы Нефтеюганского района</a:t>
            </a:r>
            <a:endParaRPr lang="en-US" sz="2400" b="1">
              <a:solidFill>
                <a:schemeClr val="accent5">
                  <a:lumMod val="50000"/>
                </a:schemeClr>
              </a:solidFill>
              <a:latin typeface="Franklin Gothic Medium"/>
            </a:endParaRPr>
          </a:p>
        </p:txBody>
      </p:sp>
      <p:grpSp>
        <p:nvGrpSpPr>
          <p:cNvPr id="5" name="Группа 4"/>
          <p:cNvGrpSpPr/>
          <p:nvPr/>
        </p:nvGrpSpPr>
        <p:grpSpPr bwMode="auto"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/>
            <p:cNvSpPr/>
            <p:nvPr/>
          </p:nvSpPr>
          <p:spPr bwMode="auto"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 bwMode="auto"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8" name="Title 1"/>
          <p:cNvSpPr txBox="1"/>
          <p:nvPr/>
        </p:nvSpPr>
        <p:spPr bwMode="auto"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br>
              <a:rPr lang="en-US" sz="2400" b="1">
                <a:solidFill>
                  <a:schemeClr val="accent5">
                    <a:lumMod val="50000"/>
                  </a:schemeClr>
                </a:solidFill>
                <a:latin typeface="Franklin Gothic Medium"/>
              </a:rPr>
            </a:br>
            <a:endParaRPr lang="en-US" sz="2400" b="1">
              <a:solidFill>
                <a:schemeClr val="accent5">
                  <a:lumMod val="50000"/>
                </a:schemeClr>
              </a:solidFill>
              <a:latin typeface="Franklin Gothic Medium"/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947651" y="3122658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Franklin Gothic Medium"/>
                <a:ea typeface="+mj-ea"/>
                <a:cs typeface="+mj-cs"/>
              </a:rPr>
              <a:t>«Развитие агропромышленного комплекса»</a:t>
            </a:r>
            <a:br>
              <a:rPr lang="ru-RU" sz="2100" b="1" i="1" u="none" strike="noStrike" cap="none" spc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latin typeface="Times New Roman"/>
                <a:ea typeface="+mj-ea"/>
                <a:cs typeface="Times New Roman"/>
              </a:rPr>
            </a:b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</a:endParaRPr>
          </a:p>
        </p:txBody>
      </p:sp>
      <p:pic>
        <p:nvPicPr>
          <p:cNvPr id="9" name="Рисунок 8" descr="\\10.10.1.6\общие папки\Обмен\#БРЕНДБУК\Логотип и шрифт\Логотип\Лого без  слогана.png"/>
          <p:cNvPicPr/>
          <p:nvPr/>
        </p:nvPicPr>
        <p:blipFill>
          <a:blip r:embed="rId2"/>
          <a:stretch/>
        </p:blipFill>
        <p:spPr bwMode="auto">
          <a:xfrm>
            <a:off x="439387" y="339635"/>
            <a:ext cx="1261872" cy="10768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MasterSp="0" show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/>
          <p:nvPr/>
        </p:nvSpPr>
        <p:spPr bwMode="auto"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2800" b="1">
                <a:solidFill>
                  <a:schemeClr val="accent1">
                    <a:lumMod val="50000"/>
                  </a:schemeClr>
                </a:solidFill>
                <a:latin typeface="Franklin Gothic Medium"/>
              </a:rPr>
              <a:t>Цели и задачи муниципальной программы</a:t>
            </a:r>
            <a:endParaRPr lang="en-US" sz="2800" b="1">
              <a:solidFill>
                <a:schemeClr val="accent1">
                  <a:lumMod val="50000"/>
                </a:schemeClr>
              </a:solidFill>
              <a:latin typeface="Franklin Gothic Medium"/>
            </a:endParaRPr>
          </a:p>
        </p:txBody>
      </p:sp>
      <p:sp>
        <p:nvSpPr>
          <p:cNvPr id="9" name="Объект 2"/>
          <p:cNvSpPr txBox="1"/>
          <p:nvPr/>
        </p:nvSpPr>
        <p:spPr bwMode="auto">
          <a:xfrm>
            <a:off x="2779142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  <a:defRPr/>
            </a:pPr>
            <a:endParaRPr lang="ru-RU" sz="2000">
              <a:solidFill>
                <a:schemeClr val="tx2">
                  <a:lumMod val="50000"/>
                </a:schemeClr>
              </a:solidFill>
              <a:latin typeface="Franklin Gothic Medium"/>
            </a:endParaRPr>
          </a:p>
        </p:txBody>
      </p:sp>
      <p:grpSp>
        <p:nvGrpSpPr>
          <p:cNvPr id="7" name="Группа 6"/>
          <p:cNvGrpSpPr/>
          <p:nvPr/>
        </p:nvGrpSpPr>
        <p:grpSpPr bwMode="auto">
          <a:xfrm>
            <a:off x="2271254" y="1817412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 bwMode="auto">
            <a:xfrm>
              <a:off x="2147276" y="1700808"/>
              <a:ext cx="192476" cy="299892"/>
            </a:xfrm>
            <a:prstGeom prst="chevron">
              <a:avLst>
                <a:gd name="adj" fmla="val 5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 bwMode="auto">
            <a:xfrm>
              <a:off x="2291292" y="1700808"/>
              <a:ext cx="192476" cy="299892"/>
            </a:xfrm>
            <a:prstGeom prst="chevron">
              <a:avLst>
                <a:gd name="adj" fmla="val 50000"/>
              </a:avLst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 bwMode="auto">
          <a:xfrm>
            <a:off x="454241" y="169476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solidFill>
                  <a:schemeClr val="accent1">
                    <a:lumMod val="50000"/>
                  </a:schemeClr>
                </a:solidFill>
                <a:latin typeface="Franklin Gothic Heavy"/>
              </a:rPr>
              <a:t>1</a:t>
            </a:r>
            <a:endParaRPr/>
          </a:p>
        </p:txBody>
      </p:sp>
      <p:sp>
        <p:nvSpPr>
          <p:cNvPr id="3" name="TextBox 2"/>
          <p:cNvSpPr txBox="1"/>
          <p:nvPr/>
        </p:nvSpPr>
        <p:spPr bwMode="auto">
          <a:xfrm>
            <a:off x="1273687" y="1736525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Franklin Gothic Heavy"/>
              </a:rPr>
              <a:t>ЦЕЛЬ</a:t>
            </a:r>
            <a:endParaRPr/>
          </a:p>
        </p:txBody>
      </p:sp>
      <p:grpSp>
        <p:nvGrpSpPr>
          <p:cNvPr id="42" name="Группа 41"/>
          <p:cNvGrpSpPr/>
          <p:nvPr/>
        </p:nvGrpSpPr>
        <p:grpSpPr bwMode="auto"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/>
            <p:cNvSpPr/>
            <p:nvPr/>
          </p:nvSpPr>
          <p:spPr bwMode="auto"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 bwMode="auto"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 bwMode="auto">
          <a:xfrm>
            <a:off x="2747376" y="1198716"/>
            <a:ext cx="6061312" cy="1673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rabicPeriod"/>
              <a:defRPr/>
            </a:pPr>
            <a:r>
              <a:rPr lang="ru-RU" sz="1600" b="1">
                <a:solidFill>
                  <a:schemeClr val="tx2">
                    <a:lumMod val="50000"/>
                  </a:schemeClr>
                </a:solidFill>
                <a:latin typeface="Franklin Gothic Book"/>
              </a:rPr>
              <a:t>Устойчивое развитие агропромышленного комплекса и сельских территорий, повышение конкурентоспособности произведенной в Нефтеюганском районе сельскохозяйственной продукции.</a:t>
            </a:r>
            <a:endParaRPr/>
          </a:p>
          <a:p>
            <a:pPr marL="342900" indent="-342900" algn="just">
              <a:lnSpc>
                <a:spcPct val="107000"/>
              </a:lnSpc>
              <a:buFontTx/>
              <a:buAutoNum type="arabicPeriod"/>
              <a:defRPr/>
            </a:pPr>
            <a:r>
              <a:rPr lang="ru-RU" sz="1600" b="1">
                <a:solidFill>
                  <a:schemeClr val="tx2">
                    <a:lumMod val="50000"/>
                  </a:schemeClr>
                </a:solidFill>
                <a:latin typeface="Franklin Gothic Book"/>
              </a:rPr>
              <a:t>Обеспечение безопасности населения при осуществлении деятельности по обращению с животными без владельцев.</a:t>
            </a:r>
            <a:endParaRPr/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/>
          <p:cNvPicPr/>
          <p:nvPr/>
        </p:nvPicPr>
        <p:blipFill>
          <a:blip r:embed="rId2"/>
          <a:stretch/>
        </p:blipFill>
        <p:spPr bwMode="auto">
          <a:xfrm>
            <a:off x="7668926" y="114861"/>
            <a:ext cx="1261872" cy="966977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Прямоугольник 34"/>
          <p:cNvSpPr/>
          <p:nvPr/>
        </p:nvSpPr>
        <p:spPr bwMode="auto">
          <a:xfrm>
            <a:off x="613325" y="3513675"/>
            <a:ext cx="4559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Franklin Gothic Heavy"/>
              </a:rPr>
              <a:t>Срок реализации</a:t>
            </a: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Franklin Gothic Medium"/>
                <a:ea typeface="+mj-ea"/>
                <a:cs typeface="+mj-cs"/>
              </a:rPr>
              <a:t>: 2025 - 2030</a:t>
            </a:r>
            <a:endParaRPr/>
          </a:p>
        </p:txBody>
      </p:sp>
      <p:sp>
        <p:nvSpPr>
          <p:cNvPr id="37" name="Прямоугольник 36"/>
          <p:cNvSpPr/>
          <p:nvPr/>
        </p:nvSpPr>
        <p:spPr bwMode="auto">
          <a:xfrm>
            <a:off x="608930" y="4400270"/>
            <a:ext cx="2742212" cy="1382221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Franklin Gothic Heavy"/>
              </a:rPr>
              <a:t>Ответственный исполнитель</a:t>
            </a:r>
            <a:endParaRPr/>
          </a:p>
        </p:txBody>
      </p:sp>
      <p:sp>
        <p:nvSpPr>
          <p:cNvPr id="38" name="Прямоугольник 37"/>
          <p:cNvSpPr/>
          <p:nvPr/>
        </p:nvSpPr>
        <p:spPr bwMode="auto">
          <a:xfrm>
            <a:off x="3351142" y="4602735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>
                <a:solidFill>
                  <a:schemeClr val="tx2">
                    <a:lumMod val="50000"/>
                  </a:schemeClr>
                </a:solidFill>
                <a:latin typeface="Franklin Gothic Medium"/>
              </a:rPr>
              <a:t>Отдел по сельскому хозяйству администрации Нефтеюганского района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 bwMode="auto">
          <a:xfrm>
            <a:off x="3174425" y="2896343"/>
            <a:ext cx="2795149" cy="23364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Franklin Gothic Medium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 bwMode="auto">
          <a:xfrm>
            <a:off x="333365" y="2865271"/>
            <a:ext cx="2668628" cy="16204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Franklin Gothic Medium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333365" y="3070793"/>
            <a:ext cx="27472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/>
              <a:t>Создание возможности для улучшения жилищных условий семей, проживающих на сельских территориях</a:t>
            </a:r>
            <a:endParaRPr/>
          </a:p>
        </p:txBody>
      </p:sp>
      <p:graphicFrame>
        <p:nvGraphicFramePr>
          <p:cNvPr id="5" name="Схема 4"/>
          <p:cNvGraphicFramePr>
            <a:graphicFrameLocks xmlns:a="http://schemas.openxmlformats.org/drawingml/2006/main"/>
          </p:cNvGraphicFramePr>
          <p:nvPr/>
        </p:nvGraphicFramePr>
        <p:xfrm>
          <a:off x="3134904" y="3679437"/>
          <a:ext cx="2644794" cy="362732"/>
          <a:chOff x="0" y="0"/>
          <a:ch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5" r:qs="rId6" r:cs="rId4"/>
          </a:graphicData>
        </a:graphic>
      </p:graphicFrame>
      <p:sp>
        <p:nvSpPr>
          <p:cNvPr id="43" name="Прямоугольник 42"/>
          <p:cNvSpPr/>
          <p:nvPr/>
        </p:nvSpPr>
        <p:spPr bwMode="auto"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 bwMode="auto"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 bwMode="auto"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</a:rPr>
              <a:t>Направление</a:t>
            </a:r>
            <a:endParaRPr/>
          </a:p>
        </p:txBody>
      </p:sp>
      <p:sp>
        <p:nvSpPr>
          <p:cNvPr id="47" name="Прямоугольник 46"/>
          <p:cNvSpPr/>
          <p:nvPr/>
        </p:nvSpPr>
        <p:spPr bwMode="auto"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</a:rPr>
              <a:t>Ответственные </a:t>
            </a:r>
            <a:endParaRPr lang="en-US" sz="1600" b="1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</a:rPr>
              <a:t>исполнители</a:t>
            </a:r>
            <a:endParaRPr/>
          </a:p>
        </p:txBody>
      </p:sp>
      <p:sp>
        <p:nvSpPr>
          <p:cNvPr id="50" name="Овал 49"/>
          <p:cNvSpPr/>
          <p:nvPr/>
        </p:nvSpPr>
        <p:spPr bwMode="auto"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 bwMode="auto">
          <a:xfrm>
            <a:off x="213892" y="2171050"/>
            <a:ext cx="8486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FF0000"/>
              </a:buClr>
              <a:defRPr/>
            </a:pPr>
            <a:r>
              <a:rPr lang="ru-RU" b="1">
                <a:solidFill>
                  <a:schemeClr val="tx2">
                    <a:lumMod val="50000"/>
                  </a:schemeClr>
                </a:solidFill>
                <a:latin typeface="Franklin Gothic Book"/>
                <a:ea typeface="Times New Roman"/>
              </a:rPr>
              <a:t>Региональный проект «Развитие жилищного строительства на сельских территориях и повышение уровня благоустройства</a:t>
            </a:r>
            <a:r>
              <a:rPr lang="en-US" b="1">
                <a:solidFill>
                  <a:schemeClr val="tx2">
                    <a:lumMod val="50000"/>
                  </a:schemeClr>
                </a:solidFill>
                <a:latin typeface="Franklin Gothic Book"/>
                <a:ea typeface="Times New Roman"/>
              </a:rPr>
              <a:t> </a:t>
            </a:r>
            <a:r>
              <a:rPr lang="en-US" b="1">
                <a:solidFill>
                  <a:schemeClr val="tx2">
                    <a:lumMod val="50000"/>
                  </a:schemeClr>
                </a:solidFill>
                <a:latin typeface="Franklin Gothic Book"/>
                <a:ea typeface="Times New Roman"/>
              </a:rPr>
              <a:t>домовладений</a:t>
            </a:r>
            <a:r>
              <a:rPr lang="ru-RU" b="1">
                <a:solidFill>
                  <a:schemeClr val="tx2">
                    <a:lumMod val="50000"/>
                  </a:schemeClr>
                </a:solidFill>
                <a:latin typeface="Franklin Gothic Book"/>
                <a:ea typeface="Times New Roman"/>
              </a:rPr>
              <a:t>»</a:t>
            </a:r>
            <a:endParaRPr lang="ru-RU" b="1">
              <a:solidFill>
                <a:schemeClr val="tx2">
                  <a:lumMod val="50000"/>
                </a:schemeClr>
              </a:solidFill>
              <a:latin typeface="Franklin Gothic Book"/>
            </a:endParaRPr>
          </a:p>
        </p:txBody>
      </p:sp>
      <p:grpSp>
        <p:nvGrpSpPr>
          <p:cNvPr id="34" name="Группа 33"/>
          <p:cNvGrpSpPr/>
          <p:nvPr/>
        </p:nvGrpSpPr>
        <p:grpSpPr bwMode="auto"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/>
            <p:cNvSpPr/>
            <p:nvPr/>
          </p:nvSpPr>
          <p:spPr bwMode="auto"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 bwMode="auto"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 bwMode="auto">
          <a:xfrm>
            <a:off x="3221965" y="2988426"/>
            <a:ext cx="27000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/>
              <a:t>Предоставление социальных выплат на строительство (приобретение) жилья молодым семьям и молодым специалистам проживающих на сельских территориях</a:t>
            </a:r>
            <a:endParaRPr/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 bwMode="auto"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 bwMode="auto"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 bwMode="auto"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</a:rPr>
              <a:t>Мероприятия</a:t>
            </a:r>
            <a:endParaRPr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 bwMode="auto">
          <a:xfrm>
            <a:off x="6320794" y="2922664"/>
            <a:ext cx="2656937" cy="155444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1">
                <a:solidFill>
                  <a:schemeClr val="tx1"/>
                </a:solidFill>
              </a:rPr>
              <a:t>Департамент имущественных отношений Нефтеюганского района</a:t>
            </a:r>
            <a:endParaRPr/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/>
          <p:cNvPicPr/>
          <p:nvPr/>
        </p:nvPicPr>
        <p:blipFill>
          <a:blip r:embed="rId10"/>
          <a:stretch/>
        </p:blipFill>
        <p:spPr bwMode="auto">
          <a:xfrm>
            <a:off x="7664931" y="144352"/>
            <a:ext cx="1261872" cy="96697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 bwMode="auto"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Franklin Gothic Medium"/>
              </a:rPr>
              <a:t>Муниципальная программа Нефтеюганского района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Franklin Gothic Medium"/>
              </a:rPr>
              <a:t>«Развитие агропромышленного комплекса»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26"/>
          <p:cNvSpPr/>
          <p:nvPr/>
        </p:nvSpPr>
        <p:spPr bwMode="auto">
          <a:xfrm>
            <a:off x="412711" y="2119097"/>
            <a:ext cx="8064645" cy="11703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Franklin Gothic Medium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 bwMode="auto">
          <a:xfrm>
            <a:off x="3212542" y="4070764"/>
            <a:ext cx="2795149" cy="19775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Franklin Gothic Medium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 bwMode="auto">
          <a:xfrm>
            <a:off x="335453" y="4275936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Franklin Gothic Medium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280911" y="4319610"/>
            <a:ext cx="27472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/>
              <a:t>Увеличение объемов производства и переработки сельскохозяйственной продукции</a:t>
            </a:r>
            <a:endParaRPr/>
          </a:p>
        </p:txBody>
      </p:sp>
      <p:graphicFrame>
        <p:nvGraphicFramePr>
          <p:cNvPr id="5" name="Схема 4"/>
          <p:cNvGraphicFramePr>
            <a:graphicFrameLocks xmlns:a="http://schemas.openxmlformats.org/drawingml/2006/main"/>
          </p:cNvGraphicFramePr>
          <p:nvPr/>
        </p:nvGraphicFramePr>
        <p:xfrm>
          <a:off x="3134904" y="3679437"/>
          <a:ext cx="2644794" cy="362732"/>
          <a:chOff x="0" y="0"/>
          <a:ch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5" r:qs="rId6" r:cs="rId4"/>
          </a:graphicData>
        </a:graphic>
      </p:graphicFrame>
      <p:sp>
        <p:nvSpPr>
          <p:cNvPr id="43" name="Прямоугольник 42"/>
          <p:cNvSpPr/>
          <p:nvPr/>
        </p:nvSpPr>
        <p:spPr bwMode="auto">
          <a:xfrm>
            <a:off x="3738466" y="149211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 bwMode="auto">
          <a:xfrm>
            <a:off x="6328515" y="1481659"/>
            <a:ext cx="2415105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 bwMode="auto"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</a:rPr>
              <a:t>Направление</a:t>
            </a:r>
            <a:endParaRPr/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</a:rPr>
              <a:t>Мероприятия</a:t>
            </a:r>
            <a:endParaRPr/>
          </a:p>
        </p:txBody>
      </p:sp>
      <p:sp>
        <p:nvSpPr>
          <p:cNvPr id="47" name="Прямоугольник 46"/>
          <p:cNvSpPr/>
          <p:nvPr/>
        </p:nvSpPr>
        <p:spPr bwMode="auto">
          <a:xfrm>
            <a:off x="6654498" y="1603972"/>
            <a:ext cx="21194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</a:rPr>
              <a:t>Связь с показателями</a:t>
            </a:r>
            <a:endParaRPr/>
          </a:p>
        </p:txBody>
      </p:sp>
      <p:sp>
        <p:nvSpPr>
          <p:cNvPr id="50" name="Овал 49"/>
          <p:cNvSpPr/>
          <p:nvPr/>
        </p:nvSpPr>
        <p:spPr bwMode="auto"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 bwMode="auto"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/>
            <p:cNvSpPr/>
            <p:nvPr/>
          </p:nvSpPr>
          <p:spPr bwMode="auto"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 bwMode="auto"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 bwMode="auto">
          <a:xfrm>
            <a:off x="3212542" y="4084697"/>
            <a:ext cx="284198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/>
              <a:t>Предоставление субсидий на поддержку растениеводства, животноводства, рыбохозяйственного комплекса, деятельности по заготовке и переработке дикоросов</a:t>
            </a:r>
            <a:endParaRPr/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 bwMode="auto">
          <a:xfrm>
            <a:off x="3304948" y="148426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3417997" y="1542417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 bwMode="auto"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 bwMode="auto">
          <a:xfrm>
            <a:off x="1038578" y="1573264"/>
            <a:ext cx="21235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</a:rPr>
              <a:t>Структурный элемент</a:t>
            </a:r>
            <a:endParaRPr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 bwMode="auto">
          <a:xfrm>
            <a:off x="6207598" y="4242865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1">
                <a:solidFill>
                  <a:schemeClr val="tx1"/>
                </a:solidFill>
              </a:rPr>
              <a:t>Производство продукции сельского хозяйства</a:t>
            </a:r>
            <a:endParaRPr/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/>
          <p:cNvPicPr/>
          <p:nvPr/>
        </p:nvPicPr>
        <p:blipFill>
          <a:blip r:embed="rId10"/>
          <a:stretch/>
        </p:blipFill>
        <p:spPr bwMode="auto">
          <a:xfrm>
            <a:off x="7664931" y="144352"/>
            <a:ext cx="1261872" cy="96697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 bwMode="auto"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Franklin Gothic Medium"/>
              </a:rPr>
              <a:t>Муниципальная программа Нефтеюганского района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Franklin Gothic Medium"/>
              </a:rPr>
              <a:t>«Развитие агропромышленного комплекса»</a:t>
            </a:r>
            <a:endParaRPr/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244471" y="2223789"/>
            <a:ext cx="84868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FF0000"/>
              </a:buClr>
              <a:defRPr/>
            </a:pPr>
            <a:r>
              <a:rPr lang="ru-RU" b="1">
                <a:solidFill>
                  <a:schemeClr val="tx2">
                    <a:lumMod val="50000"/>
                  </a:schemeClr>
                </a:solidFill>
                <a:latin typeface="Franklin Gothic Book"/>
                <a:ea typeface="Times New Roman"/>
              </a:rPr>
              <a:t>Комплекс процессных мероприятий «Развитие сельскохозяйственного производства, рыбохозяйственного комплекса и деятельности по заготовке и переработке дикоросов»</a:t>
            </a:r>
            <a:endParaRPr lang="ru-RU" b="1">
              <a:solidFill>
                <a:schemeClr val="tx2">
                  <a:lumMod val="50000"/>
                </a:schemeClr>
              </a:solidFill>
              <a:latin typeface="Franklin Gothic Boo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 bwMode="auto">
          <a:xfrm>
            <a:off x="3212542" y="2562568"/>
            <a:ext cx="2795149" cy="8664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Franklin Gothic Medium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 bwMode="auto">
          <a:xfrm>
            <a:off x="431321" y="2361901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Franklin Gothic Medium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465268" y="2440505"/>
            <a:ext cx="27472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/>
              <a:t>Расширение рынков сбыта произведенной сельскохозяйственной и пищевой продукции</a:t>
            </a:r>
            <a:endParaRPr/>
          </a:p>
        </p:txBody>
      </p:sp>
      <p:sp>
        <p:nvSpPr>
          <p:cNvPr id="43" name="Прямоугольник 42"/>
          <p:cNvSpPr/>
          <p:nvPr/>
        </p:nvSpPr>
        <p:spPr bwMode="auto">
          <a:xfrm>
            <a:off x="3738466" y="149211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 bwMode="auto">
          <a:xfrm>
            <a:off x="6328515" y="1481659"/>
            <a:ext cx="2415105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 bwMode="auto"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</a:rPr>
              <a:t>Направление</a:t>
            </a:r>
            <a:endParaRPr/>
          </a:p>
        </p:txBody>
      </p:sp>
      <p:sp>
        <p:nvSpPr>
          <p:cNvPr id="47" name="Прямоугольник 46"/>
          <p:cNvSpPr/>
          <p:nvPr/>
        </p:nvSpPr>
        <p:spPr bwMode="auto">
          <a:xfrm>
            <a:off x="6654498" y="1603972"/>
            <a:ext cx="21194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</a:rPr>
              <a:t>Связь с показателями</a:t>
            </a:r>
            <a:endParaRPr/>
          </a:p>
        </p:txBody>
      </p:sp>
      <p:sp>
        <p:nvSpPr>
          <p:cNvPr id="50" name="Овал 49"/>
          <p:cNvSpPr/>
          <p:nvPr/>
        </p:nvSpPr>
        <p:spPr bwMode="auto"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 bwMode="auto"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/>
            <p:cNvSpPr/>
            <p:nvPr/>
          </p:nvSpPr>
          <p:spPr bwMode="auto"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 bwMode="auto"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 bwMode="auto">
          <a:xfrm>
            <a:off x="3165710" y="2581515"/>
            <a:ext cx="28419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/>
              <a:t>Проведение выставок, ярмарок (конкурсов)</a:t>
            </a:r>
            <a:endParaRPr/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 bwMode="auto">
          <a:xfrm>
            <a:off x="3304948" y="148426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417997" y="1542417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 bwMode="auto"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 bwMode="auto">
          <a:xfrm>
            <a:off x="1038578" y="1573264"/>
            <a:ext cx="21235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</a:rPr>
              <a:t>Структурный элемент</a:t>
            </a:r>
            <a:endParaRPr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 bwMode="auto">
          <a:xfrm>
            <a:off x="6090249" y="2372401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1">
                <a:solidFill>
                  <a:schemeClr val="tx1"/>
                </a:solidFill>
              </a:rPr>
              <a:t>Производство продукции сельского хозяйства</a:t>
            </a:r>
            <a:endParaRPr/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/>
          <p:cNvPicPr/>
          <p:nvPr/>
        </p:nvPicPr>
        <p:blipFill>
          <a:blip r:embed="rId5"/>
          <a:stretch/>
        </p:blipFill>
        <p:spPr bwMode="auto">
          <a:xfrm>
            <a:off x="7664931" y="144352"/>
            <a:ext cx="1261872" cy="96697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 bwMode="auto"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Franklin Gothic Medium"/>
              </a:rPr>
              <a:t>Муниципальная программа Нефтеюганского района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Franklin Gothic Medium"/>
              </a:rPr>
              <a:t>«Развитие агропромышленного комплекса»</a:t>
            </a:r>
            <a:endParaRPr/>
          </a:p>
        </p:txBody>
      </p:sp>
      <p:sp>
        <p:nvSpPr>
          <p:cNvPr id="39" name="Пятиугольник 60"/>
          <p:cNvSpPr/>
          <p:nvPr/>
        </p:nvSpPr>
        <p:spPr bwMode="auto">
          <a:xfrm>
            <a:off x="597615" y="4360280"/>
            <a:ext cx="8146005" cy="2118897"/>
          </a:xfrm>
          <a:prstGeom prst="homePlate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Пятиугольник 4"/>
          <p:cNvSpPr txBox="1"/>
          <p:nvPr/>
        </p:nvSpPr>
        <p:spPr bwMode="auto">
          <a:xfrm>
            <a:off x="610880" y="4963581"/>
            <a:ext cx="7902738" cy="1203239"/>
          </a:xfrm>
          <a:prstGeom prst="rect">
            <a:avLst/>
          </a:prstGeom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>
              <a:defRPr/>
            </a:pPr>
            <a:r>
              <a:rPr lang="ru-RU" sz="2000" b="1">
                <a:solidFill>
                  <a:schemeClr val="bg1"/>
                </a:solidFill>
              </a:rPr>
              <a:t>Прокси-показатели</a:t>
            </a:r>
            <a:r>
              <a:rPr lang="en-US" sz="2000" b="1">
                <a:solidFill>
                  <a:schemeClr val="bg1"/>
                </a:solidFill>
              </a:rPr>
              <a:t>: </a:t>
            </a:r>
            <a:endParaRPr lang="ru-RU" sz="2000" b="1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b="1">
                <a:solidFill>
                  <a:schemeClr val="bg1"/>
                </a:solidFill>
              </a:rPr>
              <a:t>Производство скота и птицы на убой в живом весе в 2025 году - 1320,0 </a:t>
            </a:r>
            <a:r>
              <a:rPr lang="ru-RU" b="1">
                <a:solidFill>
                  <a:schemeClr val="bg1"/>
                </a:solidFill>
              </a:rPr>
              <a:t>тн</a:t>
            </a:r>
            <a:r>
              <a:rPr lang="ru-RU" b="1">
                <a:solidFill>
                  <a:schemeClr val="bg1"/>
                </a:solidFill>
              </a:rPr>
              <a:t>.</a:t>
            </a:r>
            <a:endParaRPr/>
          </a:p>
          <a:p>
            <a:pPr>
              <a:defRPr/>
            </a:pPr>
            <a:r>
              <a:rPr lang="ru-RU" b="1">
                <a:solidFill>
                  <a:schemeClr val="bg1"/>
                </a:solidFill>
              </a:rPr>
              <a:t>Производство молока в 2025 году - 5016,0 </a:t>
            </a:r>
            <a:r>
              <a:rPr lang="ru-RU" b="1">
                <a:solidFill>
                  <a:schemeClr val="bg1"/>
                </a:solidFill>
              </a:rPr>
              <a:t>тн</a:t>
            </a:r>
            <a:r>
              <a:rPr lang="ru-RU" b="1">
                <a:solidFill>
                  <a:schemeClr val="bg1"/>
                </a:solidFill>
              </a:rPr>
              <a:t>.</a:t>
            </a:r>
            <a:endParaRPr/>
          </a:p>
          <a:p>
            <a:pPr>
              <a:defRPr/>
            </a:pPr>
            <a:r>
              <a:rPr lang="ru-RU" b="1">
                <a:solidFill>
                  <a:schemeClr val="bg1"/>
                </a:solidFill>
              </a:rPr>
              <a:t>Производство яиц в 2025 году - 5600,0 </a:t>
            </a:r>
            <a:r>
              <a:rPr lang="ru-RU" b="1">
                <a:solidFill>
                  <a:schemeClr val="bg1"/>
                </a:solidFill>
              </a:rPr>
              <a:t>тыс.шт</a:t>
            </a:r>
            <a:r>
              <a:rPr lang="ru-RU" b="1">
                <a:solidFill>
                  <a:schemeClr val="bg1"/>
                </a:solidFill>
              </a:rPr>
              <a:t>.</a:t>
            </a:r>
            <a:endParaRPr/>
          </a:p>
          <a:p>
            <a:pPr>
              <a:defRPr/>
            </a:pPr>
            <a:r>
              <a:rPr lang="ru-RU" b="1">
                <a:solidFill>
                  <a:schemeClr val="bg1"/>
                </a:solidFill>
              </a:rPr>
              <a:t>Валовый сбор картофеля  в 2025 году – 322,0 тонн</a:t>
            </a:r>
            <a:endParaRPr/>
          </a:p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26"/>
          <p:cNvSpPr/>
          <p:nvPr/>
        </p:nvSpPr>
        <p:spPr bwMode="auto">
          <a:xfrm>
            <a:off x="335453" y="2119097"/>
            <a:ext cx="8438472" cy="141257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Franklin Gothic Medium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 bwMode="auto">
          <a:xfrm>
            <a:off x="3212542" y="4242864"/>
            <a:ext cx="2795149" cy="12404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Franklin Gothic Medium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 bwMode="auto">
          <a:xfrm>
            <a:off x="335453" y="4275936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latin typeface="Franklin Gothic Medium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280911" y="4319610"/>
            <a:ext cx="27472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/>
              <a:t>Создание условий для содержания животных без владельцев</a:t>
            </a:r>
            <a:endParaRPr/>
          </a:p>
        </p:txBody>
      </p:sp>
      <p:graphicFrame>
        <p:nvGraphicFramePr>
          <p:cNvPr id="5" name="Схема 4"/>
          <p:cNvGraphicFramePr>
            <a:graphicFrameLocks xmlns:a="http://schemas.openxmlformats.org/drawingml/2006/main"/>
          </p:cNvGraphicFramePr>
          <p:nvPr/>
        </p:nvGraphicFramePr>
        <p:xfrm>
          <a:off x="3134904" y="3679437"/>
          <a:ext cx="2644794" cy="362732"/>
          <a:chOff x="0" y="0"/>
          <a:ch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5" r:qs="rId6" r:cs="rId4"/>
          </a:graphicData>
        </a:graphic>
      </p:graphicFrame>
      <p:sp>
        <p:nvSpPr>
          <p:cNvPr id="43" name="Прямоугольник 42"/>
          <p:cNvSpPr/>
          <p:nvPr/>
        </p:nvSpPr>
        <p:spPr bwMode="auto">
          <a:xfrm>
            <a:off x="3738466" y="149211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 bwMode="auto">
          <a:xfrm>
            <a:off x="6328515" y="1481659"/>
            <a:ext cx="2415105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 bwMode="auto"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bg1"/>
                </a:solidFill>
              </a:rPr>
              <a:t>Направление</a:t>
            </a:r>
            <a:endParaRPr/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</a:rPr>
              <a:t>Мероприятия</a:t>
            </a:r>
            <a:endParaRPr/>
          </a:p>
        </p:txBody>
      </p:sp>
      <p:sp>
        <p:nvSpPr>
          <p:cNvPr id="47" name="Прямоугольник 46"/>
          <p:cNvSpPr/>
          <p:nvPr/>
        </p:nvSpPr>
        <p:spPr bwMode="auto">
          <a:xfrm>
            <a:off x="6654498" y="1603972"/>
            <a:ext cx="21194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</a:rPr>
              <a:t>Связь с показателями</a:t>
            </a:r>
            <a:endParaRPr/>
          </a:p>
        </p:txBody>
      </p:sp>
      <p:sp>
        <p:nvSpPr>
          <p:cNvPr id="50" name="Овал 49"/>
          <p:cNvSpPr/>
          <p:nvPr/>
        </p:nvSpPr>
        <p:spPr bwMode="auto"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34" name="Группа 33"/>
          <p:cNvGrpSpPr/>
          <p:nvPr/>
        </p:nvGrpSpPr>
        <p:grpSpPr bwMode="auto"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/>
            <p:cNvSpPr/>
            <p:nvPr/>
          </p:nvSpPr>
          <p:spPr bwMode="auto"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 bwMode="auto"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 bwMode="auto">
          <a:xfrm>
            <a:off x="3185384" y="4617064"/>
            <a:ext cx="28419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/>
              <a:t>Обеспечение безопасности населения</a:t>
            </a:r>
            <a:endParaRPr/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 bwMode="auto">
          <a:xfrm>
            <a:off x="3304948" y="148426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3417997" y="1542417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 bwMode="auto"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 bwMode="auto">
          <a:xfrm>
            <a:off x="1038578" y="1573264"/>
            <a:ext cx="21235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</a:rPr>
              <a:t>Структурный элемент</a:t>
            </a:r>
            <a:endParaRPr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 bwMode="auto">
          <a:xfrm>
            <a:off x="6207598" y="4242865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1">
                <a:solidFill>
                  <a:schemeClr val="tx1"/>
                </a:solidFill>
              </a:rPr>
              <a:t>Обеспеченность приютами для животных</a:t>
            </a:r>
            <a:endParaRPr/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/>
          <p:cNvPicPr/>
          <p:nvPr/>
        </p:nvPicPr>
        <p:blipFill>
          <a:blip r:embed="rId10"/>
          <a:stretch/>
        </p:blipFill>
        <p:spPr bwMode="auto">
          <a:xfrm>
            <a:off x="7664931" y="144352"/>
            <a:ext cx="1261872" cy="96697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 bwMode="auto"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Franklin Gothic Medium"/>
              </a:rPr>
              <a:t>Муниципальная программа Нефтеюганского района </a:t>
            </a:r>
            <a:endParaRPr/>
          </a:p>
          <a:p>
            <a:pPr algn="ctr">
              <a:defRPr/>
            </a:pPr>
            <a:r>
              <a:rPr lang="ru-RU" sz="2400" b="1">
                <a:solidFill>
                  <a:schemeClr val="accent1">
                    <a:lumMod val="50000"/>
                  </a:schemeClr>
                </a:solidFill>
                <a:latin typeface="Franklin Gothic Medium"/>
              </a:rPr>
              <a:t>«Развитие агропромышленного комплекса»</a:t>
            </a:r>
            <a:endParaRPr/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244471" y="2223789"/>
            <a:ext cx="84868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FF0000"/>
              </a:buClr>
              <a:defRPr/>
            </a:pPr>
            <a:r>
              <a:rPr lang="ru-RU" b="1">
                <a:solidFill>
                  <a:schemeClr val="tx2">
                    <a:lumMod val="50000"/>
                  </a:schemeClr>
                </a:solidFill>
                <a:latin typeface="Franklin Gothic Book"/>
                <a:ea typeface="Times New Roman"/>
              </a:rPr>
              <a:t>Комплекс процессных мероприятий «Проведение ветеринарно-профилактических, диагностических, противоэпизоотических мероприятий, направленных на предупреждение и ликвидацию болезней, общих для человека и животных»</a:t>
            </a:r>
            <a:endParaRPr lang="ru-RU" b="1">
              <a:solidFill>
                <a:schemeClr val="tx2">
                  <a:lumMod val="50000"/>
                </a:schemeClr>
              </a:solidFill>
              <a:latin typeface="Franklin Gothic Boo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/>
          <p:nvPr/>
        </p:nvSpPr>
        <p:spPr bwMode="auto"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600" b="1">
                <a:solidFill>
                  <a:schemeClr val="accent1">
                    <a:lumMod val="50000"/>
                  </a:schemeClr>
                </a:solidFill>
                <a:latin typeface="Franklin Gothic Medium"/>
                <a:ea typeface="+mn-ea"/>
                <a:cs typeface="+mn-cs"/>
              </a:rPr>
              <a:t>Карта результатов</a:t>
            </a:r>
            <a:endParaRPr lang="en-US" sz="3600" b="1">
              <a:solidFill>
                <a:schemeClr val="accent1">
                  <a:lumMod val="50000"/>
                </a:schemeClr>
              </a:solidFill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2" name="Группа 54"/>
          <p:cNvGrpSpPr/>
          <p:nvPr/>
        </p:nvGrpSpPr>
        <p:grpSpPr bwMode="auto"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/>
            <p:cNvSpPr/>
            <p:nvPr/>
          </p:nvSpPr>
          <p:spPr bwMode="auto"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 bwMode="auto"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46" name="Группа 49"/>
          <p:cNvGrpSpPr/>
          <p:nvPr/>
        </p:nvGrpSpPr>
        <p:grpSpPr bwMode="auto">
          <a:xfrm>
            <a:off x="957943" y="1328542"/>
            <a:ext cx="6889350" cy="1496341"/>
            <a:chOff x="2819528" y="1230938"/>
            <a:chExt cx="3270938" cy="1894218"/>
          </a:xfrm>
        </p:grpSpPr>
        <p:sp>
          <p:nvSpPr>
            <p:cNvPr id="47" name="Скругленный прямоугольник 27"/>
            <p:cNvSpPr/>
            <p:nvPr/>
          </p:nvSpPr>
          <p:spPr bwMode="auto">
            <a:xfrm>
              <a:off x="2819528" y="1230938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 bwMode="auto">
            <a:xfrm>
              <a:off x="2832802" y="1283586"/>
              <a:ext cx="3107508" cy="382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lang="ru-RU" sz="1100" b="0" i="0" u="none" strike="noStrike" cap="none" spc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 bwMode="auto">
          <a:xfrm>
            <a:off x="957942" y="1526977"/>
            <a:ext cx="6900869" cy="100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Общий объём финансирования</a:t>
            </a:r>
            <a:r>
              <a:rPr lang="en-US" sz="2000" b="1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:</a:t>
            </a:r>
            <a:endParaRPr lang="ru-RU" sz="2000" b="1">
              <a:solidFill>
                <a:schemeClr val="accent5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2000" b="1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до 2030 года </a:t>
            </a:r>
            <a:r>
              <a:rPr lang="ru-RU" sz="2000" b="1">
                <a:solidFill>
                  <a:srgbClr val="00B050"/>
                </a:solidFill>
                <a:latin typeface="Times New Roman"/>
                <a:cs typeface="Times New Roman"/>
              </a:rPr>
              <a:t>854 965,73200 </a:t>
            </a:r>
            <a:r>
              <a:rPr lang="ru-RU" sz="2000" b="1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тыс. руб.</a:t>
            </a:r>
            <a:r>
              <a:rPr lang="ru-RU" sz="2000" b="1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endParaRPr/>
          </a:p>
          <a:p>
            <a:pPr algn="ctr">
              <a:defRPr/>
            </a:pPr>
            <a:r>
              <a:rPr lang="ru-RU" sz="2000" b="1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из них на 2025 год </a:t>
            </a:r>
            <a:r>
              <a:rPr lang="ru-RU" sz="2000" b="1">
                <a:solidFill>
                  <a:srgbClr val="00B050"/>
                </a:solidFill>
                <a:latin typeface="Times New Roman"/>
                <a:cs typeface="Times New Roman"/>
              </a:rPr>
              <a:t>178 268,72000 </a:t>
            </a:r>
            <a:r>
              <a:rPr lang="ru-RU" sz="2000" b="1">
                <a:solidFill>
                  <a:schemeClr val="accent5">
                    <a:lumMod val="50000"/>
                  </a:schemeClr>
                </a:solidFill>
                <a:latin typeface="Times New Roman"/>
                <a:cs typeface="Times New Roman"/>
              </a:rPr>
              <a:t>тыс. руб.</a:t>
            </a:r>
            <a:endParaRPr/>
          </a:p>
        </p:txBody>
      </p:sp>
      <p:grpSp>
        <p:nvGrpSpPr>
          <p:cNvPr id="85" name="Группа 49"/>
          <p:cNvGrpSpPr/>
          <p:nvPr/>
        </p:nvGrpSpPr>
        <p:grpSpPr bwMode="auto">
          <a:xfrm>
            <a:off x="6027792" y="3017454"/>
            <a:ext cx="2920263" cy="2156795"/>
            <a:chOff x="2243854" y="1571825"/>
            <a:chExt cx="3270938" cy="2013886"/>
          </a:xfrm>
        </p:grpSpPr>
        <p:sp>
          <p:nvSpPr>
            <p:cNvPr id="88" name="Скругленный прямоугольник 27"/>
            <p:cNvSpPr/>
            <p:nvPr/>
          </p:nvSpPr>
          <p:spPr bwMode="auto">
            <a:xfrm>
              <a:off x="2243854" y="1571825"/>
              <a:ext cx="3270938" cy="2013886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ru-RU" sz="1800" b="0" i="0" u="none" strike="noStrike" cap="none" spc="0">
                <a:ln>
                  <a:noFill/>
                </a:ln>
                <a:solidFill>
                  <a:prstClr val="black"/>
                </a:solidFill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92" name="Прямоугольник 91"/>
            <p:cNvSpPr/>
            <p:nvPr/>
          </p:nvSpPr>
          <p:spPr bwMode="auto">
            <a:xfrm>
              <a:off x="2325568" y="1662771"/>
              <a:ext cx="3107508" cy="78724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 defTabSz="457200">
                <a:defRPr/>
              </a:pPr>
              <a:r>
                <a:rPr lang="ru-RU" sz="2400" b="1">
                  <a:solidFill>
                    <a:srgbClr val="5B9BD5">
                      <a:lumMod val="50000"/>
                    </a:srgbClr>
                  </a:solidFill>
                </a:rPr>
                <a:t>Обеспеченность приютами для животных, </a:t>
              </a:r>
              <a:r>
                <a:rPr lang="en-US" sz="2400" b="1">
                  <a:solidFill>
                    <a:srgbClr val="5B9BD5">
                      <a:lumMod val="50000"/>
                    </a:srgbClr>
                  </a:solidFill>
                </a:rPr>
                <a:t>%</a:t>
              </a:r>
              <a:endParaRPr lang="ru-RU" sz="2400" b="1">
                <a:solidFill>
                  <a:srgbClr val="5B9BD5">
                    <a:lumMod val="50000"/>
                  </a:srgbClr>
                </a:solidFill>
              </a:endParaRPr>
            </a:p>
          </p:txBody>
        </p:sp>
      </p:grpSp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7420130" y="4596801"/>
            <a:ext cx="354013" cy="13681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02" name="Скругленный прямоугольник 27"/>
          <p:cNvSpPr/>
          <p:nvPr/>
        </p:nvSpPr>
        <p:spPr bwMode="auto">
          <a:xfrm>
            <a:off x="309518" y="3064499"/>
            <a:ext cx="2895572" cy="21567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prstClr val="black"/>
              </a:solidFill>
              <a:latin typeface="Franklin Gothic Medium"/>
              <a:ea typeface="+mn-ea"/>
              <a:cs typeface="+mn-cs"/>
            </a:endParaRPr>
          </a:p>
        </p:txBody>
      </p:sp>
      <p:sp>
        <p:nvSpPr>
          <p:cNvPr id="104" name="Прямоугольник 103"/>
          <p:cNvSpPr/>
          <p:nvPr/>
        </p:nvSpPr>
        <p:spPr bwMode="auto">
          <a:xfrm>
            <a:off x="496179" y="3229412"/>
            <a:ext cx="228765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b="1">
                <a:solidFill>
                  <a:srgbClr val="5B9BD5">
                    <a:lumMod val="50000"/>
                  </a:srgbClr>
                </a:solidFill>
              </a:rPr>
              <a:t>Производство продукции сельского хозяйства,  </a:t>
            </a:r>
            <a:endParaRPr/>
          </a:p>
          <a:p>
            <a:pPr lvl="0" algn="ctr" defTabSz="457200">
              <a:defRPr/>
            </a:pPr>
            <a:r>
              <a:rPr lang="ru-RU" b="1">
                <a:solidFill>
                  <a:srgbClr val="5B9BD5">
                    <a:lumMod val="50000"/>
                  </a:srgbClr>
                </a:solidFill>
              </a:rPr>
              <a:t>млн.руб</a:t>
            </a:r>
            <a:r>
              <a:rPr lang="ru-RU" sz="2400" b="1">
                <a:solidFill>
                  <a:srgbClr val="5B9BD5">
                    <a:lumMod val="50000"/>
                  </a:srgbClr>
                </a:solidFill>
              </a:rPr>
              <a:t>.</a:t>
            </a:r>
            <a:endParaRPr lang="ru-RU" sz="2400" b="1" i="0" u="none" strike="noStrike" cap="none" spc="0">
              <a:ln>
                <a:noFill/>
              </a:ln>
              <a:solidFill>
                <a:srgbClr val="5B9BD5">
                  <a:lumMod val="50000"/>
                </a:srgb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05" name="Прямоугольник 104"/>
          <p:cNvSpPr/>
          <p:nvPr/>
        </p:nvSpPr>
        <p:spPr bwMode="auto">
          <a:xfrm>
            <a:off x="453638" y="4610074"/>
            <a:ext cx="10086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800" b="1">
                <a:solidFill>
                  <a:srgbClr val="00B050"/>
                </a:solidFill>
                <a:latin typeface="Calibri"/>
              </a:rPr>
              <a:t>445,0</a:t>
            </a:r>
            <a:endParaRPr/>
          </a:p>
        </p:txBody>
      </p:sp>
      <p:sp>
        <p:nvSpPr>
          <p:cNvPr id="106" name="Прямоугольник 105"/>
          <p:cNvSpPr/>
          <p:nvPr/>
        </p:nvSpPr>
        <p:spPr bwMode="auto">
          <a:xfrm>
            <a:off x="2204186" y="4612788"/>
            <a:ext cx="1140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ru-RU" sz="2800" b="1">
                <a:solidFill>
                  <a:srgbClr val="00B050"/>
                </a:solidFill>
                <a:latin typeface="Calibri"/>
              </a:rPr>
              <a:t>472,4</a:t>
            </a:r>
            <a:endParaRPr/>
          </a:p>
        </p:txBody>
      </p:sp>
      <p:pic>
        <p:nvPicPr>
          <p:cNvPr id="107" name="Picture 3" descr="C:\Users\BetehtinaKA\Desktop\122555.jp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408401" y="4403597"/>
            <a:ext cx="797872" cy="732936"/>
          </a:xfrm>
          <a:prstGeom prst="rect">
            <a:avLst/>
          </a:prstGeom>
          <a:noFill/>
        </p:spPr>
      </p:pic>
      <p:pic>
        <p:nvPicPr>
          <p:cNvPr id="84" name="Рисунок 83" descr="\\10.10.1.6\общие папки\Обмен\#БРЕНДБУК\Логотип и шрифт\Логотип\Лого без  слогана.png"/>
          <p:cNvPicPr/>
          <p:nvPr/>
        </p:nvPicPr>
        <p:blipFill>
          <a:blip r:embed="rId4"/>
          <a:stretch/>
        </p:blipFill>
        <p:spPr bwMode="auto">
          <a:xfrm>
            <a:off x="7664931" y="144900"/>
            <a:ext cx="1261872" cy="9669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Прямоугольник 72"/>
          <p:cNvSpPr/>
          <p:nvPr/>
        </p:nvSpPr>
        <p:spPr bwMode="auto">
          <a:xfrm>
            <a:off x="6387169" y="4424698"/>
            <a:ext cx="9237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800" b="1" i="0" u="none" strike="noStrike" cap="none" spc="0">
                <a:ln>
                  <a:noFill/>
                </a:ln>
                <a:solidFill>
                  <a:srgbClr val="00B050"/>
                </a:solidFill>
                <a:latin typeface="Calibri"/>
                <a:ea typeface="+mn-ea"/>
                <a:cs typeface="+mn-cs"/>
              </a:rPr>
              <a:t>100</a:t>
            </a:r>
            <a:endParaRPr/>
          </a:p>
        </p:txBody>
      </p:sp>
      <p:sp>
        <p:nvSpPr>
          <p:cNvPr id="74" name="Прямоугольник 73"/>
          <p:cNvSpPr/>
          <p:nvPr/>
        </p:nvSpPr>
        <p:spPr bwMode="auto">
          <a:xfrm>
            <a:off x="7957469" y="4403597"/>
            <a:ext cx="732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800" b="1">
                <a:solidFill>
                  <a:srgbClr val="00B050"/>
                </a:solidFill>
                <a:latin typeface="Calibri"/>
              </a:rPr>
              <a:t>100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/>
          <p:nvPr/>
        </p:nvSpPr>
        <p:spPr bwMode="auto">
          <a:xfrm>
            <a:off x="0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defRPr/>
            </a:pPr>
            <a:r>
              <a:rPr lang="ru-RU" sz="2400" b="1">
                <a:solidFill>
                  <a:schemeClr val="accent5">
                    <a:lumMod val="50000"/>
                  </a:schemeClr>
                </a:solidFill>
                <a:latin typeface="Franklin Gothic Medium"/>
              </a:rPr>
              <a:t>Финансирование муниципальной программы, тыс.рублей</a:t>
            </a:r>
            <a:endParaRPr lang="en-US" sz="2400" b="1">
              <a:solidFill>
                <a:schemeClr val="accent5">
                  <a:lumMod val="50000"/>
                </a:schemeClr>
              </a:solidFill>
              <a:latin typeface="Franklin Gothic Medium"/>
            </a:endParaRPr>
          </a:p>
        </p:txBody>
      </p:sp>
      <p:graphicFrame>
        <p:nvGraphicFramePr>
          <p:cNvPr id="7" name="Диаграмма 6"/>
          <p:cNvGraphicFramePr>
            <a:graphicFrameLocks xmlns:a="http://schemas.openxmlformats.org/drawingml/2006/main"/>
          </p:cNvGraphicFramePr>
          <p:nvPr/>
        </p:nvGraphicFramePr>
        <p:xfrm>
          <a:off x="3925973" y="1194643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Таблица 15"/>
          <p:cNvGraphicFramePr>
            <a:graphicFrameLocks xmlns:a="http://schemas.openxmlformats.org/drawingml/2006/main" noGrp="1"/>
          </p:cNvGraphicFramePr>
          <p:nvPr/>
        </p:nvGraphicFramePr>
        <p:xfrm>
          <a:off x="2360560" y="1596665"/>
          <a:ext cx="2234240" cy="4173793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{5C22544A-7EE6-4342-B048-85BDC9FD1C3A}</a:tableStyleId>
              </a:tblPr>
              <a:tblGrid>
                <a:gridCol w="2234240"/>
              </a:tblGrid>
              <a:tr h="1178907">
                <a:tc>
                  <a:txBody>
                    <a:bodyPr/>
                    <a:p>
                      <a:pPr algn="l">
                        <a:defRPr/>
                      </a:pPr>
                      <a:endParaRPr lang="ru-RU" sz="14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defRPr/>
                      </a:pPr>
                      <a:endParaRPr lang="ru-RU" sz="14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</a:tr>
              <a:tr h="843786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Ханты-Мансийского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автономного округа -Югра</a:t>
                      </a:r>
                      <a:endParaRPr lang="ru-RU" sz="14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defRPr/>
                      </a:pPr>
                      <a:endParaRPr lang="ru-RU" sz="14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defRPr/>
                      </a:pPr>
                      <a:endParaRPr lang="ru-RU" sz="14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</a:tr>
              <a:tr h="50866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Нефтеюганского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</a:t>
                      </a:r>
                      <a:endParaRPr/>
                    </a:p>
                    <a:p>
                      <a:pPr algn="l">
                        <a:defRPr/>
                      </a:pPr>
                      <a:endParaRPr lang="ru-RU" sz="14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defRPr/>
                      </a:pPr>
                      <a:endParaRPr lang="ru-RU" sz="14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defRPr/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4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</a:tr>
              <a:tr h="131655">
                <a:tc>
                  <a:txBody>
                    <a:bodyPr/>
                    <a:p>
                      <a:pPr algn="l">
                        <a:spcAft>
                          <a:spcPts val="0"/>
                        </a:spcAft>
                        <a:defRPr/>
                      </a:pPr>
                      <a:endParaRPr lang="ru-RU" sz="1100" b="0">
                        <a:solidFill>
                          <a:schemeClr val="tx1"/>
                        </a:solidFill>
                        <a:latin typeface="Franklin Gothic Medium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42145">
                <a:tc>
                  <a:txBody>
                    <a:bodyPr/>
                    <a:p>
                      <a:pPr algn="l">
                        <a:spcAft>
                          <a:spcPts val="0"/>
                        </a:spcAft>
                        <a:defRPr/>
                      </a:pPr>
                      <a:endParaRPr lang="ru-RU" sz="1100" b="0">
                        <a:solidFill>
                          <a:schemeClr val="tx1"/>
                        </a:solidFill>
                        <a:latin typeface="Franklin Gothic Medium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72196">
                <a:tc>
                  <a:txBody>
                    <a:bodyPr/>
                    <a:p>
                      <a:pPr algn="l">
                        <a:spcAft>
                          <a:spcPts val="0"/>
                        </a:spcAft>
                        <a:defRPr/>
                      </a:pPr>
                      <a:endParaRPr lang="ru-RU" sz="1100" b="0">
                        <a:solidFill>
                          <a:schemeClr val="tx1"/>
                        </a:solidFill>
                        <a:latin typeface="Franklin Gothic Medium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54042">
                <a:tc>
                  <a:txBody>
                    <a:bodyPr/>
                    <a:p>
                      <a:pPr algn="l">
                        <a:spcAft>
                          <a:spcPts val="0"/>
                        </a:spcAft>
                        <a:defRPr/>
                      </a:pPr>
                      <a:endParaRPr lang="ru-RU" sz="1100" b="0">
                        <a:solidFill>
                          <a:schemeClr val="tx1"/>
                        </a:solidFill>
                        <a:latin typeface="Franklin Gothic Medium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84290">
                <a:tc>
                  <a:txBody>
                    <a:bodyPr/>
                    <a:p>
                      <a:pPr algn="l">
                        <a:spcAft>
                          <a:spcPts val="0"/>
                        </a:spcAft>
                        <a:defRPr/>
                      </a:pPr>
                      <a:endParaRPr lang="ru-RU" sz="1100" b="0">
                        <a:solidFill>
                          <a:schemeClr val="tx1"/>
                        </a:solidFill>
                        <a:latin typeface="Franklin Gothic Medium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83" name="Прямоугольник 82"/>
          <p:cNvSpPr/>
          <p:nvPr/>
        </p:nvSpPr>
        <p:spPr bwMode="auto">
          <a:xfrm>
            <a:off x="415329" y="2919883"/>
            <a:ext cx="336430" cy="334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7" name="Прямоугольник 86"/>
          <p:cNvSpPr/>
          <p:nvPr/>
        </p:nvSpPr>
        <p:spPr bwMode="auto">
          <a:xfrm>
            <a:off x="424628" y="3752499"/>
            <a:ext cx="319176" cy="334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 bwMode="auto">
          <a:xfrm>
            <a:off x="871629" y="3683561"/>
            <a:ext cx="1460381" cy="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/>
              <a:t>13 660,82000</a:t>
            </a:r>
            <a:endParaRPr/>
          </a:p>
        </p:txBody>
      </p:sp>
      <p:sp>
        <p:nvSpPr>
          <p:cNvPr id="92" name="Прямоугольник 91"/>
          <p:cNvSpPr/>
          <p:nvPr/>
        </p:nvSpPr>
        <p:spPr bwMode="auto">
          <a:xfrm>
            <a:off x="886963" y="2910059"/>
            <a:ext cx="1770672" cy="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/>
              <a:t>164 607,9000</a:t>
            </a:r>
            <a:endParaRPr/>
          </a:p>
        </p:txBody>
      </p:sp>
      <p:grpSp>
        <p:nvGrpSpPr>
          <p:cNvPr id="29" name="Группа 28"/>
          <p:cNvGrpSpPr/>
          <p:nvPr/>
        </p:nvGrpSpPr>
        <p:grpSpPr bwMode="auto"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/>
            <p:cNvSpPr/>
            <p:nvPr/>
          </p:nvSpPr>
          <p:spPr bwMode="auto"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 bwMode="auto"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graphicFrame>
        <p:nvGraphicFramePr>
          <p:cNvPr id="40" name="Диаграмма 39"/>
          <p:cNvGraphicFramePr>
            <a:graphicFrameLocks xmlns:a="http://schemas.openxmlformats.org/drawingml/2006/main"/>
          </p:cNvGraphicFramePr>
          <p:nvPr/>
        </p:nvGraphicFramePr>
        <p:xfrm>
          <a:off x="4320234" y="1655158"/>
          <a:ext cx="4678325" cy="3997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Прямоугольник 17"/>
          <p:cNvSpPr/>
          <p:nvPr/>
        </p:nvSpPr>
        <p:spPr bwMode="auto">
          <a:xfrm>
            <a:off x="5925421" y="5633038"/>
            <a:ext cx="1707594" cy="3965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00B050"/>
                </a:solidFill>
                <a:latin typeface="Times New Roman"/>
                <a:cs typeface="Times New Roman"/>
              </a:rPr>
              <a:t>178 268,72000</a:t>
            </a:r>
            <a:endParaRPr lang="ru-RU" sz="2000" b="1">
              <a:solidFill>
                <a:srgbClr val="00B050"/>
              </a:solidFill>
              <a:latin typeface="Franklin Gothic Medium"/>
              <a:ea typeface="Times New Roman"/>
              <a:cs typeface="Calibri"/>
            </a:endParaRP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886964" y="4457064"/>
            <a:ext cx="1562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/>
              <a:t>0,0</a:t>
            </a:r>
            <a:endParaRPr/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424628" y="4457064"/>
            <a:ext cx="319176" cy="33400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" name="Рисунок 22" descr="\\10.10.1.6\общие папки\Обмен\#БРЕНДБУК\Логотип и шрифт\Логотип\Лого без  слогана.png"/>
          <p:cNvPicPr/>
          <p:nvPr/>
        </p:nvPicPr>
        <p:blipFill>
          <a:blip r:embed="rId4"/>
          <a:stretch/>
        </p:blipFill>
        <p:spPr bwMode="auto">
          <a:xfrm>
            <a:off x="7736687" y="57928"/>
            <a:ext cx="1261872" cy="966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0</TotalTime>
  <Words>0</Words>
  <Application>Р7-Офис/2024.4.2.721</Application>
  <DocSecurity>0</DocSecurity>
  <PresentationFormat>Экран (4:3)</PresentationFormat>
  <Paragraphs>0</Paragraphs>
  <Slides>8</Slides>
  <Notes>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subject/>
  <dc:creator>user</dc:creator>
  <cp:keywords/>
  <dc:description/>
  <dc:identifier/>
  <dc:language/>
  <cp:lastModifiedBy>berezetskayayn</cp:lastModifiedBy>
  <cp:revision>299</cp:revision>
  <dcterms:created xsi:type="dcterms:W3CDTF">2018-09-04T12:10:47Z</dcterms:created>
  <dcterms:modified xsi:type="dcterms:W3CDTF">2025-06-11T10:00:02Z</dcterms:modified>
  <cp:category/>
  <cp:contentStatus/>
  <cp:version/>
</cp:coreProperties>
</file>