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98" r:id="rId4"/>
    <p:sldId id="302" r:id="rId5"/>
    <p:sldId id="303" r:id="rId6"/>
    <p:sldId id="304" r:id="rId7"/>
    <p:sldId id="305" r:id="rId8"/>
    <p:sldId id="306" r:id="rId9"/>
    <p:sldId id="309" r:id="rId10"/>
    <p:sldId id="311" r:id="rId11"/>
    <p:sldId id="310" r:id="rId12"/>
    <p:sldId id="312" r:id="rId13"/>
    <p:sldId id="290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2024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76008618945014"/>
          <c:y val="0.12654730390728397"/>
          <c:w val="0.74458957762141864"/>
          <c:h val="0.851268119387718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132391.4</c:v>
                </c:pt>
                <c:pt idx="1">
                  <c:v>19501.078949999999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965414192"/>
        <c:axId val="1965415440"/>
        <c:axId val="113553104"/>
      </c:bar3DChart>
      <c:catAx>
        <c:axId val="196541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65415440"/>
        <c:crosses val="autoZero"/>
        <c:auto val="1"/>
        <c:lblAlgn val="ctr"/>
        <c:lblOffset val="100"/>
        <c:noMultiLvlLbl val="0"/>
      </c:catAx>
      <c:valAx>
        <c:axId val="19654154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965414192"/>
        <c:crosses val="autoZero"/>
        <c:crossBetween val="between"/>
      </c:valAx>
      <c:serAx>
        <c:axId val="113553104"/>
        <c:scaling>
          <c:orientation val="minMax"/>
        </c:scaling>
        <c:delete val="1"/>
        <c:axPos val="b"/>
        <c:majorTickMark val="out"/>
        <c:minorTickMark val="none"/>
        <c:tickLblPos val="nextTo"/>
        <c:crossAx val="196541544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292D811-AB55-444E-90C6-998381BB49D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33D55287-0320-45D3-AF3E-4BB8F54FDD8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53EED496-D564-480E-B9DE-127E062D5F90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4D6C65E-92B0-43F6-A5D6-F0D0FA576F49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0C2293A-8ED0-4209-B83F-456E8C560223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8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72140" y="2087467"/>
            <a:ext cx="7219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3.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12050" y="3244794"/>
            <a:ext cx="2550732" cy="12048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осуществление деятельности по обращению с животными без владельцев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81281" y="3244794"/>
            <a:ext cx="2573736" cy="119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обеспечение безопасности населения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71895" y="2770880"/>
            <a:ext cx="3390393" cy="7880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  <a:p>
            <a:pPr algn="ctr"/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71895" y="3649912"/>
            <a:ext cx="3402418" cy="7116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руководитель службы по обращению с животными МКУ «УДА НР»</a:t>
            </a:r>
          </a:p>
        </p:txBody>
      </p:sp>
      <p:pic>
        <p:nvPicPr>
          <p:cNvPr id="42" name="Рисунок 41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63745F77-BB30-4684-A9A9-6FAA0C940CE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F8791C3-2735-4C4F-B7ED-2C61B8ADDC7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9" name="Пятиугольник 60">
            <a:extLst>
              <a:ext uri="{FF2B5EF4-FFF2-40B4-BE49-F238E27FC236}">
                <a16:creationId xmlns:a16="http://schemas.microsoft.com/office/drawing/2014/main" id="{1612D7A1-76A8-48B0-83E2-07747ECDE231}"/>
              </a:ext>
            </a:extLst>
          </p:cNvPr>
          <p:cNvSpPr/>
          <p:nvPr/>
        </p:nvSpPr>
        <p:spPr>
          <a:xfrm>
            <a:off x="229688" y="5123864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возвращенных в прежние места обитания- 0 % к 2030году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368267" y="4494516"/>
            <a:ext cx="4369195" cy="60692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животных без владельцев (собак), переданных новым владельцам – 50 % к 2030 году</a:t>
            </a:r>
          </a:p>
        </p:txBody>
      </p:sp>
      <p:sp>
        <p:nvSpPr>
          <p:cNvPr id="52" name="Пятиугольник 60">
            <a:extLst>
              <a:ext uri="{FF2B5EF4-FFF2-40B4-BE49-F238E27FC236}">
                <a16:creationId xmlns:a16="http://schemas.microsoft.com/office/drawing/2014/main" id="{F93D3EDC-C25E-4409-8362-4C71ADBE2ACE}"/>
              </a:ext>
            </a:extLst>
          </p:cNvPr>
          <p:cNvSpPr/>
          <p:nvPr/>
        </p:nvSpPr>
        <p:spPr>
          <a:xfrm>
            <a:off x="244534" y="5876917"/>
            <a:ext cx="3402546" cy="70405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Снижение численности животных без владельцев (собак) к предыдущему году-15 % к 2030 году</a:t>
            </a:r>
          </a:p>
        </p:txBody>
      </p:sp>
      <p:sp>
        <p:nvSpPr>
          <p:cNvPr id="53" name="Пятиугольник 60">
            <a:extLst>
              <a:ext uri="{FF2B5EF4-FFF2-40B4-BE49-F238E27FC236}">
                <a16:creationId xmlns:a16="http://schemas.microsoft.com/office/drawing/2014/main" id="{14A31F17-1F90-42C9-BD68-EBC0C6B3AFA9}"/>
              </a:ext>
            </a:extLst>
          </p:cNvPr>
          <p:cNvSpPr/>
          <p:nvPr/>
        </p:nvSpPr>
        <p:spPr>
          <a:xfrm>
            <a:off x="4919958" y="4336607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обращений граждан в расчете на 10 тыс. человек населения - 3 ед. к 2030году</a:t>
            </a:r>
          </a:p>
        </p:txBody>
      </p:sp>
      <p:sp>
        <p:nvSpPr>
          <p:cNvPr id="55" name="Пятиугольник 60">
            <a:extLst>
              <a:ext uri="{FF2B5EF4-FFF2-40B4-BE49-F238E27FC236}">
                <a16:creationId xmlns:a16="http://schemas.microsoft.com/office/drawing/2014/main" id="{A2FB870E-3FF7-4223-8E80-2935F25F859E}"/>
              </a:ext>
            </a:extLst>
          </p:cNvPr>
          <p:cNvSpPr/>
          <p:nvPr/>
        </p:nvSpPr>
        <p:spPr>
          <a:xfrm>
            <a:off x="3429587" y="5062235"/>
            <a:ext cx="3402546" cy="73063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Количество нападений собак в расчете на 10 тыс. человек населения- 1 </a:t>
            </a:r>
            <a:r>
              <a:rPr lang="ru-RU" sz="1400" b="1" dirty="0" err="1">
                <a:solidFill>
                  <a:schemeClr val="bg1"/>
                </a:solidFill>
              </a:rPr>
              <a:t>ед.к</a:t>
            </a:r>
            <a:r>
              <a:rPr lang="ru-RU" sz="1400" b="1" dirty="0">
                <a:solidFill>
                  <a:schemeClr val="bg1"/>
                </a:solidFill>
              </a:rPr>
              <a:t> 2030 году</a:t>
            </a:r>
          </a:p>
        </p:txBody>
      </p:sp>
      <p:sp>
        <p:nvSpPr>
          <p:cNvPr id="57" name="Пятиугольник 60">
            <a:extLst>
              <a:ext uri="{FF2B5EF4-FFF2-40B4-BE49-F238E27FC236}">
                <a16:creationId xmlns:a16="http://schemas.microsoft.com/office/drawing/2014/main" id="{7928F83F-721E-490B-9E3B-EEFF0CB3E77E}"/>
              </a:ext>
            </a:extLst>
          </p:cNvPr>
          <p:cNvSpPr/>
          <p:nvPr/>
        </p:nvSpPr>
        <p:spPr>
          <a:xfrm>
            <a:off x="3497208" y="5774605"/>
            <a:ext cx="4054098" cy="93274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 – 100 %</a:t>
            </a:r>
          </a:p>
        </p:txBody>
      </p:sp>
      <p:sp>
        <p:nvSpPr>
          <p:cNvPr id="56" name="Пятиугольник 60">
            <a:extLst>
              <a:ext uri="{FF2B5EF4-FFF2-40B4-BE49-F238E27FC236}">
                <a16:creationId xmlns:a16="http://schemas.microsoft.com/office/drawing/2014/main" id="{99B534B1-B426-42A8-AE46-E4A65693C4EA}"/>
              </a:ext>
            </a:extLst>
          </p:cNvPr>
          <p:cNvSpPr/>
          <p:nvPr/>
        </p:nvSpPr>
        <p:spPr>
          <a:xfrm>
            <a:off x="6621231" y="5250606"/>
            <a:ext cx="2423885" cy="542259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Доля выполненных заявок на отлов собак -100 %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0" y="1267461"/>
            <a:ext cx="3678865" cy="1294985"/>
            <a:chOff x="2819528" y="1230939"/>
            <a:chExt cx="3270938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696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Общее поголовье сельскохозяйственных животных (за исключением кроликов и птицы), голов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765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5200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814106" cy="765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5067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1" y="2627024"/>
            <a:ext cx="3689498" cy="1211328"/>
            <a:chOff x="2839317" y="1244108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839317" y="1244108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Производство скота и птицы на убой в живом весе в хозяйствах всех категорий , тонн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1330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061691" y="2108355"/>
              <a:ext cx="90721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1287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2" y="320040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0997" y="4020702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52" y="1947696"/>
            <a:ext cx="540477" cy="5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238" y="461807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09204" y="409707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молока в хозяйствах всех категорий, тонн 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30886" y="4594585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4756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56168" y="458376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5000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0" y="5348176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543" y="628661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244646" y="5397794"/>
            <a:ext cx="3460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предпринимателей, тыс. штук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13670" y="6228791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5435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3728" y="6202224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5656</a:t>
            </a:r>
          </a:p>
        </p:txBody>
      </p: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3466214" y="0"/>
            <a:ext cx="4263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1 115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027,73809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2024 год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149 830,54044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1120629"/>
            <a:ext cx="3587558" cy="1452449"/>
            <a:chOff x="2819528" y="1230939"/>
            <a:chExt cx="3270938" cy="1894218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963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Валовый сбор картофеля в сельскохозяйственных организациях, КФХ, включая ИП,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360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284</a:t>
              </a:r>
            </a:p>
          </p:txBody>
        </p:sp>
      </p:grpSp>
      <p:pic>
        <p:nvPicPr>
          <p:cNvPr id="60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49" y="2044995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2631973"/>
            <a:ext cx="3587558" cy="766544"/>
            <a:chOff x="2819528" y="1230939"/>
            <a:chExt cx="3270938" cy="1910998"/>
          </a:xfrm>
        </p:grpSpPr>
        <p:sp>
          <p:nvSpPr>
            <p:cNvPr id="65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7"/>
              <a:ext cx="3107508" cy="491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Добыча (вылов) рыбы, тонн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03852" y="1837547"/>
              <a:ext cx="1305594" cy="1304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725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958874" y="1798143"/>
              <a:ext cx="668212" cy="1304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712</a:t>
              </a:r>
            </a:p>
          </p:txBody>
        </p:sp>
      </p:grpSp>
      <p:pic>
        <p:nvPicPr>
          <p:cNvPr id="7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38" y="2899144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Скругленный прямоугольник 71"/>
          <p:cNvSpPr/>
          <p:nvPr/>
        </p:nvSpPr>
        <p:spPr>
          <a:xfrm>
            <a:off x="5592726" y="3522921"/>
            <a:ext cx="3551274" cy="85769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5592726" y="3594240"/>
            <a:ext cx="3408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Объем заготовки дикоросов, тонн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5800646" y="3782406"/>
            <a:ext cx="825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42,9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0656344-EC71-4798-A4FA-3E7E1E5C4B77}"/>
              </a:ext>
            </a:extLst>
          </p:cNvPr>
          <p:cNvSpPr/>
          <p:nvPr/>
        </p:nvSpPr>
        <p:spPr>
          <a:xfrm>
            <a:off x="7324268" y="3782406"/>
            <a:ext cx="1431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pic>
        <p:nvPicPr>
          <p:cNvPr id="82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222" y="3870250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34412" y="4437839"/>
            <a:ext cx="3587558" cy="1186965"/>
            <a:chOff x="2799442" y="1246374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799442" y="1246374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5"/>
              <a:ext cx="3107508" cy="127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Объем ввода (приобретения) жилья для граждан, проживающих на сельских территориях, тыс.м2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0,072</a:t>
              </a: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919594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0,072</a:t>
              </a:r>
            </a:p>
          </p:txBody>
        </p:sp>
      </p:grpSp>
      <p:grpSp>
        <p:nvGrpSpPr>
          <p:cNvPr id="9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556442" y="5690828"/>
            <a:ext cx="3587558" cy="1100055"/>
            <a:chOff x="2819528" y="1444920"/>
            <a:chExt cx="3270938" cy="1894218"/>
          </a:xfrm>
        </p:grpSpPr>
        <p:sp>
          <p:nvSpPr>
            <p:cNvPr id="9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44492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491081"/>
              <a:ext cx="3107508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400" dirty="0">
                  <a:solidFill>
                    <a:srgbClr val="5B9BD5">
                      <a:lumMod val="50000"/>
                    </a:srgbClr>
                  </a:solidFill>
                </a:rPr>
                <a:t>Доля прибыльных сельскохозяйственных организаций в общем их числе, %</a:t>
              </a: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Прямоугольник 9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900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150230" y="2323266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18" y="6337005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751306" y="2879937"/>
            <a:ext cx="1733107" cy="19989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3790364" y="2904288"/>
            <a:ext cx="16480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sz="1400" dirty="0">
                <a:solidFill>
                  <a:srgbClr val="5B9BD5">
                    <a:lumMod val="50000"/>
                  </a:srgbClr>
                </a:solidFill>
              </a:rPr>
              <a:t>млн.руб.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718259" y="4256189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422,1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731063" y="4238791"/>
            <a:ext cx="732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8" y="4223855"/>
            <a:ext cx="397368" cy="32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7247461B-0777-420C-9FD4-3BE2ACCCE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0" y="5263758"/>
            <a:ext cx="354013" cy="13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470741" y="1223934"/>
            <a:ext cx="3898877" cy="1452449"/>
            <a:chOff x="2836130" y="1193577"/>
            <a:chExt cx="3466553" cy="1894218"/>
          </a:xfrm>
        </p:grpSpPr>
        <p:sp>
          <p:nvSpPr>
            <p:cNvPr id="62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36130" y="1193577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3195175" y="1297502"/>
              <a:ext cx="3107508" cy="6752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возвращенных в прежние места обитания, %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883423" y="2088534"/>
              <a:ext cx="310172" cy="68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752904" y="2088116"/>
              <a:ext cx="326668" cy="6823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6</a:t>
              </a:r>
            </a:p>
          </p:txBody>
        </p:sp>
      </p:grpSp>
      <p:grpSp>
        <p:nvGrpSpPr>
          <p:cNvPr id="6" name="Группа 84">
            <a:extLst>
              <a:ext uri="{FF2B5EF4-FFF2-40B4-BE49-F238E27FC236}">
                <a16:creationId xmlns:a16="http://schemas.microsoft.com/office/drawing/2014/main" id="{38F10030-4A44-49C4-84C6-3A4AB500AA70}"/>
              </a:ext>
            </a:extLst>
          </p:cNvPr>
          <p:cNvGrpSpPr/>
          <p:nvPr/>
        </p:nvGrpSpPr>
        <p:grpSpPr>
          <a:xfrm>
            <a:off x="437993" y="2726569"/>
            <a:ext cx="3689498" cy="1211328"/>
            <a:chOff x="2775576" y="1285180"/>
            <a:chExt cx="3270938" cy="1894218"/>
          </a:xfrm>
        </p:grpSpPr>
        <p:sp>
          <p:nvSpPr>
            <p:cNvPr id="86" name="Скругленный прямоугольник 27">
              <a:extLst>
                <a:ext uri="{FF2B5EF4-FFF2-40B4-BE49-F238E27FC236}">
                  <a16:creationId xmlns:a16="http://schemas.microsoft.com/office/drawing/2014/main" id="{F961AE40-5414-4018-9076-2A2C75008BF9}"/>
                </a:ext>
              </a:extLst>
            </p:cNvPr>
            <p:cNvSpPr/>
            <p:nvPr/>
          </p:nvSpPr>
          <p:spPr>
            <a:xfrm>
              <a:off x="2775576" y="1285180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57DFF78F-A4C9-45C5-B9C5-758AE0EA9349}"/>
                </a:ext>
              </a:extLst>
            </p:cNvPr>
            <p:cNvSpPr/>
            <p:nvPr/>
          </p:nvSpPr>
          <p:spPr>
            <a:xfrm>
              <a:off x="2973739" y="1326016"/>
              <a:ext cx="3050217" cy="721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Доля животных без владельцев (собак), переданных новым владельцам, %</a:t>
              </a: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0524D6F0-567A-4BBE-8F5C-D6D4D12D3CAA}"/>
                </a:ext>
              </a:extLst>
            </p:cNvPr>
            <p:cNvSpPr/>
            <p:nvPr/>
          </p:nvSpPr>
          <p:spPr>
            <a:xfrm>
              <a:off x="4680297" y="2096691"/>
              <a:ext cx="839502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50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935025E5-E366-4131-BD3F-53FC90D4134F}"/>
                </a:ext>
              </a:extLst>
            </p:cNvPr>
            <p:cNvSpPr/>
            <p:nvPr/>
          </p:nvSpPr>
          <p:spPr>
            <a:xfrm>
              <a:off x="3546438" y="2049311"/>
              <a:ext cx="550985" cy="818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20</a:t>
              </a:r>
            </a:p>
          </p:txBody>
        </p:sp>
      </p:grpSp>
      <p:pic>
        <p:nvPicPr>
          <p:cNvPr id="91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87" y="3261366"/>
            <a:ext cx="522756" cy="4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848363" y="4056801"/>
            <a:ext cx="3710763" cy="119084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74564" y="4191707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Снижение численности животных без владельцев (собак) к предыдущему году, %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437016" y="4632645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475153" y="4636054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8349" y="5397794"/>
            <a:ext cx="3689499" cy="148056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57DFF78F-A4C9-45C5-B9C5-758AE0EA9349}"/>
              </a:ext>
            </a:extLst>
          </p:cNvPr>
          <p:cNvSpPr/>
          <p:nvPr/>
        </p:nvSpPr>
        <p:spPr>
          <a:xfrm>
            <a:off x="801061" y="5510634"/>
            <a:ext cx="3460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Количество обращений граждан в расчете на 10 тыс. человек населения, ед.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1561580" y="610124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7</a:t>
            </a: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3566524" y="6095951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3</a:t>
            </a:r>
          </a:p>
        </p:txBody>
      </p:sp>
      <p:grpSp>
        <p:nvGrpSpPr>
          <p:cNvPr id="53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1250266"/>
            <a:ext cx="3678866" cy="1426117"/>
            <a:chOff x="2434355" y="1400005"/>
            <a:chExt cx="3386589" cy="1894217"/>
          </a:xfrm>
        </p:grpSpPr>
        <p:sp>
          <p:nvSpPr>
            <p:cNvPr id="54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1400005"/>
              <a:ext cx="3270938" cy="189421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569121" y="1555943"/>
              <a:ext cx="3107508" cy="602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>
                  <a:solidFill>
                    <a:srgbClr val="5B9BD5">
                      <a:lumMod val="50000"/>
                    </a:srgbClr>
                  </a:solidFill>
                </a:rPr>
                <a:t>Количество нападений собак в расчете на 10 тыс. человек населения, ед.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0656344-EC71-4798-A4FA-3E7E1E5C4B77}"/>
                </a:ext>
              </a:extLst>
            </p:cNvPr>
            <p:cNvSpPr/>
            <p:nvPr/>
          </p:nvSpPr>
          <p:spPr>
            <a:xfrm>
              <a:off x="4515350" y="2314171"/>
              <a:ext cx="1305594" cy="69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3275045" y="2346381"/>
              <a:ext cx="338218" cy="694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7</a:t>
              </a:r>
            </a:p>
          </p:txBody>
        </p:sp>
      </p:grp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5133985" y="2752683"/>
            <a:ext cx="3587558" cy="1186965"/>
            <a:chOff x="2434355" y="-1655347"/>
            <a:chExt cx="3270938" cy="2043871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434355" y="-1655347"/>
              <a:ext cx="3270938" cy="2043871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14722F2-AF72-42B2-B649-F7E7EE48D3CF}"/>
                </a:ext>
              </a:extLst>
            </p:cNvPr>
            <p:cNvSpPr/>
            <p:nvPr/>
          </p:nvSpPr>
          <p:spPr>
            <a:xfrm>
              <a:off x="2859779" y="-882750"/>
              <a:ext cx="668212" cy="9009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800" b="1" dirty="0">
                  <a:solidFill>
                    <a:srgbClr val="00B050"/>
                  </a:solidFill>
                  <a:latin typeface="Calibri" panose="020F0502020204030204"/>
                </a:rPr>
                <a:t>100</a:t>
              </a:r>
            </a:p>
          </p:txBody>
        </p:sp>
      </p:grpSp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2">
            <a:extLst>
              <a:ext uri="{FF2B5EF4-FFF2-40B4-BE49-F238E27FC236}">
                <a16:creationId xmlns:a16="http://schemas.microsoft.com/office/drawing/2014/main" id="{4EA9D7D2-D0BF-4FDD-9B8B-D5367CDB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8" y="4834325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34A44A5D-A8A6-44FF-BC51-3E867A95A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39" y="598255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70268D56-6B10-44A9-A082-12DF93542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41" y="1820965"/>
            <a:ext cx="747019" cy="7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309A4DA-BC50-4D5B-BA16-454D5232612F}"/>
              </a:ext>
            </a:extLst>
          </p:cNvPr>
          <p:cNvSpPr txBox="1"/>
          <p:nvPr/>
        </p:nvSpPr>
        <p:spPr>
          <a:xfrm>
            <a:off x="5363818" y="2815685"/>
            <a:ext cx="32088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Доля выполненных заявок на отлов собак, % 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0E50DDD3-535A-41FA-975F-CBD512CA6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377" y="3401080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C7908C-89FD-4D60-84CE-2DED8FB02C8D}"/>
              </a:ext>
            </a:extLst>
          </p:cNvPr>
          <p:cNvSpPr/>
          <p:nvPr/>
        </p:nvSpPr>
        <p:spPr>
          <a:xfrm>
            <a:off x="7512279" y="3298301"/>
            <a:ext cx="732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  <p:sp>
        <p:nvSpPr>
          <p:cNvPr id="83" name="Скругленный прямоугольник 12">
            <a:extLst>
              <a:ext uri="{FF2B5EF4-FFF2-40B4-BE49-F238E27FC236}">
                <a16:creationId xmlns:a16="http://schemas.microsoft.com/office/drawing/2014/main" id="{C911702C-B4D2-41AD-B145-D2A717E97496}"/>
              </a:ext>
            </a:extLst>
          </p:cNvPr>
          <p:cNvSpPr/>
          <p:nvPr/>
        </p:nvSpPr>
        <p:spPr>
          <a:xfrm>
            <a:off x="4796712" y="4015948"/>
            <a:ext cx="3710763" cy="2015994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EE72B3-9705-45C0-87E6-C589216AA257}"/>
              </a:ext>
            </a:extLst>
          </p:cNvPr>
          <p:cNvSpPr txBox="1"/>
          <p:nvPr/>
        </p:nvSpPr>
        <p:spPr>
          <a:xfrm>
            <a:off x="5036347" y="4151187"/>
            <a:ext cx="32088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5B9BD5">
                    <a:lumMod val="50000"/>
                  </a:srgbClr>
                </a:solidFill>
              </a:rPr>
              <a:t>Обеспеченность территорий городских округов и муниципальных районов автономного округа площадками для выгула и дрессировки собак, %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D5F54C1-E83B-4354-9F1E-BD63E5C02359}"/>
              </a:ext>
            </a:extLst>
          </p:cNvPr>
          <p:cNvSpPr/>
          <p:nvPr/>
        </p:nvSpPr>
        <p:spPr>
          <a:xfrm>
            <a:off x="5464705" y="5279213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109" name="Picture 2">
            <a:extLst>
              <a:ext uri="{FF2B5EF4-FFF2-40B4-BE49-F238E27FC236}">
                <a16:creationId xmlns:a16="http://schemas.microsoft.com/office/drawing/2014/main" id="{798850AC-CA02-4333-9921-871A6AB0C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64" y="5475902"/>
            <a:ext cx="354013" cy="10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3A31B7-614F-42F2-83FD-2766C9ABFEF7}"/>
              </a:ext>
            </a:extLst>
          </p:cNvPr>
          <p:cNvSpPr/>
          <p:nvPr/>
        </p:nvSpPr>
        <p:spPr>
          <a:xfrm>
            <a:off x="6943910" y="5266308"/>
            <a:ext cx="764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pic>
        <p:nvPicPr>
          <p:cNvPr id="50" name="Picture 2" descr="аналитика, графики, вниз, снижение значок в Sithic Finance">
            <a:extLst>
              <a:ext uri="{FF2B5EF4-FFF2-40B4-BE49-F238E27FC236}">
                <a16:creationId xmlns:a16="http://schemas.microsoft.com/office/drawing/2014/main" id="{CF8C2378-50EA-46FA-A0AD-41B1B3CFA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372" y="1765338"/>
            <a:ext cx="724986" cy="72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Группа 49">
            <a:extLst>
              <a:ext uri="{FF2B5EF4-FFF2-40B4-BE49-F238E27FC236}">
                <a16:creationId xmlns:a16="http://schemas.microsoft.com/office/drawing/2014/main" id="{E2D4630E-39A4-4C1F-892B-34EFE6BF8EDF}"/>
              </a:ext>
            </a:extLst>
          </p:cNvPr>
          <p:cNvGrpSpPr/>
          <p:nvPr/>
        </p:nvGrpSpPr>
        <p:grpSpPr>
          <a:xfrm>
            <a:off x="3412676" y="42982"/>
            <a:ext cx="4434618" cy="1052623"/>
            <a:chOff x="2819528" y="1230939"/>
            <a:chExt cx="3270938" cy="1894218"/>
          </a:xfrm>
        </p:grpSpPr>
        <p:sp>
          <p:nvSpPr>
            <p:cNvPr id="59" name="Скругленный прямоугольник 27">
              <a:extLst>
                <a:ext uri="{FF2B5EF4-FFF2-40B4-BE49-F238E27FC236}">
                  <a16:creationId xmlns:a16="http://schemas.microsoft.com/office/drawing/2014/main" id="{E79DC31B-3F72-428C-A5FA-0870C5B09AB2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Общий объём финансирования</a:t>
              </a:r>
              <a:r>
                <a:rPr lang="en-US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endPara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 2030 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года </a:t>
              </a:r>
              <a:r>
                <a:rPr lang="ru-RU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1 117</a:t>
              </a:r>
              <a:r>
                <a:rPr lang="en-US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089,67660 </a:t>
              </a:r>
              <a:r>
                <a:rPr lang="ru-RU" sz="2000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  <a:r>
                <a:rPr lang="ru-RU" sz="20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 них на 2024 год </a:t>
              </a:r>
              <a:r>
                <a:rPr lang="ru-RU" sz="14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151 892,47895 </a:t>
              </a:r>
              <a:r>
                <a:rPr lang="ru-RU" b="1" dirty="0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66F334C5-389A-4041-9BD2-4E84933CF65A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19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981243"/>
              </p:ext>
            </p:extLst>
          </p:nvPr>
        </p:nvGraphicFramePr>
        <p:xfrm>
          <a:off x="2360561" y="1596666"/>
          <a:ext cx="2234240" cy="3947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549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46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58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2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1" name="Прямоугольник 90"/>
          <p:cNvSpPr/>
          <p:nvPr/>
        </p:nvSpPr>
        <p:spPr>
          <a:xfrm>
            <a:off x="567983" y="353979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17 439,14044</a:t>
            </a:r>
            <a:endParaRPr lang="ru-RU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495413" y="2657533"/>
            <a:ext cx="1767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132 391,40000</a:t>
            </a:r>
          </a:p>
          <a:p>
            <a:endParaRPr lang="ru-RU" dirty="0"/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370678"/>
              </p:ext>
            </p:extLst>
          </p:nvPr>
        </p:nvGraphicFramePr>
        <p:xfrm>
          <a:off x="4126502" y="1655159"/>
          <a:ext cx="4872058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321978" y="5202841"/>
            <a:ext cx="1969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149 830,54044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7983" y="4300310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</a:t>
            </a:r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2615375"/>
            <a:ext cx="567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2198" y="3449161"/>
            <a:ext cx="5590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поселений Нефтеюганского района</a:t>
            </a:r>
          </a:p>
        </p:txBody>
      </p:sp>
      <p:pic>
        <p:nvPicPr>
          <p:cNvPr id="18" name="Рисунок 1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1F4ED57-6967-4255-8081-817D8DD83C6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560032" y="2078640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2023096" y="146050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548" y="2005688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33118" y="3482613"/>
            <a:ext cx="5877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14" name="Овал 13"/>
          <p:cNvSpPr/>
          <p:nvPr/>
        </p:nvSpPr>
        <p:spPr>
          <a:xfrm>
            <a:off x="409548" y="406649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87962" y="4108250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8437" y="50600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2707300" y="594282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4066492"/>
            <a:ext cx="5477774" cy="107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099990" y="5140953"/>
            <a:ext cx="5576027" cy="12863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  <a:p>
            <a:pPr algn="just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</a:t>
            </a:r>
            <a:endParaRPr lang="en-US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pPr algn="just"/>
            <a:endParaRPr lang="ru-RU" sz="17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9143" y="1410974"/>
            <a:ext cx="6061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</a:p>
          <a:p>
            <a:pPr algn="just"/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  <a:p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C1280C6E-0FFA-4E0F-B130-5A42717BE7D3}"/>
              </a:ext>
            </a:extLst>
          </p:cNvPr>
          <p:cNvSpPr/>
          <p:nvPr/>
        </p:nvSpPr>
        <p:spPr>
          <a:xfrm>
            <a:off x="410960" y="588738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07C988-D714-4069-87AB-5F9D7893F7F1}"/>
              </a:ext>
            </a:extLst>
          </p:cNvPr>
          <p:cNvSpPr txBox="1"/>
          <p:nvPr/>
        </p:nvSpPr>
        <p:spPr>
          <a:xfrm>
            <a:off x="1178437" y="589772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A02FB151-BCEF-4ABC-9964-B5004D64FB12}"/>
              </a:ext>
            </a:extLst>
          </p:cNvPr>
          <p:cNvGrpSpPr/>
          <p:nvPr/>
        </p:nvGrpSpPr>
        <p:grpSpPr>
          <a:xfrm>
            <a:off x="2675722" y="514095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0" name="Нашивка 65">
              <a:extLst>
                <a:ext uri="{FF2B5EF4-FFF2-40B4-BE49-F238E27FC236}">
                  <a16:creationId xmlns:a16="http://schemas.microsoft.com/office/drawing/2014/main" id="{D5873DE6-EB5F-490A-9FCE-853FCDBBB9C7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Нашивка 66">
              <a:extLst>
                <a:ext uri="{FF2B5EF4-FFF2-40B4-BE49-F238E27FC236}">
                  <a16:creationId xmlns:a16="http://schemas.microsoft.com/office/drawing/2014/main" id="{74B2A46C-9089-442B-8EE3-43E4DB80F68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85D8FD7D-91D1-48F2-BB9C-B073F6DDF413}"/>
              </a:ext>
            </a:extLst>
          </p:cNvPr>
          <p:cNvGrpSpPr/>
          <p:nvPr/>
        </p:nvGrpSpPr>
        <p:grpSpPr>
          <a:xfrm>
            <a:off x="2707300" y="418913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>
              <a:extLst>
                <a:ext uri="{FF2B5EF4-FFF2-40B4-BE49-F238E27FC236}">
                  <a16:creationId xmlns:a16="http://schemas.microsoft.com/office/drawing/2014/main" id="{24980367-66B6-417F-8346-749CCCF7DECD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>
              <a:extLst>
                <a:ext uri="{FF2B5EF4-FFF2-40B4-BE49-F238E27FC236}">
                  <a16:creationId xmlns:a16="http://schemas.microsoft.com/office/drawing/2014/main" id="{E202B2E7-423D-4D4C-88E8-3544D309E8BE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Овал 34">
            <a:extLst>
              <a:ext uri="{FF2B5EF4-FFF2-40B4-BE49-F238E27FC236}">
                <a16:creationId xmlns:a16="http://schemas.microsoft.com/office/drawing/2014/main" id="{3993AB03-EF30-478D-BE6B-4A396BB7237C}"/>
              </a:ext>
            </a:extLst>
          </p:cNvPr>
          <p:cNvSpPr/>
          <p:nvPr/>
        </p:nvSpPr>
        <p:spPr>
          <a:xfrm>
            <a:off x="409548" y="513514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E1CCDFF8-DD56-466E-9CB3-36A53858D71C}"/>
              </a:ext>
            </a:extLst>
          </p:cNvPr>
          <p:cNvSpPr/>
          <p:nvPr/>
        </p:nvSpPr>
        <p:spPr>
          <a:xfrm>
            <a:off x="2047202" y="245745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3292414"/>
            <a:ext cx="2795149" cy="11933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636" y="3592374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растениеводства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213601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: Увеличение объемов производства и переработки основных видов сельскохозяйственной продукции, рыбных ресурсов и создание условий для развития заготовки и переработки дикоросов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7615" y="5294483"/>
            <a:ext cx="8146005" cy="118469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751093" y="5603069"/>
            <a:ext cx="7529524" cy="3572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Валовый сбор картофеля в сельскохозяйственных организациях, крестьянских (фермерских) хозяйствах, включая индивидуальных предпринимателей, 360,0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02342" y="3376317"/>
            <a:ext cx="27000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за произведенную и реализованную продукцию растениеводства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3292414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599355" y="5901069"/>
            <a:ext cx="3850726" cy="85569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2397197" y="2262402"/>
            <a:ext cx="3940268" cy="15602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037" y="2262401"/>
            <a:ext cx="2031524" cy="156023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72" y="2731784"/>
            <a:ext cx="1784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животноводства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92183" y="5009604"/>
            <a:ext cx="3788229" cy="81703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скота и птицы на убой в живом весе в хозяйствах всех категорий- </a:t>
            </a:r>
            <a:r>
              <a:rPr lang="en-US" sz="1400" b="1" dirty="0">
                <a:solidFill>
                  <a:schemeClr val="bg1"/>
                </a:solidFill>
              </a:rPr>
              <a:t>1330 </a:t>
            </a:r>
            <a:r>
              <a:rPr lang="ru-RU" sz="1400" b="1" dirty="0">
                <a:solidFill>
                  <a:schemeClr val="bg1"/>
                </a:solidFill>
              </a:rPr>
              <a:t>тонн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к</a:t>
            </a:r>
            <a:r>
              <a:rPr lang="en-US" sz="1400" b="1" dirty="0">
                <a:solidFill>
                  <a:schemeClr val="bg1"/>
                </a:solidFill>
              </a:rPr>
              <a:t> 2030 </a:t>
            </a:r>
            <a:r>
              <a:rPr lang="ru-RU" sz="1400" b="1" dirty="0">
                <a:solidFill>
                  <a:schemeClr val="bg1"/>
                </a:solidFill>
              </a:rPr>
              <a:t>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357901" y="2576731"/>
            <a:ext cx="40419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животноводства</a:t>
            </a:r>
            <a:r>
              <a:rPr lang="en-US" sz="1600" b="1" dirty="0"/>
              <a:t>; </a:t>
            </a:r>
            <a:r>
              <a:rPr lang="ru-RU" sz="1600" b="1" dirty="0"/>
              <a:t>на финансовое возмещение и (или) обеспечение затрат на приобретение кормов для с/х животных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447787" y="2292121"/>
            <a:ext cx="2440573" cy="15349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633362" y="5975628"/>
            <a:ext cx="343830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400" b="1" dirty="0">
                <a:solidFill>
                  <a:schemeClr val="bg1"/>
                </a:solidFill>
              </a:rPr>
              <a:t>Доля прибыльных сельскохозяйственных организаций в общем их числе- 100 %</a:t>
            </a:r>
          </a:p>
        </p:txBody>
      </p:sp>
      <p:pic>
        <p:nvPicPr>
          <p:cNvPr id="38" name="Рисунок 37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F7F5AD1C-02E1-4F36-BEC7-98E9F3EBF09F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89DEF-4001-40B5-8111-D15AA4ABF0D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41" name="Пятиугольник 33">
            <a:extLst>
              <a:ext uri="{FF2B5EF4-FFF2-40B4-BE49-F238E27FC236}">
                <a16:creationId xmlns:a16="http://schemas.microsoft.com/office/drawing/2014/main" id="{D4582855-7DFA-463A-8F65-3697CE98EDF7}"/>
              </a:ext>
            </a:extLst>
          </p:cNvPr>
          <p:cNvSpPr/>
          <p:nvPr/>
        </p:nvSpPr>
        <p:spPr>
          <a:xfrm>
            <a:off x="4781006" y="5009604"/>
            <a:ext cx="4145797" cy="76545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1000" b="1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Производство молока в хозяйствах всех категорий- 5000 тонн к 2030 году</a:t>
            </a:r>
          </a:p>
        </p:txBody>
      </p:sp>
      <p:sp>
        <p:nvSpPr>
          <p:cNvPr id="42" name="Пятиугольник 33">
            <a:extLst>
              <a:ext uri="{FF2B5EF4-FFF2-40B4-BE49-F238E27FC236}">
                <a16:creationId xmlns:a16="http://schemas.microsoft.com/office/drawing/2014/main" id="{4E3F9E37-4265-4C9D-BF78-6E7B6AD6B0AD}"/>
              </a:ext>
            </a:extLst>
          </p:cNvPr>
          <p:cNvSpPr/>
          <p:nvPr/>
        </p:nvSpPr>
        <p:spPr>
          <a:xfrm>
            <a:off x="4781006" y="5838786"/>
            <a:ext cx="4107354" cy="94900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bg1"/>
                </a:solidFill>
              </a:rPr>
              <a:t>Производство яиц в сельскохозяйственных организациях, крестьянских (фермерских) хозяйствах, включая индивидуальных предпринимателей -5656 тыс. штук к 2030 г.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702975" y="2616016"/>
            <a:ext cx="3387273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3634" y="2607467"/>
            <a:ext cx="2280292" cy="14697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7018" y="2807470"/>
            <a:ext cx="2296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рыбохозяйственного комплекса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76232" y="451598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38262" y="4454266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Добыча (вылов) рыбы-725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702974" y="2798327"/>
            <a:ext cx="338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рыбохозяйственного комплекса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70407" y="2616016"/>
            <a:ext cx="2656937" cy="14261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D62C2CE-6FB2-4648-BB18-7D4B0BCEE99C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9709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EDF7FFA-6866-42EE-94BA-486559B93F1B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55817" y="2973672"/>
            <a:ext cx="3510918" cy="1512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6" y="2974905"/>
            <a:ext cx="1935414" cy="15108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202" y="3103609"/>
            <a:ext cx="1914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поддержка деятельности по заготовке и переработке дикоросов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69343" y="5774448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833117" y="579224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 Объём заготовки дикоросов - 48 тонн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42371" y="3156179"/>
            <a:ext cx="3101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деятельности по заготовке и переработке дикоросов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193766" y="2973672"/>
            <a:ext cx="2656937" cy="15034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начальника отдела по сельскому хозяйству администрации Нефтеюганского района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CBE7FF9-66DD-480C-92DF-1B9ACBC31B96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6161957-0857-4ED1-9ED7-052DC8960B3E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34906" y="3040812"/>
            <a:ext cx="2795149" cy="206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3321169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5104" y="3485072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совещаний, семинаров, ярмарок, конкурсов, выставок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88989" y="5800347"/>
            <a:ext cx="8373856" cy="71259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9729" y="5739957"/>
            <a:ext cx="8134709" cy="6780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 Производство продукции сельского хозяйства – 472,4 млн.рублей </a:t>
            </a:r>
          </a:p>
          <a:p>
            <a:pPr algn="ctr" fontAlgn="base"/>
            <a:r>
              <a:rPr lang="ru-RU" sz="2000" b="1" dirty="0">
                <a:solidFill>
                  <a:schemeClr val="bg1"/>
                </a:solidFill>
              </a:rPr>
              <a:t>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229" y="3552652"/>
            <a:ext cx="27518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организация и проведение выставок, ярмарок, конкурсов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05908" y="3364873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сельскому хозяйству администрации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E194087-E251-4948-BC07-E2D225F6D9CB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F9E240A-D79E-4885-BEDD-137D89011BB5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4936" y="2726142"/>
            <a:ext cx="2795149" cy="27863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00373" y="3125568"/>
            <a:ext cx="2513350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7465" y="3192573"/>
            <a:ext cx="25316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улучшение жилищных условий граждан,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1321" y="2217889"/>
            <a:ext cx="8142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2.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Создание условий устойчивого развития сельских территорий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3714" y="6110896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44800" y="6110895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Объем ввода (приобретения) жилья для граждан, проживающих на сельских территориях, 0,072 тыс.м2 к 2030 году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44936" y="3361850"/>
            <a:ext cx="2786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98263" y="2998380"/>
            <a:ext cx="3096881" cy="14247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Заместитель директора департамента имущественных отношений Нефтеюганского района </a:t>
            </a:r>
          </a:p>
        </p:txBody>
      </p:sp>
      <p:pic>
        <p:nvPicPr>
          <p:cNvPr id="34" name="Рисунок 3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852EC5-A0C5-4AB9-96C5-414C50FC0862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2B7F0DE-2832-4673-9560-AE6F6AD6A2FA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2508</TotalTime>
  <Words>1036</Words>
  <Application>Microsoft Office PowerPoint</Application>
  <PresentationFormat>Экран (4:3)</PresentationFormat>
  <Paragraphs>195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304</cp:revision>
  <cp:lastPrinted>2018-10-02T05:15:37Z</cp:lastPrinted>
  <dcterms:created xsi:type="dcterms:W3CDTF">2018-09-04T12:10:47Z</dcterms:created>
  <dcterms:modified xsi:type="dcterms:W3CDTF">2024-12-02T06:24:40Z</dcterms:modified>
</cp:coreProperties>
</file>