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70" r:id="rId4"/>
    <p:sldId id="257" r:id="rId5"/>
    <p:sldId id="287" r:id="rId6"/>
    <p:sldId id="263" r:id="rId7"/>
    <p:sldId id="265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6BA"/>
    <a:srgbClr val="FF9900"/>
    <a:srgbClr val="FF6600"/>
    <a:srgbClr val="F8F7EC"/>
    <a:srgbClr val="E16601"/>
    <a:srgbClr val="015B16"/>
    <a:srgbClr val="EE7700"/>
    <a:srgbClr val="108101"/>
    <a:srgbClr val="FFA3EB"/>
    <a:srgbClr val="FFE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441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41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4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7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0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6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209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29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817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354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41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30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683568" y="260648"/>
            <a:ext cx="7990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600" b="1" u="sng">
                <a:solidFill>
                  <a:srgbClr val="0218BE"/>
                </a:solidFill>
                <a:latin typeface="Monotype Corsiva" pitchFamily="66" charset="0"/>
              </a:defRPr>
            </a:lvl1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Муниципальная программа «Управление муниципальными финансами»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80166" y="5013176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Monotype Corsiva" pitchFamily="66" charset="0"/>
              </a:rPr>
              <a:t>Постановление администрации Нефтеюганского района от 31.10.2022  №2071-па-нпа</a:t>
            </a:r>
          </a:p>
        </p:txBody>
      </p:sp>
      <p:pic>
        <p:nvPicPr>
          <p:cNvPr id="1027" name="Picture 3" descr="C:\Users\RakovaE.A\Desktop\МП Презентация\w512h5121387221872numbersbl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230" y="1916832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akovaE.A\Desktop\МП Презентация\graph-963016_960_7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5900654" cy="437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807"/>
            <a:ext cx="576064" cy="7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910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11527"/>
            <a:ext cx="3006080" cy="1346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трелка вправо с вырезом 11"/>
          <p:cNvSpPr/>
          <p:nvPr/>
        </p:nvSpPr>
        <p:spPr>
          <a:xfrm>
            <a:off x="875625" y="5311476"/>
            <a:ext cx="1620159" cy="627747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7045207" y="4083391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</a:t>
            </a:r>
          </a:p>
          <a:p>
            <a:pPr algn="ctr"/>
            <a:r>
              <a:rPr lang="ru-RU" b="1" i="1" dirty="0">
                <a:latin typeface="Monotype Corsiva" pitchFamily="66" charset="0"/>
              </a:rPr>
              <a:t>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339" y="4365104"/>
            <a:ext cx="820471" cy="161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618238" y="4870930"/>
            <a:ext cx="24665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Департамент финансов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Нефтеюганского 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1403181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1. Исполнение обеспечения деятельности департамента финансов </a:t>
            </a:r>
            <a:r>
              <a:rPr lang="ru-RU" sz="2200" b="1" dirty="0" err="1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Нефтеюганского</a:t>
            </a:r>
            <a:r>
              <a:rPr lang="ru-RU" sz="22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  района </a:t>
            </a:r>
            <a:endParaRPr lang="ru-RU" sz="2200" dirty="0">
              <a:solidFill>
                <a:prstClr val="black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12" y="44624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1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100" b="1" u="sng" dirty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100" b="1" u="sng" dirty="0">
                <a:solidFill>
                  <a:srgbClr val="1306BA"/>
                </a:solidFill>
                <a:latin typeface="Monotype Corsiva" panose="03010101010201010101" pitchFamily="66" charset="0"/>
                <a:ea typeface="Courier New" panose="02070309020205020404" pitchFamily="49" charset="0"/>
              </a:rPr>
              <a:t>Обеспечение эффективности деятельности в сфере управления муниципальными финансами</a:t>
            </a:r>
            <a:r>
              <a:rPr lang="ru-RU" sz="2100" b="1" u="sng" dirty="0">
                <a:solidFill>
                  <a:srgbClr val="1306BA"/>
                </a:solidFill>
                <a:latin typeface="Monotype Corsiva" pitchFamily="66" charset="0"/>
              </a:rPr>
              <a:t>»</a:t>
            </a:r>
          </a:p>
          <a:p>
            <a:pPr lvl="0"/>
            <a:r>
              <a:rPr lang="ru-RU" sz="21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98263" y="2198531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925" y="2483264"/>
            <a:ext cx="5081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Организация планирования, исполнения бюджета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 и формирование отчетности об исполнении бюджета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733563"/>
              </p:ext>
            </p:extLst>
          </p:nvPr>
        </p:nvGraphicFramePr>
        <p:xfrm>
          <a:off x="561986" y="3292511"/>
          <a:ext cx="3867596" cy="1313627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556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4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7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377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2024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9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8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3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Бюджет автономного округа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8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68 057,13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68 052,5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51702"/>
            <a:ext cx="1548458" cy="21062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5908050"/>
            <a:ext cx="1404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tx1"/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БЮДЖЕТ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7536" y="4575796"/>
            <a:ext cx="1914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78047" y="6021288"/>
            <a:ext cx="4329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ИСПОЛНЕНИЕ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673" y="4660187"/>
            <a:ext cx="2409691" cy="1067149"/>
          </a:xfrm>
          <a:prstGeom prst="rect">
            <a:avLst/>
          </a:prstGeom>
        </p:spPr>
      </p:pic>
      <p:sp>
        <p:nvSpPr>
          <p:cNvPr id="28" name="Стрелка вправо с вырезом 27"/>
          <p:cNvSpPr/>
          <p:nvPr/>
        </p:nvSpPr>
        <p:spPr>
          <a:xfrm>
            <a:off x="3909077" y="5557016"/>
            <a:ext cx="1620159" cy="627747"/>
          </a:xfrm>
          <a:prstGeom prst="notch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923399"/>
              </p:ext>
            </p:extLst>
          </p:nvPr>
        </p:nvGraphicFramePr>
        <p:xfrm>
          <a:off x="5868144" y="2512363"/>
          <a:ext cx="2866578" cy="127707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40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499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1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</a:t>
                      </a: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менее 95%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7640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kovaE.A\Desktop\imag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4410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181184" y="4393487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540" y="4550348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306578" y="4615262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2729"/>
            <a:ext cx="8569574" cy="1354217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2000" b="1" dirty="0">
                <a:latin typeface="Monotype Corsiva" pitchFamily="66" charset="0"/>
                <a:cs typeface="Times New Roman" pitchFamily="18" charset="0"/>
              </a:rPr>
              <a:t>. Доля налоговых и неналоговых доходов местного бюджета (за исключением поступлений налоговых доходов по дополнительным нормативам отчислений) в общем объёме собственных доходов бюджета муниципального образования (без учёта субвенций)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65927" y="2864442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5148" y="3157852"/>
            <a:ext cx="50793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400" b="1" dirty="0">
                <a:solidFill>
                  <a:srgbClr val="4C5A6A">
                    <a:lumMod val="75000"/>
                  </a:srgbClr>
                </a:solidFill>
                <a:latin typeface="Arial"/>
              </a:rPr>
              <a:t>Организация планирования, исполнения бюджета Нефтеюганского района и формирование отчетности об исполнении бюджета Нефтеюганского района </a:t>
            </a:r>
            <a:endParaRPr lang="ru-RU" sz="1400" dirty="0">
              <a:solidFill>
                <a:srgbClr val="4C5A6A">
                  <a:lumMod val="75000"/>
                </a:srgbClr>
              </a:solidFill>
              <a:latin typeface="Arial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815442"/>
              </p:ext>
            </p:extLst>
          </p:nvPr>
        </p:nvGraphicFramePr>
        <p:xfrm>
          <a:off x="6139876" y="3173126"/>
          <a:ext cx="2863082" cy="1261825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94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4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6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50%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56,1%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65148" y="44624"/>
            <a:ext cx="908737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«Обеспечение эффективности деятельности в сфере управления муниципальными финансами»</a:t>
            </a:r>
          </a:p>
          <a:p>
            <a:r>
              <a:rPr lang="ru-RU" sz="20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grpSp>
        <p:nvGrpSpPr>
          <p:cNvPr id="27" name="Группа 26"/>
          <p:cNvGrpSpPr/>
          <p:nvPr/>
        </p:nvGrpSpPr>
        <p:grpSpPr>
          <a:xfrm>
            <a:off x="251520" y="3861048"/>
            <a:ext cx="3126106" cy="2826185"/>
            <a:chOff x="5983118" y="357855"/>
            <a:chExt cx="2788512" cy="2639097"/>
          </a:xfrm>
        </p:grpSpPr>
        <p:pic>
          <p:nvPicPr>
            <p:cNvPr id="28" name="Picture 3" descr="\\srvkomfin\share\#Нормативно-правовые акты\#Муниципальные-правовые акты АНР\Проекты Постановлений\2019\МП УМФ 2019-2020 и на 2030\Публичная декларация (Презентация) с учетом изм. № 1668-па от 09.08.2019\5959a527e4e93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53" t="9607" r="11149" b="14458"/>
            <a:stretch/>
          </p:blipFill>
          <p:spPr bwMode="auto">
            <a:xfrm>
              <a:off x="6012160" y="357855"/>
              <a:ext cx="2759470" cy="263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Овал 28"/>
            <p:cNvSpPr/>
            <p:nvPr/>
          </p:nvSpPr>
          <p:spPr>
            <a:xfrm>
              <a:off x="6261360" y="1340768"/>
              <a:ext cx="398872" cy="38965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983118" y="1361093"/>
              <a:ext cx="626579" cy="344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≥50%</a:t>
              </a:r>
            </a:p>
          </p:txBody>
        </p:sp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444" y="1209453"/>
              <a:ext cx="161925" cy="151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531" y="1376174"/>
              <a:ext cx="161925" cy="119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8344" y="1268760"/>
              <a:ext cx="161925" cy="203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10" descr="\\srvkomfin\share\Доходы\2019\#Финансовая грамотность\Лекции СурГУ_октябрь 2019 г\Заставки на экран\brand.g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9000" b="75000" l="64000" r="99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484" t="27805" b="26868"/>
            <a:stretch/>
          </p:blipFill>
          <p:spPr bwMode="auto">
            <a:xfrm>
              <a:off x="7655253" y="1237477"/>
              <a:ext cx="214203" cy="265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/>
          <p:cNvSpPr txBox="1"/>
          <p:nvPr/>
        </p:nvSpPr>
        <p:spPr>
          <a:xfrm>
            <a:off x="6655474" y="5265811"/>
            <a:ext cx="151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Соисполнители</a:t>
            </a:r>
          </a:p>
        </p:txBody>
      </p:sp>
      <p:pic>
        <p:nvPicPr>
          <p:cNvPr id="37" name="Picture 12" descr="C:\Users\RakovaE.A\Desktop\d187d0b5d0bbd0bed0b2d0b5d187d0bad0b8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4" t="53601" r="63070" b="18482"/>
          <a:stretch/>
        </p:blipFill>
        <p:spPr bwMode="auto">
          <a:xfrm>
            <a:off x="5313889" y="5669218"/>
            <a:ext cx="1213749" cy="81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6212921" y="5577806"/>
            <a:ext cx="28380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Главные администраторы доходов, поступающих в бюджет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</p:spTree>
    <p:extLst>
      <p:ext uri="{BB962C8B-B14F-4D97-AF65-F5344CB8AC3E}">
        <p14:creationId xmlns:p14="http://schemas.microsoft.com/office/powerpoint/2010/main" val="391370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086" y="2430155"/>
            <a:ext cx="1975844" cy="198374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338194" y="3948802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893" y="3948802"/>
            <a:ext cx="473274" cy="93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462058" y="4284235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Департамент финансов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1540" y="1657545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3. Средняя итоговая оценка качества финансового менеджмента главных распорядителей бюджетных средств Нефтеюганского района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77805" y="2446473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0244" y="2864442"/>
            <a:ext cx="38577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Совершенствование системы оценки качества финансового менеджмента, осуществляемого главными распорядителями бюджетных средств и главными администраторами доходов Нефтеюганского района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2592288" cy="27073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90" y="4758510"/>
            <a:ext cx="2539683" cy="214603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963" y="4420577"/>
            <a:ext cx="2434967" cy="24349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80960" y="4589233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планирование</a:t>
            </a:r>
            <a:endParaRPr lang="ru-RU" sz="1600" b="1" i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80960" y="4890646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исполнение</a:t>
            </a:r>
            <a:endParaRPr lang="ru-RU" sz="1600" b="1" i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80960" y="5229200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отчетность</a:t>
            </a:r>
            <a:endParaRPr lang="ru-RU" sz="16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558272" y="5538718"/>
            <a:ext cx="15735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1600" b="1" i="1" dirty="0"/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090398"/>
              </p:ext>
            </p:extLst>
          </p:nvPr>
        </p:nvGraphicFramePr>
        <p:xfrm>
          <a:off x="5871640" y="2777149"/>
          <a:ext cx="2863082" cy="892913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949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07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81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73,5 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баллов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73,5  баллов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3528" y="44624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400" b="1" u="sng" dirty="0">
                <a:solidFill>
                  <a:srgbClr val="1306BA"/>
                </a:solidFill>
                <a:latin typeface="Monotype Corsiva" panose="03010101010201010101" pitchFamily="66" charset="0"/>
                <a:ea typeface="Courier New" panose="02070309020205020404" pitchFamily="49" charset="0"/>
              </a:rPr>
              <a:t>Обеспечение эффективности деятельности в сфере управления муниципальными финансами</a:t>
            </a:r>
            <a:r>
              <a:rPr lang="ru-RU" sz="2400" b="1" u="sng" dirty="0">
                <a:solidFill>
                  <a:srgbClr val="1306BA"/>
                </a:solidFill>
                <a:latin typeface="Monotype Corsiva" pitchFamily="66" charset="0"/>
              </a:rPr>
              <a:t>»</a:t>
            </a:r>
          </a:p>
          <a:p>
            <a:pPr lvl="0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</p:spTree>
    <p:extLst>
      <p:ext uri="{BB962C8B-B14F-4D97-AF65-F5344CB8AC3E}">
        <p14:creationId xmlns:p14="http://schemas.microsoft.com/office/powerpoint/2010/main" val="292475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660232" y="5238714"/>
            <a:ext cx="18287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>
              <a:latin typeface="+mj-lt"/>
            </a:endParaRPr>
          </a:p>
          <a:p>
            <a:pPr algn="ctr"/>
            <a:r>
              <a:rPr lang="ru-RU" sz="14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60232" y="5721785"/>
            <a:ext cx="1973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>
              <a:latin typeface="+mj-lt"/>
              <a:cs typeface="Times New Roman" pitchFamily="18" charset="0"/>
            </a:endParaRPr>
          </a:p>
          <a:p>
            <a:pPr algn="ctr"/>
            <a:r>
              <a:rPr lang="ru-RU" sz="1400" dirty="0">
                <a:latin typeface="+mj-lt"/>
                <a:cs typeface="Times New Roman" pitchFamily="18" charset="0"/>
              </a:rPr>
              <a:t>Департамент финансов Нефтеюганского 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225268" y="4115212"/>
            <a:ext cx="648072" cy="1067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Picture 4" descr="C:\Users\MoskovkinaLD\Desktop\!!!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93" y="3615324"/>
            <a:ext cx="4702477" cy="306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C498141-E75B-45A1-8F35-3ABE68168900}"/>
              </a:ext>
            </a:extLst>
          </p:cNvPr>
          <p:cNvSpPr txBox="1"/>
          <p:nvPr/>
        </p:nvSpPr>
        <p:spPr>
          <a:xfrm>
            <a:off x="476938" y="112783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 </a:t>
            </a:r>
          </a:p>
          <a:p>
            <a:pPr lvl="0"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«</a:t>
            </a:r>
            <a:r>
              <a:rPr lang="ru-RU" sz="2400" b="1" u="sng" dirty="0">
                <a:solidFill>
                  <a:srgbClr val="1306BA"/>
                </a:solidFill>
                <a:latin typeface="Monotype Corsiva" panose="03010101010201010101" pitchFamily="66" charset="0"/>
                <a:ea typeface="Courier New" panose="02070309020205020404" pitchFamily="49" charset="0"/>
              </a:rPr>
              <a:t>Обеспечение эффективности деятельности в сфере управления муниципальными финансами</a:t>
            </a:r>
            <a:r>
              <a:rPr lang="ru-RU" sz="2400" b="1" u="sng" dirty="0">
                <a:solidFill>
                  <a:srgbClr val="1306BA"/>
                </a:solidFill>
                <a:latin typeface="Monotype Corsiva" pitchFamily="66" charset="0"/>
              </a:rPr>
              <a:t>»</a:t>
            </a:r>
          </a:p>
          <a:p>
            <a:pPr lvl="0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Целевые показатели :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5D9FD1A5-C70B-4CD9-BEBD-52FCE21F4D30}"/>
              </a:ext>
            </a:extLst>
          </p:cNvPr>
          <p:cNvSpPr/>
          <p:nvPr/>
        </p:nvSpPr>
        <p:spPr>
          <a:xfrm>
            <a:off x="565309" y="1668729"/>
            <a:ext cx="8280920" cy="769441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sz="2200" b="1" dirty="0">
                <a:latin typeface="Monotype Corsiva" pitchFamily="66" charset="0"/>
                <a:cs typeface="Times New Roman" pitchFamily="18" charset="0"/>
              </a:rPr>
              <a:t>4. Соблюдение порядка составления и предоставления бюджетной (бухгалтерской) отчетности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FFE83B1-5466-4B1B-BF7A-DF609B546338}"/>
              </a:ext>
            </a:extLst>
          </p:cNvPr>
          <p:cNvSpPr txBox="1"/>
          <p:nvPr/>
        </p:nvSpPr>
        <p:spPr>
          <a:xfrm>
            <a:off x="1873340" y="2663003"/>
            <a:ext cx="139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Мероприятие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DE99B58-5D31-429A-A4FD-3E02CA41B6B6}"/>
              </a:ext>
            </a:extLst>
          </p:cNvPr>
          <p:cNvSpPr txBox="1"/>
          <p:nvPr/>
        </p:nvSpPr>
        <p:spPr>
          <a:xfrm>
            <a:off x="741907" y="2988707"/>
            <a:ext cx="3857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dirty="0"/>
              <a:t>Обеспечение деятельности подведомственного учреждения</a:t>
            </a:r>
          </a:p>
        </p:txBody>
      </p:sp>
      <p:graphicFrame>
        <p:nvGraphicFramePr>
          <p:cNvPr id="26" name="Таблица 25">
            <a:extLst>
              <a:ext uri="{FF2B5EF4-FFF2-40B4-BE49-F238E27FC236}">
                <a16:creationId xmlns:a16="http://schemas.microsoft.com/office/drawing/2014/main" id="{54E9AEB6-BF71-487A-A5C2-B623D8A4A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723545"/>
              </p:ext>
            </p:extLst>
          </p:nvPr>
        </p:nvGraphicFramePr>
        <p:xfrm>
          <a:off x="5508104" y="2733716"/>
          <a:ext cx="3266117" cy="1316228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229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8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8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079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2024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0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5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102 713,5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102 713,5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" name="Таблица 27">
            <a:extLst>
              <a:ext uri="{FF2B5EF4-FFF2-40B4-BE49-F238E27FC236}">
                <a16:creationId xmlns:a16="http://schemas.microsoft.com/office/drawing/2014/main" id="{7C40A92E-A04B-4826-A657-743BBD51CD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235777"/>
              </p:ext>
            </p:extLst>
          </p:nvPr>
        </p:nvGraphicFramePr>
        <p:xfrm>
          <a:off x="6006280" y="4298132"/>
          <a:ext cx="2866578" cy="98610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40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1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38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5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9" name="Picture 11" descr="C:\Users\RakovaE.A\Desktop\corporate.png">
            <a:extLst>
              <a:ext uri="{FF2B5EF4-FFF2-40B4-BE49-F238E27FC236}">
                <a16:creationId xmlns:a16="http://schemas.microsoft.com/office/drawing/2014/main" id="{A4EF3F8D-4EF6-4111-AD61-8F51A6AC8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941168"/>
            <a:ext cx="792088" cy="1610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147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33CD3A-654F-423C-A58B-020BAD7DB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824" y="1278815"/>
            <a:ext cx="3061451" cy="14773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65851"/>
            <a:ext cx="8928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района»</a:t>
            </a:r>
          </a:p>
          <a:p>
            <a:r>
              <a:rPr lang="ru-RU" sz="2400" b="1" dirty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Целевой показатель :</a:t>
            </a: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  <a:p>
            <a:pPr algn="ctr"/>
            <a:endParaRPr lang="ru-RU" sz="2400" b="1" u="sng" dirty="0">
              <a:solidFill>
                <a:srgbClr val="0218BE"/>
              </a:solidFill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15120" y="3078012"/>
            <a:ext cx="306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Ответственный исполнитель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70911" y="3499553"/>
            <a:ext cx="26278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23728" y="286538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5214" y="3217806"/>
            <a:ext cx="518392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Выравнивание бюджетной обеспеченности, обеспечение сбалансированности, направление финансовых средств, выделенных из других уровней бюджетов поселениям, входящим в состав Нефтеюганского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7" y="5734029"/>
            <a:ext cx="47455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Обеспечение равных финансовых возможностей бюджетов поселений, обеспечение сбалансированности местных бюджетов в ходе их исполнения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59879" y="5328144"/>
            <a:ext cx="910829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dirty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!</a:t>
            </a:r>
          </a:p>
        </p:txBody>
      </p:sp>
      <p:sp>
        <p:nvSpPr>
          <p:cNvPr id="14" name="Нашивка 13"/>
          <p:cNvSpPr/>
          <p:nvPr/>
        </p:nvSpPr>
        <p:spPr>
          <a:xfrm>
            <a:off x="5612630" y="5489788"/>
            <a:ext cx="412759" cy="288032"/>
          </a:xfrm>
          <a:prstGeom prst="chevron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5614434" y="5920824"/>
            <a:ext cx="412759" cy="288032"/>
          </a:xfrm>
          <a:prstGeom prst="chevron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4572722"/>
            <a:ext cx="2879479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latin typeface="Times New Roman" pitchFamily="18" charset="0"/>
                <a:cs typeface="Times New Roman" pitchFamily="18" charset="0"/>
              </a:rPr>
              <a:t>Основным инструментом реализации указанного мероприятия являются: </a:t>
            </a:r>
          </a:p>
          <a:p>
            <a:pPr algn="ctr"/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выравнивание бюджетной обеспеченности поселений, </a:t>
            </a:r>
          </a:p>
          <a:p>
            <a:r>
              <a:rPr lang="ru-RU" sz="1300" u="sng" dirty="0">
                <a:latin typeface="Times New Roman" pitchFamily="18" charset="0"/>
                <a:cs typeface="Times New Roman" pitchFamily="18" charset="0"/>
              </a:rPr>
              <a:t>иные межбюджетные трансферты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на обеспечение сбалансированности местных бюджетов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117" y="3429000"/>
            <a:ext cx="721794" cy="109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217427"/>
              </p:ext>
            </p:extLst>
          </p:nvPr>
        </p:nvGraphicFramePr>
        <p:xfrm>
          <a:off x="850951" y="4292588"/>
          <a:ext cx="4225106" cy="1325271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56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4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679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2024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3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288 749,8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288 749,8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6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бюджет автономного округа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161 513,8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161 513,8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3BFA8ABD-A4B0-4DFF-920C-8259A913DF8D}"/>
              </a:ext>
            </a:extLst>
          </p:cNvPr>
          <p:cNvSpPr/>
          <p:nvPr/>
        </p:nvSpPr>
        <p:spPr>
          <a:xfrm>
            <a:off x="136383" y="1278814"/>
            <a:ext cx="5476247" cy="1477328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latin typeface="Monotype Corsiva" pitchFamily="66" charset="0"/>
                <a:cs typeface="Times New Roman" pitchFamily="18" charset="0"/>
              </a:rPr>
              <a:t>Доля городских и сельских поселений, уровень расчетной бюджетной обеспеченности которых после предоставления дотации на выравнивание бюджетной обеспеченности из бюджета муниципального района составляет более 90% от установленного критерия выравнивания поселений  </a:t>
            </a:r>
          </a:p>
        </p:txBody>
      </p:sp>
    </p:spTree>
    <p:extLst>
      <p:ext uri="{BB962C8B-B14F-4D97-AF65-F5344CB8AC3E}">
        <p14:creationId xmlns:p14="http://schemas.microsoft.com/office/powerpoint/2010/main" val="2220781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373690" y="3808710"/>
            <a:ext cx="277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  <a:latin typeface="Monotype Corsiva" pitchFamily="66" charset="0"/>
              </a:rPr>
              <a:t>Ответственный исполнитель</a:t>
            </a:r>
          </a:p>
        </p:txBody>
      </p:sp>
      <p:pic>
        <p:nvPicPr>
          <p:cNvPr id="1035" name="Picture 11" descr="C:\Users\RakovaE.A\Desktop\corpora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807" y="4114367"/>
            <a:ext cx="510630" cy="100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580444" y="4220589"/>
            <a:ext cx="246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Департамент финансов Нефтеюганского района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46599"/>
            <a:ext cx="8243986" cy="707886"/>
          </a:xfrm>
          <a:prstGeom prst="rect">
            <a:avLst/>
          </a:prstGeom>
          <a:solidFill>
            <a:srgbClr val="D5F5FF"/>
          </a:solidFill>
          <a:ln w="22225">
            <a:solidFill>
              <a:schemeClr val="tx1"/>
            </a:solidFill>
            <a:prstDash val="sysDot"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prstClr val="black"/>
                </a:solidFill>
                <a:latin typeface="Monotype Corsiva" pitchFamily="66" charset="0"/>
                <a:cs typeface="Times New Roman" pitchFamily="18" charset="0"/>
              </a:rPr>
              <a:t>Средняя итоговая оценка качества организации и осуществления бюджетного процесса в поселениях, входящих в состав Нефтеюганского района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33076" y="2136865"/>
            <a:ext cx="142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>
                <a:latin typeface="Monotype Corsiva" pitchFamily="66" charset="0"/>
              </a:rPr>
              <a:t>Мероприятия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512" y="2499419"/>
            <a:ext cx="4537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Повышение качества управления муниципальными финансами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33076" y="4231627"/>
            <a:ext cx="4649791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 Инструментом реализации мероприятия является </a:t>
            </a:r>
          </a:p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предоставление бюджетам </a:t>
            </a:r>
          </a:p>
          <a:p>
            <a:pPr algn="ctr"/>
            <a:r>
              <a:rPr lang="ru-RU" sz="1300" b="1" dirty="0">
                <a:latin typeface="Comic Sans MS" pitchFamily="66" charset="0"/>
                <a:cs typeface="Times New Roman" pitchFamily="18" charset="0"/>
              </a:rPr>
              <a:t>поселений иных межбюджетных трансфертов на поощрение за достижение высоких показателей качества организации и осуществления бюджетного процесса органами местного самоуправления поселений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58" y="4349636"/>
            <a:ext cx="1277936" cy="13762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76522" y="5725875"/>
            <a:ext cx="4217740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5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Правом на получение ИНЫХ МЕЖБЮДЖЕТНЫХ ТРАНСФЕРТОВ обладают поселения, сводная оценка качества которых выше среднего значения, сложившегося по поселениям при условии соблюдения требований бюджетного законодательства при осуществлении бюджетного процесса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436" y="5571379"/>
            <a:ext cx="1850175" cy="13506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6012160" y="5662937"/>
            <a:ext cx="3034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i="1" dirty="0">
                <a:solidFill>
                  <a:srgbClr val="FF6600"/>
                </a:solidFill>
                <a:latin typeface="Comic Sans MS" pitchFamily="66" charset="0"/>
                <a:cs typeface="Times New Roman" pitchFamily="18" charset="0"/>
              </a:rPr>
              <a:t>Иные межбюджетные трансферты </a:t>
            </a:r>
            <a:r>
              <a:rPr lang="ru-RU" sz="1200" b="1" i="1" dirty="0">
                <a:latin typeface="Comic Sans MS" pitchFamily="66" charset="0"/>
                <a:cs typeface="Times New Roman" pitchFamily="18" charset="0"/>
              </a:rPr>
              <a:t>направляются поселениями на исполнение расходных обязательств по осуществлению поселениями полномочий по решению вопросов местного значения</a:t>
            </a:r>
            <a:endParaRPr lang="ru-RU" sz="1200" b="1" i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283" y="4753571"/>
            <a:ext cx="911170" cy="903880"/>
          </a:xfrm>
          <a:prstGeom prst="rect">
            <a:avLst/>
          </a:prstGeom>
        </p:spPr>
      </p:pic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968331"/>
              </p:ext>
            </p:extLst>
          </p:nvPr>
        </p:nvGraphicFramePr>
        <p:xfrm>
          <a:off x="5580112" y="2669787"/>
          <a:ext cx="3131418" cy="850346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528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26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57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 реализации программы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плановый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показатель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≥ 75 баллов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74,2 </a:t>
                      </a: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баллов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080472"/>
              </p:ext>
            </p:extLst>
          </p:nvPr>
        </p:nvGraphicFramePr>
        <p:xfrm>
          <a:off x="351926" y="3066021"/>
          <a:ext cx="4365510" cy="1003622"/>
        </p:xfrm>
        <a:graphic>
          <a:graphicData uri="http://schemas.openxmlformats.org/drawingml/2006/table">
            <a:tbl>
              <a:tblPr firstRow="1" firstCol="1" bandRow="1">
                <a:tableStyleId>{2A488322-F2BA-4B5B-9748-0D474271808F}</a:tableStyleId>
              </a:tblPr>
              <a:tblGrid>
                <a:gridCol w="1462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08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310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финансирования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Финансовые затраты в 2024 году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плановое</a:t>
                      </a:r>
                      <a:r>
                        <a:rPr lang="ru-RU" sz="1000" b="0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значение</a:t>
                      </a:r>
                      <a:endParaRPr lang="ru-RU" sz="10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itchFamily="18" charset="0"/>
                          <a:cs typeface="Times New Roman" pitchFamily="18" charset="0"/>
                        </a:rPr>
                        <a:t>фактическое 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 бюджет</a:t>
                      </a:r>
                      <a:endParaRPr lang="ru-RU" sz="1100" b="1" kern="12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1660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2 000,0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2 000,0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187996" y="49848"/>
            <a:ext cx="8928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Подпрограмма II</a:t>
            </a:r>
          </a:p>
          <a:p>
            <a:pPr algn="ctr"/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 «Обеспечение сбалансированности бюджета Нефтеюганского района»</a:t>
            </a:r>
          </a:p>
          <a:p>
            <a:r>
              <a:rPr lang="ru-RU" sz="2400" b="1" dirty="0">
                <a:solidFill>
                  <a:srgbClr val="0218BE"/>
                </a:solidFill>
                <a:latin typeface="Monotype Corsiva" pitchFamily="66" charset="0"/>
              </a:rPr>
              <a:t>  </a:t>
            </a:r>
            <a:r>
              <a:rPr lang="ru-RU" sz="2400" b="1" u="sng" dirty="0">
                <a:solidFill>
                  <a:srgbClr val="0218BE"/>
                </a:solidFill>
                <a:latin typeface="Monotype Corsiva" pitchFamily="66" charset="0"/>
              </a:rPr>
              <a:t>Целевой показатель :</a:t>
            </a:r>
          </a:p>
        </p:txBody>
      </p:sp>
    </p:spTree>
    <p:extLst>
      <p:ext uri="{BB962C8B-B14F-4D97-AF65-F5344CB8AC3E}">
        <p14:creationId xmlns:p14="http://schemas.microsoft.com/office/powerpoint/2010/main" val="1643896918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2823</TotalTime>
  <Words>640</Words>
  <Application>Microsoft Office PowerPoint</Application>
  <PresentationFormat>Экран (4:3)</PresentationFormat>
  <Paragraphs>139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Comic Sans MS</vt:lpstr>
      <vt:lpstr>Monotype Corsiva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Сенчурова Елена Васильевна</cp:lastModifiedBy>
  <cp:revision>396</cp:revision>
  <cp:lastPrinted>2024-01-30T10:32:06Z</cp:lastPrinted>
  <dcterms:created xsi:type="dcterms:W3CDTF">2017-02-16T04:13:57Z</dcterms:created>
  <dcterms:modified xsi:type="dcterms:W3CDTF">2025-01-27T12:32:54Z</dcterms:modified>
</cp:coreProperties>
</file>