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8" r:id="rId3"/>
    <p:sldId id="312" r:id="rId4"/>
    <p:sldId id="313" r:id="rId5"/>
    <p:sldId id="298" r:id="rId6"/>
    <p:sldId id="270" r:id="rId7"/>
    <p:sldId id="307" r:id="rId8"/>
    <p:sldId id="309" r:id="rId9"/>
    <p:sldId id="310" r:id="rId10"/>
    <p:sldId id="311" r:id="rId11"/>
    <p:sldId id="290" r:id="rId1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5B6"/>
    <a:srgbClr val="64CF95"/>
    <a:srgbClr val="2B7885"/>
    <a:srgbClr val="6EC6A4"/>
    <a:srgbClr val="DBF6FE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0" d="100"/>
          <a:sy n="110" d="100"/>
        </p:scale>
        <p:origin x="1626" y="96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588"/>
          <c:y val="1.6103774242837324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i="0" baseline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2000" b="1" i="0" baseline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b="1" i="0" baseline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</a:t>
            </a:r>
          </a:p>
        </c:rich>
      </c:tx>
      <c:layout>
        <c:manualLayout>
          <c:xMode val="edge"/>
          <c:yMode val="edge"/>
          <c:x val="0.40297895796917571"/>
          <c:y val="1.61037742428373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1F7-4D2D-893B-5ED8A7AA054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1F7-4D2D-893B-5ED8A7AA0547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1F7-4D2D-893B-5ED8A7AA054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1F7-4D2D-893B-5ED8A7AA054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1F7-4D2D-893B-5ED8A7AA054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1F7-4D2D-893B-5ED8A7AA0547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F1F7-4D2D-893B-5ED8A7AA0547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F1F7-4D2D-893B-5ED8A7AA0547}"/>
              </c:ext>
            </c:extLst>
          </c:dPt>
          <c:cat>
            <c:strRef>
              <c:f>Лист1!$A$2:$A$9</c:f>
              <c:strCache>
                <c:ptCount val="5"/>
                <c:pt idx="0">
                  <c:v>Выравнивание бюджетной обеспеченности муниципальных районов (городских округов) и поселений</c:v>
                </c:pt>
                <c:pt idx="1">
                  <c:v>Поддержка мер по обеспечению сбалансированности </c:v>
                </c:pt>
                <c:pt idx="2">
                  <c:v>Повышение эффективности деятельности органов местного самоуправления муниципальных образований</c:v>
                </c:pt>
                <c:pt idx="3">
                  <c:v>Повышение качества управления муниципальными финансами</c:v>
                </c:pt>
                <c:pt idx="4">
                  <c:v>Стимулирование развития практик инициативного бюджетирования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2981.23</c:v>
                </c:pt>
                <c:pt idx="1">
                  <c:v>300</c:v>
                </c:pt>
                <c:pt idx="2">
                  <c:v>203.5</c:v>
                </c:pt>
                <c:pt idx="3">
                  <c:v>2204.29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E741BEC5-6362-4EC4-9933-A01973E089C8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E1ABE6-ED47-4574-AE09-B141EEA2A04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87B78A7-55AC-44C9-BAAF-7C68C806FD46}">
      <dgm:prSet custT="1"/>
      <dgm:spPr>
        <a:solidFill>
          <a:srgbClr val="0070C0"/>
        </a:solidFill>
      </dgm:spPr>
      <dgm:t>
        <a:bodyPr/>
        <a:lstStyle/>
        <a:p>
          <a:endParaRPr lang="ru-RU" sz="1200" b="1" dirty="0">
            <a:latin typeface="Times New Roman" panose="02020603050405020304" pitchFamily="18" charset="0"/>
            <a:cs typeface="Traditional Arabic" panose="020B0604020202020204" pitchFamily="18" charset="-78"/>
          </a:endParaRPr>
        </a:p>
        <a:p>
          <a:r>
            <a:rPr lang="ru-RU" sz="1200" b="1" dirty="0">
              <a:latin typeface="Times New Roman" panose="02020603050405020304" pitchFamily="18" charset="0"/>
              <a:cs typeface="Traditional Arabic" panose="020B0604020202020204" pitchFamily="18" charset="-78"/>
            </a:rPr>
            <a:t>Доля расходов на закупки и/или аренду отечественного программного обеспечения и платформ от общих расходов на закупку или аренду программного обеспечения, </a:t>
          </a:r>
          <a:r>
            <a:rPr lang="en-US" sz="1200" b="1" dirty="0">
              <a:latin typeface="Times New Roman" panose="02020603050405020304" pitchFamily="18" charset="0"/>
              <a:cs typeface="Traditional Arabic" panose="020B0604020202020204" pitchFamily="18" charset="-78"/>
            </a:rPr>
            <a:t>95</a:t>
          </a:r>
          <a:r>
            <a:rPr lang="ru-RU" sz="1200" b="1" dirty="0">
              <a:latin typeface="Times New Roman" panose="02020603050405020304" pitchFamily="18" charset="0"/>
              <a:cs typeface="Traditional Arabic" panose="020B0604020202020204" pitchFamily="18" charset="-78"/>
            </a:rPr>
            <a:t>%</a:t>
          </a:r>
        </a:p>
        <a:p>
          <a:endParaRPr lang="ru-RU" sz="1200" b="1" u="sng" dirty="0">
            <a:latin typeface="Times New Roman" panose="02020603050405020304" pitchFamily="18" charset="0"/>
            <a:cs typeface="Traditional Arabic" panose="020B0604020202020204" pitchFamily="18" charset="-78"/>
          </a:endParaRPr>
        </a:p>
      </dgm:t>
    </dgm:pt>
    <dgm:pt modelId="{46284221-7F14-4B66-A5E3-92E85118FDCA}" type="parTrans" cxnId="{CD80A10A-559A-4E74-B67E-69E8B6A2007E}">
      <dgm:prSet/>
      <dgm:spPr/>
      <dgm:t>
        <a:bodyPr/>
        <a:lstStyle/>
        <a:p>
          <a:endParaRPr lang="ru-RU"/>
        </a:p>
      </dgm:t>
    </dgm:pt>
    <dgm:pt modelId="{18843151-5016-4E45-9960-8FAF72EF7AAF}" type="sibTrans" cxnId="{CD80A10A-559A-4E74-B67E-69E8B6A2007E}">
      <dgm:prSet/>
      <dgm:spPr/>
      <dgm:t>
        <a:bodyPr/>
        <a:lstStyle/>
        <a:p>
          <a:endParaRPr lang="ru-RU"/>
        </a:p>
      </dgm:t>
    </dgm:pt>
    <dgm:pt modelId="{A7370136-354C-4590-824F-898D2E4C2D33}" type="pres">
      <dgm:prSet presAssocID="{91E1ABE6-ED47-4574-AE09-B141EEA2A04B}" presName="Name0" presStyleCnt="0">
        <dgm:presLayoutVars>
          <dgm:dir/>
          <dgm:animLvl val="lvl"/>
          <dgm:resizeHandles val="exact"/>
        </dgm:presLayoutVars>
      </dgm:prSet>
      <dgm:spPr/>
    </dgm:pt>
    <dgm:pt modelId="{A0C7FE15-D39C-42BC-BE53-574B70CEE0E2}" type="pres">
      <dgm:prSet presAssocID="{C87B78A7-55AC-44C9-BAAF-7C68C806FD46}" presName="parTxOnly" presStyleLbl="node1" presStyleIdx="0" presStyleCnt="1" custLinFactY="48451" custLinFactNeighborX="8726" custLinFactNeighborY="100000">
        <dgm:presLayoutVars>
          <dgm:chMax val="0"/>
          <dgm:chPref val="0"/>
          <dgm:bulletEnabled val="1"/>
        </dgm:presLayoutVars>
      </dgm:prSet>
      <dgm:spPr/>
    </dgm:pt>
  </dgm:ptLst>
  <dgm:cxnLst>
    <dgm:cxn modelId="{CD80A10A-559A-4E74-B67E-69E8B6A2007E}" srcId="{91E1ABE6-ED47-4574-AE09-B141EEA2A04B}" destId="{C87B78A7-55AC-44C9-BAAF-7C68C806FD46}" srcOrd="0" destOrd="0" parTransId="{46284221-7F14-4B66-A5E3-92E85118FDCA}" sibTransId="{18843151-5016-4E45-9960-8FAF72EF7AAF}"/>
    <dgm:cxn modelId="{EAF2A692-5041-4534-A63E-A2558357E9E3}" type="presOf" srcId="{91E1ABE6-ED47-4574-AE09-B141EEA2A04B}" destId="{A7370136-354C-4590-824F-898D2E4C2D33}" srcOrd="0" destOrd="0" presId="urn:microsoft.com/office/officeart/2005/8/layout/chevron1"/>
    <dgm:cxn modelId="{D98C1EDE-3C19-44BD-8D05-23CE8902430B}" type="presOf" srcId="{C87B78A7-55AC-44C9-BAAF-7C68C806FD46}" destId="{A0C7FE15-D39C-42BC-BE53-574B70CEE0E2}" srcOrd="0" destOrd="0" presId="urn:microsoft.com/office/officeart/2005/8/layout/chevron1"/>
    <dgm:cxn modelId="{0B62118C-3975-45BC-8677-41C1345469D6}" type="presParOf" srcId="{A7370136-354C-4590-824F-898D2E4C2D33}" destId="{A0C7FE15-D39C-42BC-BE53-574B70CEE0E2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E741BEC5-6362-4EC4-9933-A01973E089C8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E1ABE6-ED47-4574-AE09-B141EEA2A04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87B78A7-55AC-44C9-BAAF-7C68C806FD46}">
      <dgm:prSet custT="1"/>
      <dgm:spPr>
        <a:solidFill>
          <a:srgbClr val="0070C0"/>
        </a:solidFill>
      </dgm:spPr>
      <dgm:t>
        <a:bodyPr/>
        <a:lstStyle/>
        <a:p>
          <a:r>
            <a:rPr lang="ru-RU" sz="1600" b="1" dirty="0">
              <a:latin typeface="Times New Roman" panose="02020603050405020304" pitchFamily="18" charset="0"/>
              <a:cs typeface="Traditional Arabic" panose="020B0604020202020204" pitchFamily="18" charset="-78"/>
            </a:rPr>
            <a:t>Доля расходов на закупки и/или аренду отечественного программного обеспечения и платформ от общих расходов на закупку или аренду программного обеспечения, </a:t>
          </a:r>
          <a:r>
            <a:rPr lang="en-US" sz="1600" b="1" dirty="0">
              <a:latin typeface="Times New Roman" panose="02020603050405020304" pitchFamily="18" charset="0"/>
              <a:cs typeface="Traditional Arabic" panose="020B0604020202020204" pitchFamily="18" charset="-78"/>
            </a:rPr>
            <a:t>95</a:t>
          </a:r>
          <a:r>
            <a:rPr lang="ru-RU" sz="1600" b="1" dirty="0">
              <a:latin typeface="Times New Roman" panose="02020603050405020304" pitchFamily="18" charset="0"/>
              <a:cs typeface="Traditional Arabic" panose="020B0604020202020204" pitchFamily="18" charset="-78"/>
            </a:rPr>
            <a:t>%</a:t>
          </a:r>
          <a:endParaRPr lang="ru-RU" sz="1600" b="1" u="sng" dirty="0">
            <a:latin typeface="Times New Roman" panose="02020603050405020304" pitchFamily="18" charset="0"/>
            <a:cs typeface="Traditional Arabic" panose="020B0604020202020204" pitchFamily="18" charset="-78"/>
          </a:endParaRPr>
        </a:p>
      </dgm:t>
    </dgm:pt>
    <dgm:pt modelId="{46284221-7F14-4B66-A5E3-92E85118FDCA}" type="parTrans" cxnId="{CD80A10A-559A-4E74-B67E-69E8B6A2007E}">
      <dgm:prSet/>
      <dgm:spPr/>
      <dgm:t>
        <a:bodyPr/>
        <a:lstStyle/>
        <a:p>
          <a:endParaRPr lang="ru-RU"/>
        </a:p>
      </dgm:t>
    </dgm:pt>
    <dgm:pt modelId="{18843151-5016-4E45-9960-8FAF72EF7AAF}" type="sibTrans" cxnId="{CD80A10A-559A-4E74-B67E-69E8B6A2007E}">
      <dgm:prSet/>
      <dgm:spPr/>
      <dgm:t>
        <a:bodyPr/>
        <a:lstStyle/>
        <a:p>
          <a:endParaRPr lang="ru-RU"/>
        </a:p>
      </dgm:t>
    </dgm:pt>
    <dgm:pt modelId="{A7370136-354C-4590-824F-898D2E4C2D33}" type="pres">
      <dgm:prSet presAssocID="{91E1ABE6-ED47-4574-AE09-B141EEA2A04B}" presName="Name0" presStyleCnt="0">
        <dgm:presLayoutVars>
          <dgm:dir/>
          <dgm:animLvl val="lvl"/>
          <dgm:resizeHandles val="exact"/>
        </dgm:presLayoutVars>
      </dgm:prSet>
      <dgm:spPr/>
    </dgm:pt>
    <dgm:pt modelId="{A0C7FE15-D39C-42BC-BE53-574B70CEE0E2}" type="pres">
      <dgm:prSet presAssocID="{C87B78A7-55AC-44C9-BAAF-7C68C806FD46}" presName="parTxOnly" presStyleLbl="node1" presStyleIdx="0" presStyleCnt="1" custLinFactY="48451" custLinFactNeighborX="8726" custLinFactNeighborY="100000">
        <dgm:presLayoutVars>
          <dgm:chMax val="0"/>
          <dgm:chPref val="0"/>
          <dgm:bulletEnabled val="1"/>
        </dgm:presLayoutVars>
      </dgm:prSet>
      <dgm:spPr/>
    </dgm:pt>
  </dgm:ptLst>
  <dgm:cxnLst>
    <dgm:cxn modelId="{CD80A10A-559A-4E74-B67E-69E8B6A2007E}" srcId="{91E1ABE6-ED47-4574-AE09-B141EEA2A04B}" destId="{C87B78A7-55AC-44C9-BAAF-7C68C806FD46}" srcOrd="0" destOrd="0" parTransId="{46284221-7F14-4B66-A5E3-92E85118FDCA}" sibTransId="{18843151-5016-4E45-9960-8FAF72EF7AAF}"/>
    <dgm:cxn modelId="{EAF2A692-5041-4534-A63E-A2558357E9E3}" type="presOf" srcId="{91E1ABE6-ED47-4574-AE09-B141EEA2A04B}" destId="{A7370136-354C-4590-824F-898D2E4C2D33}" srcOrd="0" destOrd="0" presId="urn:microsoft.com/office/officeart/2005/8/layout/chevron1"/>
    <dgm:cxn modelId="{D98C1EDE-3C19-44BD-8D05-23CE8902430B}" type="presOf" srcId="{C87B78A7-55AC-44C9-BAAF-7C68C806FD46}" destId="{A0C7FE15-D39C-42BC-BE53-574B70CEE0E2}" srcOrd="0" destOrd="0" presId="urn:microsoft.com/office/officeart/2005/8/layout/chevron1"/>
    <dgm:cxn modelId="{0B62118C-3975-45BC-8677-41C1345469D6}" type="presParOf" srcId="{A7370136-354C-4590-824F-898D2E4C2D33}" destId="{A0C7FE15-D39C-42BC-BE53-574B70CEE0E2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E741BEC5-6362-4EC4-9933-A01973E089C8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1E1ABE6-ED47-4574-AE09-B141EEA2A04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8B6D06F-C105-4FC9-8CBF-33A7D7557638}">
      <dgm:prSet custT="1"/>
      <dgm:spPr>
        <a:solidFill>
          <a:srgbClr val="0070C0"/>
        </a:solidFill>
      </dgm:spPr>
      <dgm:t>
        <a:bodyPr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b="1" u="sng" kern="1200" dirty="0">
            <a:solidFill>
              <a:prstClr val="white"/>
            </a:solidFill>
            <a:latin typeface="Times New Roman" panose="02020603050405020304" pitchFamily="18" charset="0"/>
            <a:ea typeface="+mn-ea"/>
            <a:cs typeface="Traditional Arabic" panose="020B0604020202020204" pitchFamily="18" charset="-78"/>
          </a:endParaRPr>
        </a:p>
      </dgm:t>
    </dgm:pt>
    <dgm:pt modelId="{46D5A696-7044-46D3-A3B5-6D2D372987D7}" type="sibTrans" cxnId="{87DB97F2-EA95-46B3-A863-9E933308A8A6}">
      <dgm:prSet/>
      <dgm:spPr/>
      <dgm:t>
        <a:bodyPr/>
        <a:lstStyle/>
        <a:p>
          <a:endParaRPr lang="ru-RU"/>
        </a:p>
      </dgm:t>
    </dgm:pt>
    <dgm:pt modelId="{361505E8-7962-4040-90A7-087A3F3855F6}" type="parTrans" cxnId="{87DB97F2-EA95-46B3-A863-9E933308A8A6}">
      <dgm:prSet/>
      <dgm:spPr/>
      <dgm:t>
        <a:bodyPr/>
        <a:lstStyle/>
        <a:p>
          <a:endParaRPr lang="ru-RU"/>
        </a:p>
      </dgm:t>
    </dgm:pt>
    <dgm:pt modelId="{4C653F61-0A34-463C-95D2-A84F183C68DE}">
      <dgm:prSet custT="1"/>
      <dgm:spPr/>
      <dgm:t>
        <a:bodyPr/>
        <a:lstStyle/>
        <a:p>
          <a:r>
            <a:rPr lang="ru-RU" sz="1200" b="1" dirty="0">
              <a:latin typeface="Times New Roman" panose="02020603050405020304" pitchFamily="18" charset="0"/>
              <a:cs typeface="Traditional Arabic" panose="020B0604020202020204" pitchFamily="18" charset="-78"/>
            </a:rPr>
            <a:t>Доля расходов на закупки и/или аренду отечественного программного обеспечения и платформ от общих расходов на закупку или аренду программного обеспечения, </a:t>
          </a:r>
          <a:r>
            <a:rPr lang="en-US" sz="1200" b="1" dirty="0">
              <a:latin typeface="Times New Roman" panose="02020603050405020304" pitchFamily="18" charset="0"/>
              <a:cs typeface="Traditional Arabic" panose="020B0604020202020204" pitchFamily="18" charset="-78"/>
            </a:rPr>
            <a:t>95</a:t>
          </a:r>
          <a:r>
            <a:rPr lang="ru-RU" sz="1200" b="1" dirty="0">
              <a:latin typeface="Times New Roman" panose="02020603050405020304" pitchFamily="18" charset="0"/>
              <a:cs typeface="Traditional Arabic" panose="020B0604020202020204" pitchFamily="18" charset="-78"/>
            </a:rPr>
            <a:t>%</a:t>
          </a:r>
          <a:endParaRPr lang="ru-RU" sz="1200" b="1" u="sng" dirty="0">
            <a:latin typeface="Times New Roman" panose="02020603050405020304" pitchFamily="18" charset="0"/>
            <a:cs typeface="Traditional Arabic" panose="020B0604020202020204" pitchFamily="18" charset="-78"/>
          </a:endParaRPr>
        </a:p>
      </dgm:t>
    </dgm:pt>
    <dgm:pt modelId="{0969BFA3-3BE7-4692-9EEB-442178223A03}" type="parTrans" cxnId="{EBDDB51E-741A-4CF8-99E2-F790461AE061}">
      <dgm:prSet/>
      <dgm:spPr/>
      <dgm:t>
        <a:bodyPr/>
        <a:lstStyle/>
        <a:p>
          <a:endParaRPr lang="ru-RU"/>
        </a:p>
      </dgm:t>
    </dgm:pt>
    <dgm:pt modelId="{B8B101CD-8385-44AB-A786-AD031BD5B51A}" type="sibTrans" cxnId="{EBDDB51E-741A-4CF8-99E2-F790461AE061}">
      <dgm:prSet/>
      <dgm:spPr/>
      <dgm:t>
        <a:bodyPr/>
        <a:lstStyle/>
        <a:p>
          <a:endParaRPr lang="ru-RU"/>
        </a:p>
      </dgm:t>
    </dgm:pt>
    <dgm:pt modelId="{A7370136-354C-4590-824F-898D2E4C2D33}" type="pres">
      <dgm:prSet presAssocID="{91E1ABE6-ED47-4574-AE09-B141EEA2A04B}" presName="Name0" presStyleCnt="0">
        <dgm:presLayoutVars>
          <dgm:dir/>
          <dgm:animLvl val="lvl"/>
          <dgm:resizeHandles val="exact"/>
        </dgm:presLayoutVars>
      </dgm:prSet>
      <dgm:spPr/>
    </dgm:pt>
    <dgm:pt modelId="{403E4F18-97B6-44B4-88C9-5B245439F592}" type="pres">
      <dgm:prSet presAssocID="{28B6D06F-C105-4FC9-8CBF-33A7D7557638}" presName="parTxOnly" presStyleLbl="node1" presStyleIdx="0" presStyleCnt="2" custFlipHor="1" custScaleX="1522">
        <dgm:presLayoutVars>
          <dgm:chMax val="0"/>
          <dgm:chPref val="0"/>
          <dgm:bulletEnabled val="1"/>
        </dgm:presLayoutVars>
      </dgm:prSet>
      <dgm:spPr/>
    </dgm:pt>
    <dgm:pt modelId="{CE254F0E-EF87-45DF-A4AC-1F5E08A5CBA4}" type="pres">
      <dgm:prSet presAssocID="{46D5A696-7044-46D3-A3B5-6D2D372987D7}" presName="parTxOnlySpace" presStyleCnt="0"/>
      <dgm:spPr/>
    </dgm:pt>
    <dgm:pt modelId="{C50A96FA-6FD3-4882-B56B-376722A0E2CA}" type="pres">
      <dgm:prSet presAssocID="{4C653F61-0A34-463C-95D2-A84F183C68DE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EBDDB51E-741A-4CF8-99E2-F790461AE061}" srcId="{91E1ABE6-ED47-4574-AE09-B141EEA2A04B}" destId="{4C653F61-0A34-463C-95D2-A84F183C68DE}" srcOrd="1" destOrd="0" parTransId="{0969BFA3-3BE7-4692-9EEB-442178223A03}" sibTransId="{B8B101CD-8385-44AB-A786-AD031BD5B51A}"/>
    <dgm:cxn modelId="{9A8B8A3B-CF5E-4FFF-AE43-8B2EB032B1B3}" type="presOf" srcId="{4C653F61-0A34-463C-95D2-A84F183C68DE}" destId="{C50A96FA-6FD3-4882-B56B-376722A0E2CA}" srcOrd="0" destOrd="0" presId="urn:microsoft.com/office/officeart/2005/8/layout/chevron1"/>
    <dgm:cxn modelId="{4453D14D-A671-41BE-8FAC-ECA782017FAA}" type="presOf" srcId="{28B6D06F-C105-4FC9-8CBF-33A7D7557638}" destId="{403E4F18-97B6-44B4-88C9-5B245439F592}" srcOrd="0" destOrd="0" presId="urn:microsoft.com/office/officeart/2005/8/layout/chevron1"/>
    <dgm:cxn modelId="{EAF2A692-5041-4534-A63E-A2558357E9E3}" type="presOf" srcId="{91E1ABE6-ED47-4574-AE09-B141EEA2A04B}" destId="{A7370136-354C-4590-824F-898D2E4C2D33}" srcOrd="0" destOrd="0" presId="urn:microsoft.com/office/officeart/2005/8/layout/chevron1"/>
    <dgm:cxn modelId="{87DB97F2-EA95-46B3-A863-9E933308A8A6}" srcId="{91E1ABE6-ED47-4574-AE09-B141EEA2A04B}" destId="{28B6D06F-C105-4FC9-8CBF-33A7D7557638}" srcOrd="0" destOrd="0" parTransId="{361505E8-7962-4040-90A7-087A3F3855F6}" sibTransId="{46D5A696-7044-46D3-A3B5-6D2D372987D7}"/>
    <dgm:cxn modelId="{47AB1DDE-8ADA-42E8-B590-7213BCA73BC6}" type="presParOf" srcId="{A7370136-354C-4590-824F-898D2E4C2D33}" destId="{403E4F18-97B6-44B4-88C9-5B245439F592}" srcOrd="0" destOrd="0" presId="urn:microsoft.com/office/officeart/2005/8/layout/chevron1"/>
    <dgm:cxn modelId="{0BD3645D-0FD7-4974-8DB5-1445CD1683E1}" type="presParOf" srcId="{A7370136-354C-4590-824F-898D2E4C2D33}" destId="{CE254F0E-EF87-45DF-A4AC-1F5E08A5CBA4}" srcOrd="1" destOrd="0" presId="urn:microsoft.com/office/officeart/2005/8/layout/chevron1"/>
    <dgm:cxn modelId="{C4E0AAFD-894B-48EA-9DAC-0C51BFF8FAD8}" type="presParOf" srcId="{A7370136-354C-4590-824F-898D2E4C2D33}" destId="{C50A96FA-6FD3-4882-B56B-376722A0E2CA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C7FE15-D39C-42BC-BE53-574B70CEE0E2}">
      <dsp:nvSpPr>
        <dsp:cNvPr id="0" name=""/>
        <dsp:cNvSpPr/>
      </dsp:nvSpPr>
      <dsp:spPr>
        <a:xfrm>
          <a:off x="8601" y="0"/>
          <a:ext cx="8798951" cy="822516"/>
        </a:xfrm>
        <a:prstGeom prst="chevron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b="1" kern="1200" dirty="0">
            <a:latin typeface="Times New Roman" panose="02020603050405020304" pitchFamily="18" charset="0"/>
            <a:cs typeface="Traditional Arabic" panose="020B0604020202020204" pitchFamily="18" charset="-78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  <a:cs typeface="Traditional Arabic" panose="020B0604020202020204" pitchFamily="18" charset="-78"/>
            </a:rPr>
            <a:t>Доля расходов на закупки и/или аренду отечественного программного обеспечения и платформ от общих расходов на закупку или аренду программного обеспечения, </a:t>
          </a:r>
          <a:r>
            <a:rPr lang="en-US" sz="1200" b="1" kern="1200" dirty="0">
              <a:latin typeface="Times New Roman" panose="02020603050405020304" pitchFamily="18" charset="0"/>
              <a:cs typeface="Traditional Arabic" panose="020B0604020202020204" pitchFamily="18" charset="-78"/>
            </a:rPr>
            <a:t>95</a:t>
          </a:r>
          <a:r>
            <a:rPr lang="ru-RU" sz="1200" b="1" kern="1200" dirty="0">
              <a:latin typeface="Times New Roman" panose="02020603050405020304" pitchFamily="18" charset="0"/>
              <a:cs typeface="Traditional Arabic" panose="020B0604020202020204" pitchFamily="18" charset="-78"/>
            </a:rPr>
            <a:t>%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b="1" u="sng" kern="1200" dirty="0">
            <a:latin typeface="Times New Roman" panose="02020603050405020304" pitchFamily="18" charset="0"/>
            <a:cs typeface="Traditional Arabic" panose="020B0604020202020204" pitchFamily="18" charset="-78"/>
          </a:endParaRPr>
        </a:p>
      </dsp:txBody>
      <dsp:txXfrm>
        <a:off x="419859" y="0"/>
        <a:ext cx="7976435" cy="8225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C7FE15-D39C-42BC-BE53-574B70CEE0E2}">
      <dsp:nvSpPr>
        <dsp:cNvPr id="0" name=""/>
        <dsp:cNvSpPr/>
      </dsp:nvSpPr>
      <dsp:spPr>
        <a:xfrm>
          <a:off x="8601" y="0"/>
          <a:ext cx="8798951" cy="822516"/>
        </a:xfrm>
        <a:prstGeom prst="chevron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imes New Roman" panose="02020603050405020304" pitchFamily="18" charset="0"/>
              <a:cs typeface="Traditional Arabic" panose="020B0604020202020204" pitchFamily="18" charset="-78"/>
            </a:rPr>
            <a:t>Доля расходов на закупки и/или аренду отечественного программного обеспечения и платформ от общих расходов на закупку или аренду программного обеспечения, </a:t>
          </a:r>
          <a:r>
            <a:rPr lang="en-US" sz="1600" b="1" kern="1200" dirty="0">
              <a:latin typeface="Times New Roman" panose="02020603050405020304" pitchFamily="18" charset="0"/>
              <a:cs typeface="Traditional Arabic" panose="020B0604020202020204" pitchFamily="18" charset="-78"/>
            </a:rPr>
            <a:t>95</a:t>
          </a:r>
          <a:r>
            <a:rPr lang="ru-RU" sz="1600" b="1" kern="1200" dirty="0">
              <a:latin typeface="Times New Roman" panose="02020603050405020304" pitchFamily="18" charset="0"/>
              <a:cs typeface="Traditional Arabic" panose="020B0604020202020204" pitchFamily="18" charset="-78"/>
            </a:rPr>
            <a:t>%</a:t>
          </a:r>
          <a:endParaRPr lang="ru-RU" sz="1600" b="1" u="sng" kern="1200" dirty="0">
            <a:latin typeface="Times New Roman" panose="02020603050405020304" pitchFamily="18" charset="0"/>
            <a:cs typeface="Traditional Arabic" panose="020B0604020202020204" pitchFamily="18" charset="-78"/>
          </a:endParaRPr>
        </a:p>
      </dsp:txBody>
      <dsp:txXfrm>
        <a:off x="419859" y="0"/>
        <a:ext cx="7976435" cy="8225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3E4F18-97B6-44B4-88C9-5B245439F592}">
      <dsp:nvSpPr>
        <dsp:cNvPr id="0" name=""/>
        <dsp:cNvSpPr/>
      </dsp:nvSpPr>
      <dsp:spPr>
        <a:xfrm flipH="1">
          <a:off x="750275" y="0"/>
          <a:ext cx="133920" cy="822516"/>
        </a:xfrm>
        <a:prstGeom prst="chevron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b="1" u="sng" kern="1200" dirty="0">
            <a:solidFill>
              <a:prstClr val="white"/>
            </a:solidFill>
            <a:latin typeface="Times New Roman" panose="02020603050405020304" pitchFamily="18" charset="0"/>
            <a:ea typeface="+mn-ea"/>
            <a:cs typeface="Traditional Arabic" panose="020B0604020202020204" pitchFamily="18" charset="-78"/>
          </a:endParaRPr>
        </a:p>
      </dsp:txBody>
      <dsp:txXfrm>
        <a:off x="750275" y="0"/>
        <a:ext cx="133920" cy="822516"/>
      </dsp:txXfrm>
    </dsp:sp>
    <dsp:sp modelId="{C50A96FA-6FD3-4882-B56B-376722A0E2CA}">
      <dsp:nvSpPr>
        <dsp:cNvPr id="0" name=""/>
        <dsp:cNvSpPr/>
      </dsp:nvSpPr>
      <dsp:spPr>
        <a:xfrm>
          <a:off x="4300" y="0"/>
          <a:ext cx="8798951" cy="82251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  <a:cs typeface="Traditional Arabic" panose="020B0604020202020204" pitchFamily="18" charset="-78"/>
            </a:rPr>
            <a:t>Доля расходов на закупки и/или аренду отечественного программного обеспечения и платформ от общих расходов на закупку или аренду программного обеспечения, </a:t>
          </a:r>
          <a:r>
            <a:rPr lang="en-US" sz="1200" b="1" kern="1200" dirty="0">
              <a:latin typeface="Times New Roman" panose="02020603050405020304" pitchFamily="18" charset="0"/>
              <a:cs typeface="Traditional Arabic" panose="020B0604020202020204" pitchFamily="18" charset="-78"/>
            </a:rPr>
            <a:t>95</a:t>
          </a:r>
          <a:r>
            <a:rPr lang="ru-RU" sz="1200" b="1" kern="1200" dirty="0">
              <a:latin typeface="Times New Roman" panose="02020603050405020304" pitchFamily="18" charset="0"/>
              <a:cs typeface="Traditional Arabic" panose="020B0604020202020204" pitchFamily="18" charset="-78"/>
            </a:rPr>
            <a:t>%</a:t>
          </a:r>
          <a:endParaRPr lang="ru-RU" sz="1200" b="1" u="sng" kern="1200" dirty="0">
            <a:latin typeface="Times New Roman" panose="02020603050405020304" pitchFamily="18" charset="0"/>
            <a:cs typeface="Traditional Arabic" panose="020B0604020202020204" pitchFamily="18" charset="-78"/>
          </a:endParaRPr>
        </a:p>
      </dsp:txBody>
      <dsp:txXfrm>
        <a:off x="415558" y="0"/>
        <a:ext cx="7976435" cy="8225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6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F54BF-828D-4E7C-96F6-AACBB5E28D7B}" type="datetimeFigureOut">
              <a:rPr lang="ru-RU" smtClean="0"/>
              <a:t>06.02.2025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6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FEB232-3288-4C2C-8987-07FA38666B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641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6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6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6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6154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596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601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746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301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5113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9909" y="1570937"/>
            <a:ext cx="40155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846" y="424039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3545349" y="1259350"/>
            <a:ext cx="2053301" cy="9144000"/>
          </a:xfrm>
          <a:prstGeom prst="rect">
            <a:avLst/>
          </a:prstGeom>
        </p:spPr>
      </p:pic>
      <p:pic>
        <p:nvPicPr>
          <p:cNvPr id="9" name="Рисунок 8" descr="лого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5925" y="862640"/>
            <a:ext cx="2576102" cy="314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4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diagramLayout" Target="../diagrams/layout2.xml"/><Relationship Id="rId18" Type="http://schemas.openxmlformats.org/officeDocument/2006/relationships/image" Target="../media/image11.jpeg"/><Relationship Id="rId3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12" Type="http://schemas.openxmlformats.org/officeDocument/2006/relationships/diagramData" Target="../diagrams/data2.xml"/><Relationship Id="rId1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0.png"/><Relationship Id="rId5" Type="http://schemas.openxmlformats.org/officeDocument/2006/relationships/diagramLayout" Target="../diagrams/layout1.xml"/><Relationship Id="rId15" Type="http://schemas.openxmlformats.org/officeDocument/2006/relationships/diagramColors" Target="../diagrams/colors2.xml"/><Relationship Id="rId10" Type="http://schemas.openxmlformats.org/officeDocument/2006/relationships/image" Target="../media/image9.png"/><Relationship Id="rId4" Type="http://schemas.openxmlformats.org/officeDocument/2006/relationships/diagramData" Target="../diagrams/data1.xml"/><Relationship Id="rId9" Type="http://schemas.openxmlformats.org/officeDocument/2006/relationships/image" Target="../media/image8.png"/><Relationship Id="rId1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diagramColors" Target="../diagrams/colors4.xml"/><Relationship Id="rId3" Type="http://schemas.openxmlformats.org/officeDocument/2006/relationships/diagramLayout" Target="../diagrams/layout3.xml"/><Relationship Id="rId7" Type="http://schemas.openxmlformats.org/officeDocument/2006/relationships/image" Target="../media/image8.png"/><Relationship Id="rId12" Type="http://schemas.openxmlformats.org/officeDocument/2006/relationships/diagramQuickStyle" Target="../diagrams/quickStyle4.xml"/><Relationship Id="rId17" Type="http://schemas.openxmlformats.org/officeDocument/2006/relationships/image" Target="../media/image13.png"/><Relationship Id="rId2" Type="http://schemas.openxmlformats.org/officeDocument/2006/relationships/diagramData" Target="../diagrams/data3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diagramLayout" Target="../diagrams/layout4.xml"/><Relationship Id="rId5" Type="http://schemas.openxmlformats.org/officeDocument/2006/relationships/diagramColors" Target="../diagrams/colors3.xml"/><Relationship Id="rId15" Type="http://schemas.openxmlformats.org/officeDocument/2006/relationships/image" Target="../media/image6.png"/><Relationship Id="rId10" Type="http://schemas.openxmlformats.org/officeDocument/2006/relationships/diagramData" Target="../diagrams/data4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0.png"/><Relationship Id="rId14" Type="http://schemas.microsoft.com/office/2007/relationships/diagramDrawing" Target="../diagrams/drawin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13" Type="http://schemas.openxmlformats.org/officeDocument/2006/relationships/diagramQuickStyle" Target="../diagrams/quickStyle6.xml"/><Relationship Id="rId3" Type="http://schemas.openxmlformats.org/officeDocument/2006/relationships/image" Target="../media/image9.png"/><Relationship Id="rId7" Type="http://schemas.openxmlformats.org/officeDocument/2006/relationships/diagramLayout" Target="../diagrams/layout5.xml"/><Relationship Id="rId12" Type="http://schemas.openxmlformats.org/officeDocument/2006/relationships/diagramLayout" Target="../diagrams/layout6.xml"/><Relationship Id="rId17" Type="http://schemas.openxmlformats.org/officeDocument/2006/relationships/image" Target="../media/image17.png"/><Relationship Id="rId2" Type="http://schemas.openxmlformats.org/officeDocument/2006/relationships/image" Target="../media/image8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11" Type="http://schemas.openxmlformats.org/officeDocument/2006/relationships/diagramData" Target="../diagrams/data6.xml"/><Relationship Id="rId5" Type="http://schemas.openxmlformats.org/officeDocument/2006/relationships/image" Target="../media/image6.png"/><Relationship Id="rId15" Type="http://schemas.microsoft.com/office/2007/relationships/diagramDrawing" Target="../diagrams/drawing6.xml"/><Relationship Id="rId10" Type="http://schemas.microsoft.com/office/2007/relationships/diagramDrawing" Target="../diagrams/drawing5.xml"/><Relationship Id="rId4" Type="http://schemas.openxmlformats.org/officeDocument/2006/relationships/image" Target="../media/image10.png"/><Relationship Id="rId9" Type="http://schemas.openxmlformats.org/officeDocument/2006/relationships/diagramColors" Target="../diagrams/colors5.xml"/><Relationship Id="rId14" Type="http://schemas.openxmlformats.org/officeDocument/2006/relationships/diagramColors" Target="../diagrams/colors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8041" y="2250458"/>
            <a:ext cx="7173422" cy="81634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ходе реализации муниципальной программы Нефтеюганского района</a:t>
            </a: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1211996" y="3112394"/>
            <a:ext cx="725756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980705" y="3336559"/>
            <a:ext cx="5983342" cy="8204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«Цифровое развитие»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8ED591B-60D1-4DDA-8D64-7F778B066E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143" y="36176"/>
            <a:ext cx="1759218" cy="2201107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13E104A-847B-4F0C-9668-1EF3218D719E}"/>
              </a:ext>
            </a:extLst>
          </p:cNvPr>
          <p:cNvSpPr txBox="1">
            <a:spLocks/>
          </p:cNvSpPr>
          <p:nvPr/>
        </p:nvSpPr>
        <p:spPr>
          <a:xfrm>
            <a:off x="0" y="6493035"/>
            <a:ext cx="9064891" cy="3649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информационных технологий и административного реформирования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422480" y="4616466"/>
            <a:ext cx="6836598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Утверждена постановлением администрации Нефтеюганского района от 31.10.2022 № 2056-па-нпа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 последними изменениями от 16.12.2024 № 2260-па-нпа)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7707" y="197643"/>
            <a:ext cx="8204895" cy="619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результатов</a:t>
            </a:r>
            <a:endParaRPr lang="en-US" sz="28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5" name="Группа 54">
            <a:extLst>
              <a:ext uri="{FF2B5EF4-FFF2-40B4-BE49-F238E27FC236}">
                <a16:creationId xmlns:a16="http://schemas.microsoft.com/office/drawing/2014/main" id="{2EA95D50-85BF-4E5B-A1B6-16FB428D6EBE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1CF208F2-9143-4141-AC47-A0AB4967D7DF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FC32EAD5-2317-47E3-9632-A20E23416470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9" name="Рисунок 48">
            <a:extLst>
              <a:ext uri="{FF2B5EF4-FFF2-40B4-BE49-F238E27FC236}">
                <a16:creationId xmlns:a16="http://schemas.microsoft.com/office/drawing/2014/main" id="{6A904203-728D-45B3-90E7-8F2B35E9B9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194" y="75502"/>
            <a:ext cx="1016916" cy="127235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grpSp>
        <p:nvGrpSpPr>
          <p:cNvPr id="50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236054" y="1860606"/>
            <a:ext cx="3534324" cy="1944927"/>
            <a:chOff x="2810517" y="1209292"/>
            <a:chExt cx="3270938" cy="1894218"/>
          </a:xfrm>
        </p:grpSpPr>
        <p:sp>
          <p:nvSpPr>
            <p:cNvPr id="62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0517" y="1209292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969684" y="1283585"/>
              <a:ext cx="2970627" cy="11390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Доля расходов на закупки и/или аренду</a:t>
              </a:r>
              <a:r>
                <a:rPr kumimoji="0" lang="ru-RU" sz="1400" b="0" i="0" u="none" strike="noStrike" kern="1200" cap="none" spc="0" normalizeH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отечественного программного обеспечения и платформ от общих расходов на закупку или аренду программного обеспечения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Прямоугольник 68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771025" y="2507132"/>
              <a:ext cx="1112954" cy="5695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200" b="1" i="0" u="none" strike="noStrike" kern="1200" cap="none" spc="0" normalizeH="0" baseline="0" noProof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100 </a:t>
              </a:r>
              <a:r>
                <a:rPr kumimoji="0" lang="ru-RU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%</a:t>
              </a:r>
            </a:p>
          </p:txBody>
        </p:sp>
        <p:sp>
          <p:nvSpPr>
            <p:cNvPr id="70" name="Прямоугольник 69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61434" y="2552209"/>
              <a:ext cx="734691" cy="4496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400" dirty="0">
                  <a:solidFill>
                    <a:prstClr val="black"/>
                  </a:solidFill>
                  <a:latin typeface="Calibri" panose="020F0502020204030204"/>
                </a:rPr>
                <a:t>9</a:t>
              </a:r>
              <a:r>
                <a:rPr lang="en-US" sz="2400" dirty="0">
                  <a:solidFill>
                    <a:prstClr val="black"/>
                  </a:solidFill>
                  <a:latin typeface="Calibri" panose="020F0502020204030204"/>
                </a:rPr>
                <a:t>5</a:t>
              </a:r>
              <a:r>
                <a:rPr kumimoji="0" lang="ru-RU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%</a:t>
              </a:r>
            </a:p>
          </p:txBody>
        </p:sp>
      </p:grpSp>
      <p:grpSp>
        <p:nvGrpSpPr>
          <p:cNvPr id="72" name="Группа 71">
            <a:extLst>
              <a:ext uri="{FF2B5EF4-FFF2-40B4-BE49-F238E27FC236}">
                <a16:creationId xmlns:a16="http://schemas.microsoft.com/office/drawing/2014/main" id="{9491FEE5-788A-4321-A501-32E895F3CEC1}"/>
              </a:ext>
            </a:extLst>
          </p:cNvPr>
          <p:cNvGrpSpPr/>
          <p:nvPr/>
        </p:nvGrpSpPr>
        <p:grpSpPr>
          <a:xfrm>
            <a:off x="5509577" y="1811393"/>
            <a:ext cx="3550533" cy="2029887"/>
            <a:chOff x="2839317" y="1244108"/>
            <a:chExt cx="3385661" cy="1894218"/>
          </a:xfrm>
        </p:grpSpPr>
        <p:sp>
          <p:nvSpPr>
            <p:cNvPr id="73" name="Скругленный прямоугольник 27">
              <a:extLst>
                <a:ext uri="{FF2B5EF4-FFF2-40B4-BE49-F238E27FC236}">
                  <a16:creationId xmlns:a16="http://schemas.microsoft.com/office/drawing/2014/main" id="{0FD2C8C6-3168-483E-AEBE-BFD41DEA1C53}"/>
                </a:ext>
              </a:extLst>
            </p:cNvPr>
            <p:cNvSpPr/>
            <p:nvPr/>
          </p:nvSpPr>
          <p:spPr>
            <a:xfrm>
              <a:off x="2839317" y="1244108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74" name="Прямоугольник 73">
              <a:extLst>
                <a:ext uri="{FF2B5EF4-FFF2-40B4-BE49-F238E27FC236}">
                  <a16:creationId xmlns:a16="http://schemas.microsoft.com/office/drawing/2014/main" id="{1514FAD2-7D96-470B-A3A0-4CAE203DE7D9}"/>
                </a:ext>
              </a:extLst>
            </p:cNvPr>
            <p:cNvSpPr/>
            <p:nvPr/>
          </p:nvSpPr>
          <p:spPr>
            <a:xfrm>
              <a:off x="3164790" y="1463049"/>
              <a:ext cx="2738648" cy="689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Защищенность персональных данных за счет современных</a:t>
              </a:r>
              <a:r>
                <a:rPr kumimoji="0" lang="ru-RU" sz="1400" b="0" i="0" u="none" strike="noStrike" kern="1200" cap="none" spc="0" normalizeH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способов защиты информации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Прямоугольник 75">
              <a:extLst>
                <a:ext uri="{FF2B5EF4-FFF2-40B4-BE49-F238E27FC236}">
                  <a16:creationId xmlns:a16="http://schemas.microsoft.com/office/drawing/2014/main" id="{CD4E7AA2-45DA-45D3-BE44-8EA1C2FF04EE}"/>
                </a:ext>
              </a:extLst>
            </p:cNvPr>
            <p:cNvSpPr/>
            <p:nvPr/>
          </p:nvSpPr>
          <p:spPr>
            <a:xfrm>
              <a:off x="4959018" y="2201379"/>
              <a:ext cx="1265960" cy="6031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100 %</a:t>
              </a:r>
            </a:p>
          </p:txBody>
        </p:sp>
        <p:sp>
          <p:nvSpPr>
            <p:cNvPr id="77" name="Прямоугольник 76">
              <a:extLst>
                <a:ext uri="{FF2B5EF4-FFF2-40B4-BE49-F238E27FC236}">
                  <a16:creationId xmlns:a16="http://schemas.microsoft.com/office/drawing/2014/main" id="{711F91D1-DA17-461A-85BD-1388F8E9136A}"/>
                </a:ext>
              </a:extLst>
            </p:cNvPr>
            <p:cNvSpPr/>
            <p:nvPr/>
          </p:nvSpPr>
          <p:spPr>
            <a:xfrm>
              <a:off x="3105421" y="2252062"/>
              <a:ext cx="1021388" cy="4882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100 %</a:t>
              </a:r>
            </a:p>
          </p:txBody>
        </p:sp>
      </p:grpSp>
      <p:pic>
        <p:nvPicPr>
          <p:cNvPr id="78" name="Picture 3" descr="C:\Users\BetehtinaKA\Desktop\122555.jpg">
            <a:extLst>
              <a:ext uri="{FF2B5EF4-FFF2-40B4-BE49-F238E27FC236}">
                <a16:creationId xmlns:a16="http://schemas.microsoft.com/office/drawing/2014/main" id="{FB7392EE-C3B8-49D2-BDB2-DE25AD344E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21" y="2790911"/>
            <a:ext cx="797284" cy="847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2240700" y="3665870"/>
            <a:ext cx="4256355" cy="2123658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40699" y="3638509"/>
            <a:ext cx="411783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Общий объём финансирования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на 20</a:t>
            </a:r>
            <a:r>
              <a:rPr lang="en-US" sz="1400" b="1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24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 год, тыс. рублей: </a:t>
            </a:r>
          </a:p>
          <a:p>
            <a:pPr lvl="0" algn="ctr"/>
            <a:r>
              <a:rPr lang="en-US" sz="3200" b="1" dirty="0">
                <a:cs typeface="Times New Roman" panose="02020603050405020304" pitchFamily="18" charset="0"/>
              </a:rPr>
              <a:t>5 689</a:t>
            </a:r>
            <a:r>
              <a:rPr lang="ru-RU" sz="3200" b="1" dirty="0">
                <a:cs typeface="Times New Roman" panose="02020603050405020304" pitchFamily="18" charset="0"/>
              </a:rPr>
              <a:t>,</a:t>
            </a:r>
            <a:r>
              <a:rPr lang="en-US" sz="3200" b="1" dirty="0">
                <a:cs typeface="Times New Roman" panose="02020603050405020304" pitchFamily="18" charset="0"/>
              </a:rPr>
              <a:t>02 </a:t>
            </a:r>
            <a:endParaRPr lang="ru-RU" sz="3200" b="1" dirty="0">
              <a:cs typeface="Times New Roman" panose="02020603050405020304" pitchFamily="18" charset="0"/>
            </a:endParaRPr>
          </a:p>
          <a:p>
            <a:pPr lvl="0" algn="ctr"/>
            <a:r>
              <a:rPr lang="ru-RU" sz="1400" b="1" dirty="0">
                <a:solidFill>
                  <a:srgbClr val="4472C4">
                    <a:lumMod val="50000"/>
                  </a:srgbClr>
                </a:solidFill>
                <a:cs typeface="Times New Roman" panose="02020603050405020304" pitchFamily="18" charset="0"/>
              </a:rPr>
              <a:t>из них</a:t>
            </a:r>
            <a:r>
              <a:rPr lang="en-US" sz="1400" b="1" dirty="0">
                <a:solidFill>
                  <a:srgbClr val="4472C4">
                    <a:lumMod val="50000"/>
                  </a:srgbClr>
                </a:solidFill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4472C4">
                    <a:lumMod val="50000"/>
                  </a:srgbClr>
                </a:solidFill>
                <a:cs typeface="Times New Roman" panose="02020603050405020304" pitchFamily="18" charset="0"/>
              </a:rPr>
              <a:t>освоено:</a:t>
            </a:r>
          </a:p>
          <a:p>
            <a:pPr lvl="0" algn="ctr"/>
            <a:r>
              <a:rPr lang="en-US" sz="3200" b="1" dirty="0">
                <a:solidFill>
                  <a:srgbClr val="00B050"/>
                </a:solidFill>
                <a:cs typeface="Times New Roman" panose="02020603050405020304" pitchFamily="18" charset="0"/>
              </a:rPr>
              <a:t>5 686</a:t>
            </a:r>
            <a:r>
              <a:rPr lang="ru-RU" sz="3200" b="1" dirty="0">
                <a:solidFill>
                  <a:srgbClr val="00B050"/>
                </a:solidFill>
                <a:cs typeface="Times New Roman" panose="02020603050405020304" pitchFamily="18" charset="0"/>
              </a:rPr>
              <a:t>,</a:t>
            </a:r>
            <a:r>
              <a:rPr lang="en-US" sz="3200" b="1" dirty="0">
                <a:solidFill>
                  <a:srgbClr val="00B050"/>
                </a:solidFill>
                <a:cs typeface="Times New Roman" panose="02020603050405020304" pitchFamily="18" charset="0"/>
              </a:rPr>
              <a:t>02 –99,9%</a:t>
            </a:r>
            <a:endParaRPr lang="ru-RU" sz="3200" b="1" dirty="0">
              <a:solidFill>
                <a:srgbClr val="00B050"/>
              </a:solidFill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635117" y="2833070"/>
            <a:ext cx="5790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План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773660" y="2829400"/>
            <a:ext cx="5613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Факт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5854476" y="2702054"/>
            <a:ext cx="5790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План</a:t>
            </a: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7986868" y="2702054"/>
            <a:ext cx="5613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Факт</a:t>
            </a:r>
          </a:p>
        </p:txBody>
      </p:sp>
      <p:pic>
        <p:nvPicPr>
          <p:cNvPr id="41" name="Picture 3" descr="C:\Users\BetehtinaKA\Desktop\122555.jpg">
            <a:extLst>
              <a:ext uri="{FF2B5EF4-FFF2-40B4-BE49-F238E27FC236}">
                <a16:creationId xmlns:a16="http://schemas.microsoft.com/office/drawing/2014/main" id="{00A6FCE5-E2BF-4640-B8FD-358A19096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021" y="3032987"/>
            <a:ext cx="681678" cy="72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5859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30713" y="7657"/>
            <a:ext cx="7594087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Финансирование муниципальной программы, </a:t>
            </a:r>
          </a:p>
          <a:p>
            <a:pPr algn="just"/>
            <a:r>
              <a:rPr lang="ru-RU" sz="2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  <a:endParaRPr lang="en-US" sz="2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224600220"/>
              </p:ext>
            </p:extLst>
          </p:nvPr>
        </p:nvGraphicFramePr>
        <p:xfrm>
          <a:off x="983850" y="1179964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14074"/>
              </p:ext>
            </p:extLst>
          </p:nvPr>
        </p:nvGraphicFramePr>
        <p:xfrm>
          <a:off x="1979875" y="1454239"/>
          <a:ext cx="2527035" cy="4053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27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54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Приобретение и сопровождение информационных систем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25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инфраструктуры информационной сети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Приобретение оборудования для функционирования и развития информационной сети. Замена устаревшего оборудования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Обеспечение защиты информации и персональных данных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388190" y="1587196"/>
            <a:ext cx="327804" cy="334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383951" y="2532029"/>
            <a:ext cx="336430" cy="334002"/>
          </a:xfrm>
          <a:prstGeom prst="rect">
            <a:avLst/>
          </a:prstGeom>
          <a:solidFill>
            <a:srgbClr val="E28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386272" y="3704203"/>
            <a:ext cx="362308" cy="33400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383951" y="4733704"/>
            <a:ext cx="310550" cy="33400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071172" y="3552893"/>
            <a:ext cx="14191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Franklin Gothic Medium" pitchFamily="34" charset="0"/>
                <a:cs typeface="Calibri" panose="020F0502020204030204" pitchFamily="34" charset="0"/>
              </a:rPr>
              <a:t>10 705,7</a:t>
            </a:r>
          </a:p>
        </p:txBody>
      </p:sp>
      <p:sp>
        <p:nvSpPr>
          <p:cNvPr id="90" name="Прямоугольник 89"/>
          <p:cNvSpPr/>
          <p:nvPr/>
        </p:nvSpPr>
        <p:spPr>
          <a:xfrm>
            <a:off x="751524" y="1587196"/>
            <a:ext cx="13256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981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877121" y="3704203"/>
            <a:ext cx="1446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203,50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821561" y="2532029"/>
            <a:ext cx="1446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300,00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827131" y="4733704"/>
            <a:ext cx="1446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2 204,29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002757"/>
              </p:ext>
            </p:extLst>
          </p:nvPr>
        </p:nvGraphicFramePr>
        <p:xfrm>
          <a:off x="4108172" y="1329730"/>
          <a:ext cx="5409744" cy="4731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4E8684C2-8490-4540-B06B-05C3FDF4515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349" y="46057"/>
            <a:ext cx="907779" cy="113580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572377D-A79F-4DB6-90A9-2D7951DDE435}"/>
              </a:ext>
            </a:extLst>
          </p:cNvPr>
          <p:cNvSpPr txBox="1"/>
          <p:nvPr/>
        </p:nvSpPr>
        <p:spPr>
          <a:xfrm>
            <a:off x="5682953" y="3557817"/>
            <a:ext cx="2196829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rgbClr val="2B7885"/>
                </a:solidFill>
              </a:rPr>
              <a:t>5</a:t>
            </a:r>
            <a:r>
              <a:rPr lang="ru-RU" sz="3000" b="1" dirty="0">
                <a:solidFill>
                  <a:srgbClr val="2B7885"/>
                </a:solidFill>
              </a:rPr>
              <a:t> </a:t>
            </a:r>
            <a:r>
              <a:rPr lang="en-US" sz="3000" b="1" dirty="0">
                <a:solidFill>
                  <a:srgbClr val="2B7885"/>
                </a:solidFill>
              </a:rPr>
              <a:t>689</a:t>
            </a:r>
            <a:r>
              <a:rPr lang="ru-RU" sz="3000" b="1" dirty="0">
                <a:solidFill>
                  <a:srgbClr val="2B7885"/>
                </a:solidFill>
              </a:rPr>
              <a:t>,</a:t>
            </a:r>
            <a:r>
              <a:rPr lang="en-US" sz="3000" b="1" dirty="0">
                <a:solidFill>
                  <a:srgbClr val="2B7885"/>
                </a:solidFill>
              </a:rPr>
              <a:t>02300</a:t>
            </a:r>
            <a:endParaRPr lang="ru-RU" sz="3000" b="1" dirty="0">
              <a:solidFill>
                <a:srgbClr val="2B78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319496" y="4569906"/>
            <a:ext cx="2616951" cy="664600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29158" y="3555050"/>
            <a:ext cx="2616957" cy="727237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29158" y="2460739"/>
            <a:ext cx="2616956" cy="806692"/>
          </a:xfrm>
          <a:prstGeom prst="rect">
            <a:avLst/>
          </a:prstGeom>
          <a:solidFill>
            <a:schemeClr val="accent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7147" y="61938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Ответственные за реализацию</a:t>
            </a:r>
          </a:p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муниципальной 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9496" y="2673624"/>
            <a:ext cx="24444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Гимазетдинов И.М.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94491" y="2435098"/>
            <a:ext cx="569008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управления информационных технологий и административного реформирования Нефтеюганского района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9158" y="3649363"/>
            <a:ext cx="18503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Чечускин А.В.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137354" y="3405124"/>
            <a:ext cx="569008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начальника управления информационных технологий и административного реформирования Нефтеюганского района 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27673" y="4702151"/>
            <a:ext cx="21530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Хабибуллин Д.А.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137353" y="4469548"/>
            <a:ext cx="585802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отдела технической защиты информации управления информационных технологий и административного реформирования Нефтеюганского района</a:t>
            </a: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BA25D071-A4FC-452B-8C6D-2E2E5603AB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349" y="46057"/>
            <a:ext cx="907779" cy="113580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24" name="Прямоугольник 23"/>
          <p:cNvSpPr/>
          <p:nvPr/>
        </p:nvSpPr>
        <p:spPr>
          <a:xfrm>
            <a:off x="3137353" y="1104550"/>
            <a:ext cx="2616957" cy="558652"/>
          </a:xfrm>
          <a:prstGeom prst="rect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Ответственный исполнитель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48573" y="1655494"/>
            <a:ext cx="857886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информационных технологий и административного реформирования Нефтеюганского района: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61938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Ответственные за реализацию</a:t>
            </a:r>
          </a:p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муниципальной 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BA25D071-A4FC-452B-8C6D-2E2E5603AB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349" y="46057"/>
            <a:ext cx="907779" cy="113580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24" name="Прямоугольник 23"/>
          <p:cNvSpPr/>
          <p:nvPr/>
        </p:nvSpPr>
        <p:spPr>
          <a:xfrm>
            <a:off x="152106" y="3550739"/>
            <a:ext cx="2178717" cy="612346"/>
          </a:xfrm>
          <a:prstGeom prst="rect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Соисполнители: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479453" y="2669663"/>
            <a:ext cx="64456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культуры и спорта Нефтеюганского района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строительства и жилищно-коммунального комплекса Нефтеюганского района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образования Нефтеюганского района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городского и сельских поселений</a:t>
            </a:r>
          </a:p>
        </p:txBody>
      </p:sp>
    </p:spTree>
    <p:extLst>
      <p:ext uri="{BB962C8B-B14F-4D97-AF65-F5344CB8AC3E}">
        <p14:creationId xmlns:p14="http://schemas.microsoft.com/office/powerpoint/2010/main" val="2885672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61938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программы правовым актам 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BA25D071-A4FC-452B-8C6D-2E2E5603AB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349" y="46057"/>
            <a:ext cx="907779" cy="113580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24" name="Прямоугольник 23"/>
          <p:cNvSpPr/>
          <p:nvPr/>
        </p:nvSpPr>
        <p:spPr>
          <a:xfrm>
            <a:off x="71424" y="3256993"/>
            <a:ext cx="2178717" cy="1446059"/>
          </a:xfrm>
          <a:prstGeom prst="rect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разработана в соответствии  с: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250141" y="1181857"/>
            <a:ext cx="6682587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Стратегией социально-экономического развития Нефтеюганского муниципального района Ханты-Мансийского автономного округа – Югры до 2036 года с целевыми ориентирами до 2050 года, утвержденной решением Думы Нефтеюганского района </a:t>
            </a:r>
            <a:b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29.11.2023 № 962</a:t>
            </a:r>
          </a:p>
          <a:p>
            <a:pPr algn="just"/>
            <a:endParaRPr lang="ru-RU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Стратегией развития информационного общества в Российской Федерации на 2017-2030 годы, утвержденной Указом Президента Российской Федерации от 09.05.2017 № 203</a:t>
            </a:r>
          </a:p>
          <a:p>
            <a:pPr algn="just"/>
            <a:endParaRPr lang="ru-RU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Указом Президента Российской Федерации от 21.07.2020 № 474</a:t>
            </a:r>
            <a:b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 национальных целях развития Российской Федерации </a:t>
            </a:r>
            <a:b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период до 2030 года»</a:t>
            </a:r>
          </a:p>
          <a:p>
            <a:pPr algn="just"/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Постановлением Правительства Ханты-Мансийского автономного округа – Югры  от 10.11.2023 № 565-п «О государственной программе Ханты-Мансийского автономного округа – Югры  «Цифровое развитие Ханты-Мансийского автономного округа – Югры»»</a:t>
            </a:r>
            <a:endParaRPr lang="ru-RU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79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855343" y="1612160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1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850485" y="1750700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277187" y="1612160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71020" y="1684696"/>
            <a:ext cx="9122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</a:p>
        </p:txBody>
      </p:sp>
      <p:grpSp>
        <p:nvGrpSpPr>
          <p:cNvPr id="21" name="Группа 20"/>
          <p:cNvGrpSpPr/>
          <p:nvPr/>
        </p:nvGrpSpPr>
        <p:grpSpPr>
          <a:xfrm>
            <a:off x="1942413" y="3208766"/>
            <a:ext cx="336492" cy="299892"/>
            <a:chOff x="2147276" y="1700808"/>
            <a:chExt cx="336492" cy="299892"/>
          </a:xfrm>
          <a:solidFill>
            <a:schemeClr val="accent1">
              <a:lumMod val="75000"/>
            </a:schemeClr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</p:grpSp>
      <p:sp>
        <p:nvSpPr>
          <p:cNvPr id="24" name="Овал 23"/>
          <p:cNvSpPr/>
          <p:nvPr/>
        </p:nvSpPr>
        <p:spPr>
          <a:xfrm>
            <a:off x="248647" y="3051698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97539" y="3126603"/>
            <a:ext cx="1202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</a:p>
        </p:txBody>
      </p:sp>
      <p:sp>
        <p:nvSpPr>
          <p:cNvPr id="34" name="Овал 33"/>
          <p:cNvSpPr/>
          <p:nvPr/>
        </p:nvSpPr>
        <p:spPr>
          <a:xfrm>
            <a:off x="243485" y="395832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>
                <a:lumMod val="50000"/>
              </a:schemeClr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17207" y="4033230"/>
            <a:ext cx="1202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2186977" y="1295867"/>
            <a:ext cx="66173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доступа к информационным ресурсам, развитие цифрового контента, повышение эффективности муниципального управления в Нефтеюганском районе на основе применения информационно-коммуникационных технологий.</a:t>
            </a:r>
          </a:p>
        </p:txBody>
      </p:sp>
      <p:grpSp>
        <p:nvGrpSpPr>
          <p:cNvPr id="26" name="Группа 25"/>
          <p:cNvGrpSpPr/>
          <p:nvPr/>
        </p:nvGrpSpPr>
        <p:grpSpPr>
          <a:xfrm>
            <a:off x="1985029" y="4093637"/>
            <a:ext cx="336492" cy="299892"/>
            <a:chOff x="2147276" y="1700808"/>
            <a:chExt cx="336492" cy="299892"/>
          </a:xfrm>
          <a:solidFill>
            <a:schemeClr val="accent1">
              <a:lumMod val="50000"/>
            </a:schemeClr>
          </a:solidFill>
        </p:grpSpPr>
        <p:sp>
          <p:nvSpPr>
            <p:cNvPr id="27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3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577172" y="2562625"/>
            <a:ext cx="6486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МУНИЦИПАЛЬНОЙ ПРОГРАММЫ: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2365672" y="2982731"/>
            <a:ext cx="64386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 сопровождение инфраструктуры электронного муниципалитета и информационных систем. 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2436397" y="3910407"/>
            <a:ext cx="6367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единой информационной среды с использованием современных информационно-коммуникационных технологий</a:t>
            </a:r>
          </a:p>
        </p:txBody>
      </p:sp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BA25D071-A4FC-452B-8C6D-2E2E5603AB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349" y="46057"/>
            <a:ext cx="907779" cy="113580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DB689175-403B-48BA-957C-D2EAD47D13D2}"/>
              </a:ext>
            </a:extLst>
          </p:cNvPr>
          <p:cNvGrpSpPr/>
          <p:nvPr/>
        </p:nvGrpSpPr>
        <p:grpSpPr>
          <a:xfrm>
            <a:off x="1937251" y="5018483"/>
            <a:ext cx="336492" cy="299892"/>
            <a:chOff x="2147276" y="1700808"/>
            <a:chExt cx="336492" cy="299892"/>
          </a:xfrm>
          <a:solidFill>
            <a:schemeClr val="accent1">
              <a:lumMod val="75000"/>
            </a:schemeClr>
          </a:solidFill>
        </p:grpSpPr>
        <p:sp>
          <p:nvSpPr>
            <p:cNvPr id="31" name="Нашивка 65">
              <a:extLst>
                <a:ext uri="{FF2B5EF4-FFF2-40B4-BE49-F238E27FC236}">
                  <a16:creationId xmlns:a16="http://schemas.microsoft.com/office/drawing/2014/main" id="{6F4F8A3B-10E4-4D2C-9CE3-E79475970D32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32" name="Нашивка 66">
              <a:extLst>
                <a:ext uri="{FF2B5EF4-FFF2-40B4-BE49-F238E27FC236}">
                  <a16:creationId xmlns:a16="http://schemas.microsoft.com/office/drawing/2014/main" id="{0C01AB88-3971-475A-ADC9-D00647A8833B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Овал 32">
            <a:extLst>
              <a:ext uri="{FF2B5EF4-FFF2-40B4-BE49-F238E27FC236}">
                <a16:creationId xmlns:a16="http://schemas.microsoft.com/office/drawing/2014/main" id="{5862F105-2241-4450-B56E-3DBBE1F051DD}"/>
              </a:ext>
            </a:extLst>
          </p:cNvPr>
          <p:cNvSpPr/>
          <p:nvPr/>
        </p:nvSpPr>
        <p:spPr>
          <a:xfrm>
            <a:off x="243485" y="486141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7E49FDB-16F3-4CFC-9726-D73454A4C744}"/>
              </a:ext>
            </a:extLst>
          </p:cNvPr>
          <p:cNvSpPr txBox="1"/>
          <p:nvPr/>
        </p:nvSpPr>
        <p:spPr>
          <a:xfrm>
            <a:off x="792377" y="4936320"/>
            <a:ext cx="1202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</a:p>
        </p:txBody>
      </p:sp>
      <p:sp>
        <p:nvSpPr>
          <p:cNvPr id="40" name="Овал 39">
            <a:extLst>
              <a:ext uri="{FF2B5EF4-FFF2-40B4-BE49-F238E27FC236}">
                <a16:creationId xmlns:a16="http://schemas.microsoft.com/office/drawing/2014/main" id="{9E721F6D-7095-4272-8B75-E942EAF4C27E}"/>
              </a:ext>
            </a:extLst>
          </p:cNvPr>
          <p:cNvSpPr/>
          <p:nvPr/>
        </p:nvSpPr>
        <p:spPr>
          <a:xfrm>
            <a:off x="244937" y="597057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>
                <a:lumMod val="50000"/>
              </a:schemeClr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4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CD9BD36-39E7-4DF7-91A0-560E1B223EBB}"/>
              </a:ext>
            </a:extLst>
          </p:cNvPr>
          <p:cNvSpPr txBox="1"/>
          <p:nvPr/>
        </p:nvSpPr>
        <p:spPr>
          <a:xfrm>
            <a:off x="818659" y="6045480"/>
            <a:ext cx="1202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</a:p>
        </p:txBody>
      </p:sp>
      <p:grpSp>
        <p:nvGrpSpPr>
          <p:cNvPr id="46" name="Группа 45">
            <a:extLst>
              <a:ext uri="{FF2B5EF4-FFF2-40B4-BE49-F238E27FC236}">
                <a16:creationId xmlns:a16="http://schemas.microsoft.com/office/drawing/2014/main" id="{8929B913-D5F6-4F5F-AD20-0881D0310A99}"/>
              </a:ext>
            </a:extLst>
          </p:cNvPr>
          <p:cNvGrpSpPr/>
          <p:nvPr/>
        </p:nvGrpSpPr>
        <p:grpSpPr>
          <a:xfrm>
            <a:off x="1986481" y="6105887"/>
            <a:ext cx="336492" cy="299892"/>
            <a:chOff x="2147276" y="1700808"/>
            <a:chExt cx="336492" cy="299892"/>
          </a:xfrm>
          <a:solidFill>
            <a:schemeClr val="accent1">
              <a:lumMod val="50000"/>
            </a:schemeClr>
          </a:solidFill>
        </p:grpSpPr>
        <p:sp>
          <p:nvSpPr>
            <p:cNvPr id="47" name="Нашивка 65">
              <a:extLst>
                <a:ext uri="{FF2B5EF4-FFF2-40B4-BE49-F238E27FC236}">
                  <a16:creationId xmlns:a16="http://schemas.microsoft.com/office/drawing/2014/main" id="{C6D5E1EF-67B3-448A-872A-BFAC06BFEBBA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48" name="Нашивка 66">
              <a:extLst>
                <a:ext uri="{FF2B5EF4-FFF2-40B4-BE49-F238E27FC236}">
                  <a16:creationId xmlns:a16="http://schemas.microsoft.com/office/drawing/2014/main" id="{8AD1690B-8986-4AAC-BB94-2CFFCF49DD80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</p:grp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86AF9E7-2171-4777-9F49-5A66807E19D2}"/>
              </a:ext>
            </a:extLst>
          </p:cNvPr>
          <p:cNvSpPr/>
          <p:nvPr/>
        </p:nvSpPr>
        <p:spPr>
          <a:xfrm>
            <a:off x="2361961" y="4684582"/>
            <a:ext cx="64424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необходимого уровня защиты информации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персональных данных, в том числе на основе отечественных разработок при передаче, обработке и хранении данных</a:t>
            </a: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E7718E23-D548-478B-A1B3-535498A3F0CC}"/>
              </a:ext>
            </a:extLst>
          </p:cNvPr>
          <p:cNvSpPr/>
          <p:nvPr/>
        </p:nvSpPr>
        <p:spPr>
          <a:xfrm>
            <a:off x="2361961" y="5758822"/>
            <a:ext cx="64386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цифровых технологий и платформенных решений в сферах управления и оказания государственных и муниципальных услуг.</a:t>
            </a: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3CD646D0-B18F-4409-822B-5778439F35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508" y="4671599"/>
            <a:ext cx="2605595" cy="19516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164" y="139222"/>
            <a:ext cx="8033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1: Развитие и сопровождение инфраструктуры электронного муниципалитета и информационных систем. </a:t>
            </a:r>
          </a:p>
          <a:p>
            <a:pPr marL="1076325" indent="-1076325"/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4675" y="1991227"/>
            <a:ext cx="212395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/>
                <a:ea typeface="Times New Roman"/>
              </a:rPr>
              <a:t>Приобретение и сопровождение информационных систем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654920" y="1951659"/>
            <a:ext cx="396758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/>
                <a:ea typeface="Times New Roman"/>
              </a:rPr>
              <a:t>внедрение и сопровождение системного и прикладного программного обеспечения, программно-технических комплексов и информационных систем;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/>
                <a:ea typeface="Times New Roman"/>
              </a:rPr>
              <a:t>развитие и сопровождение системы электронного документооборота в органах местного самоуправления района;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/>
                <a:ea typeface="Times New Roman"/>
              </a:rPr>
              <a:t>организация электронного межведомственного и внутриведомственного взаимодействия;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/>
                <a:ea typeface="Times New Roman"/>
              </a:rPr>
              <a:t>организация предоставления государственных и муниципальных услуг в МФЦ, а также в электронном виде с использованием Единого портала</a:t>
            </a:r>
          </a:p>
          <a:p>
            <a:pPr algn="just"/>
            <a:endParaRPr lang="ru-RU" sz="1400" dirty="0">
              <a:latin typeface="Times New Roman"/>
              <a:ea typeface="Times New Roman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1400" dirty="0">
              <a:latin typeface="Times New Roman"/>
              <a:ea typeface="Times New Roman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856330" y="1898724"/>
            <a:ext cx="213304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/>
                <a:ea typeface="Times New Roman"/>
              </a:rPr>
              <a:t>Начальник управления информационных технологий и административного реформирования Нефтеюганского района</a:t>
            </a:r>
          </a:p>
          <a:p>
            <a:pPr algn="just"/>
            <a:r>
              <a:rPr lang="ru-RU" sz="1400" dirty="0">
                <a:latin typeface="Times New Roman"/>
                <a:ea typeface="Times New Roman"/>
              </a:rPr>
              <a:t>Гимазетдинов И.М.</a:t>
            </a:r>
          </a:p>
          <a:p>
            <a:pPr algn="just"/>
            <a:r>
              <a:rPr lang="ru-RU" sz="1400" dirty="0">
                <a:latin typeface="Times New Roman"/>
                <a:ea typeface="Times New Roman"/>
              </a:rPr>
              <a:t>Заместитель начальника управления информационных технологий и административного реформирования Нефтеюганского района - </a:t>
            </a:r>
          </a:p>
          <a:p>
            <a:pPr algn="just"/>
            <a:r>
              <a:rPr lang="ru-RU" sz="1400" dirty="0">
                <a:latin typeface="Times New Roman"/>
                <a:ea typeface="Times New Roman"/>
              </a:rPr>
              <a:t>Чечускин А.В.</a:t>
            </a:r>
          </a:p>
          <a:p>
            <a:pPr algn="just"/>
            <a:endParaRPr lang="ru-RU" sz="1400" dirty="0">
              <a:latin typeface="Times New Roman"/>
              <a:ea typeface="Times New Roman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738466744"/>
              </p:ext>
            </p:extLst>
          </p:nvPr>
        </p:nvGraphicFramePr>
        <p:xfrm>
          <a:off x="144164" y="5916146"/>
          <a:ext cx="4801909" cy="822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2" name="Прямоугольник 41"/>
          <p:cNvSpPr/>
          <p:nvPr/>
        </p:nvSpPr>
        <p:spPr>
          <a:xfrm>
            <a:off x="2717404" y="1192226"/>
            <a:ext cx="3905104" cy="60157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286257" y="1203301"/>
            <a:ext cx="2156026" cy="60157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834777" y="1239501"/>
            <a:ext cx="2133043" cy="60157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877963" y="1323738"/>
            <a:ext cx="15182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53031" y="1334813"/>
            <a:ext cx="1475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365795" y="1246697"/>
            <a:ext cx="17782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Ответственные </a:t>
            </a:r>
            <a:endParaRPr lang="en-US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исполнители</a:t>
            </a:r>
          </a:p>
        </p:txBody>
      </p:sp>
      <p:sp>
        <p:nvSpPr>
          <p:cNvPr id="48" name="Овал 47"/>
          <p:cNvSpPr/>
          <p:nvPr/>
        </p:nvSpPr>
        <p:spPr>
          <a:xfrm>
            <a:off x="2543960" y="1164057"/>
            <a:ext cx="666058" cy="681486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9" name="Рисунок 4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921" y="1275018"/>
            <a:ext cx="449160" cy="459564"/>
          </a:xfrm>
          <a:prstGeom prst="rect">
            <a:avLst/>
          </a:prstGeom>
        </p:spPr>
      </p:pic>
      <p:sp>
        <p:nvSpPr>
          <p:cNvPr id="50" name="Овал 49"/>
          <p:cNvSpPr/>
          <p:nvPr/>
        </p:nvSpPr>
        <p:spPr>
          <a:xfrm>
            <a:off x="6683356" y="1202708"/>
            <a:ext cx="718767" cy="68148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688" y="1349852"/>
            <a:ext cx="475486" cy="450824"/>
          </a:xfrm>
          <a:prstGeom prst="rect">
            <a:avLst/>
          </a:prstGeom>
        </p:spPr>
      </p:pic>
      <p:sp>
        <p:nvSpPr>
          <p:cNvPr id="52" name="Овал 51"/>
          <p:cNvSpPr/>
          <p:nvPr/>
        </p:nvSpPr>
        <p:spPr>
          <a:xfrm>
            <a:off x="44725" y="1203301"/>
            <a:ext cx="681486" cy="681486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3" name="Рисунок 5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78" y="1357554"/>
            <a:ext cx="372980" cy="372980"/>
          </a:xfrm>
          <a:prstGeom prst="rect">
            <a:avLst/>
          </a:prstGeom>
        </p:spPr>
      </p:pic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17831" y="1018703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21DEAFAB-50DA-4A37-A7F8-50D6223F65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539892"/>
              </p:ext>
            </p:extLst>
          </p:nvPr>
        </p:nvGraphicFramePr>
        <p:xfrm>
          <a:off x="87066" y="5916145"/>
          <a:ext cx="8807553" cy="822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0555A7A5-0A27-424A-95C1-D8020E54AD83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349" y="46057"/>
            <a:ext cx="907779" cy="113580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305D97EF-AAF5-43F0-BF3B-30DBD604011B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57"/>
          <a:stretch/>
        </p:blipFill>
        <p:spPr>
          <a:xfrm>
            <a:off x="304675" y="3748356"/>
            <a:ext cx="1900741" cy="2056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250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20091A1-C4D0-4C76-A2C4-CAF949B77EB7}"/>
              </a:ext>
            </a:extLst>
          </p:cNvPr>
          <p:cNvSpPr txBox="1"/>
          <p:nvPr/>
        </p:nvSpPr>
        <p:spPr>
          <a:xfrm>
            <a:off x="0" y="41235"/>
            <a:ext cx="817734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2: Развитие единой информационной среды с использованием современных информационно-коммуникационных технологий</a:t>
            </a:r>
          </a:p>
          <a:p>
            <a:pPr marL="1076325" indent="-1076325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1076325" indent="-1076325"/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144158B-095E-43C4-B0DB-8BDE93C99A86}"/>
              </a:ext>
            </a:extLst>
          </p:cNvPr>
          <p:cNvSpPr/>
          <p:nvPr/>
        </p:nvSpPr>
        <p:spPr>
          <a:xfrm>
            <a:off x="304675" y="1991227"/>
            <a:ext cx="212395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/>
                <a:ea typeface="Times New Roman"/>
              </a:rPr>
              <a:t>Развитие инфраструктуры информационной сети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0B519AF-95EE-48A4-89CC-68B0D925C40B}"/>
              </a:ext>
            </a:extLst>
          </p:cNvPr>
          <p:cNvSpPr/>
          <p:nvPr/>
        </p:nvSpPr>
        <p:spPr>
          <a:xfrm>
            <a:off x="3246171" y="1965939"/>
            <a:ext cx="297354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/>
                <a:ea typeface="Times New Roman"/>
              </a:rPr>
              <a:t>обеспечение функционирования и развития корпоративной сети органов местного самоуправления района;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/>
                <a:ea typeface="Times New Roman"/>
              </a:rPr>
              <a:t>создание, внедрение и сопровождение компьютерных сетей и распределенных систем обработки информации;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/>
                <a:ea typeface="Times New Roman"/>
              </a:rPr>
              <a:t>текущий ремонт, модернизация существующей локально-вычислительной сети района</a:t>
            </a:r>
          </a:p>
          <a:p>
            <a:pPr algn="just"/>
            <a:endParaRPr lang="ru-RU" sz="1400" dirty="0">
              <a:latin typeface="Times New Roman"/>
              <a:ea typeface="Times New Roman"/>
            </a:endParaRPr>
          </a:p>
          <a:p>
            <a:pPr algn="just"/>
            <a:endParaRPr lang="ru-RU" sz="1400" dirty="0">
              <a:latin typeface="Times New Roman"/>
              <a:ea typeface="Times New Roman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1400" dirty="0">
              <a:latin typeface="Times New Roman"/>
              <a:ea typeface="Times New Roman"/>
            </a:endParaRPr>
          </a:p>
          <a:p>
            <a:pPr algn="just"/>
            <a:endParaRPr lang="ru-RU" sz="1400" dirty="0">
              <a:latin typeface="Times New Roman"/>
              <a:ea typeface="Times New Roman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CDA6FC7-7880-44D2-B5B1-792C26D53697}"/>
              </a:ext>
            </a:extLst>
          </p:cNvPr>
          <p:cNvSpPr/>
          <p:nvPr/>
        </p:nvSpPr>
        <p:spPr>
          <a:xfrm>
            <a:off x="6331789" y="1898724"/>
            <a:ext cx="2812211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dirty="0">
                <a:latin typeface="Times New Roman"/>
                <a:ea typeface="Times New Roman"/>
              </a:rPr>
              <a:t>Начальник управления информационных технологий и административного реформирования Нефтеюганского района - </a:t>
            </a:r>
          </a:p>
          <a:p>
            <a:pPr algn="just"/>
            <a:r>
              <a:rPr lang="ru-RU" sz="1300" dirty="0">
                <a:latin typeface="Times New Roman"/>
                <a:ea typeface="Times New Roman"/>
              </a:rPr>
              <a:t>Гимазетдинов И.М.</a:t>
            </a:r>
          </a:p>
          <a:p>
            <a:pPr algn="just"/>
            <a:endParaRPr lang="ru-RU" sz="1300" dirty="0">
              <a:latin typeface="Times New Roman"/>
              <a:ea typeface="Times New Roman"/>
            </a:endParaRPr>
          </a:p>
          <a:p>
            <a:pPr algn="just"/>
            <a:r>
              <a:rPr lang="ru-RU" sz="1300" dirty="0">
                <a:latin typeface="Times New Roman"/>
                <a:ea typeface="Times New Roman"/>
              </a:rPr>
              <a:t>Заместитель начальника управления информационных технологий и административного реформирования Нефтеюганского района - </a:t>
            </a:r>
          </a:p>
          <a:p>
            <a:pPr algn="just"/>
            <a:r>
              <a:rPr lang="ru-RU" sz="1300" dirty="0">
                <a:latin typeface="Times New Roman"/>
                <a:ea typeface="Times New Roman"/>
              </a:rPr>
              <a:t>Чечускин А.В.</a:t>
            </a:r>
          </a:p>
          <a:p>
            <a:pPr algn="just"/>
            <a:endParaRPr lang="ru-RU" sz="1300" dirty="0">
              <a:latin typeface="Times New Roman"/>
              <a:ea typeface="Times New Roman"/>
            </a:endParaRPr>
          </a:p>
        </p:txBody>
      </p:sp>
      <p:graphicFrame>
        <p:nvGraphicFramePr>
          <p:cNvPr id="8" name="Схема 7">
            <a:extLst>
              <a:ext uri="{FF2B5EF4-FFF2-40B4-BE49-F238E27FC236}">
                <a16:creationId xmlns:a16="http://schemas.microsoft.com/office/drawing/2014/main" id="{3C476FE1-EC0A-4A4A-B9C8-127B20A90E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0851016"/>
              </p:ext>
            </p:extLst>
          </p:nvPr>
        </p:nvGraphicFramePr>
        <p:xfrm>
          <a:off x="144164" y="5916146"/>
          <a:ext cx="4801909" cy="822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4033D58-67A9-4D2B-A1BC-8765FECB0EEB}"/>
              </a:ext>
            </a:extLst>
          </p:cNvPr>
          <p:cNvSpPr/>
          <p:nvPr/>
        </p:nvSpPr>
        <p:spPr>
          <a:xfrm>
            <a:off x="3309388" y="1215394"/>
            <a:ext cx="2904564" cy="60157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4CEBE8D-0E29-435B-94B6-CD1B7B561916}"/>
              </a:ext>
            </a:extLst>
          </p:cNvPr>
          <p:cNvSpPr/>
          <p:nvPr/>
        </p:nvSpPr>
        <p:spPr>
          <a:xfrm>
            <a:off x="286256" y="1203301"/>
            <a:ext cx="2719241" cy="60157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8E5EAB3-A578-48F6-B35E-4F37595CE6C0}"/>
              </a:ext>
            </a:extLst>
          </p:cNvPr>
          <p:cNvSpPr/>
          <p:nvPr/>
        </p:nvSpPr>
        <p:spPr>
          <a:xfrm>
            <a:off x="6552241" y="1241018"/>
            <a:ext cx="2532887" cy="60157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658042F-FE6D-4DA1-8913-F765C1123229}"/>
              </a:ext>
            </a:extLst>
          </p:cNvPr>
          <p:cNvSpPr/>
          <p:nvPr/>
        </p:nvSpPr>
        <p:spPr>
          <a:xfrm>
            <a:off x="4041665" y="1320008"/>
            <a:ext cx="17028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E666557-DC68-46E6-89B9-B57D5993D13C}"/>
              </a:ext>
            </a:extLst>
          </p:cNvPr>
          <p:cNvSpPr/>
          <p:nvPr/>
        </p:nvSpPr>
        <p:spPr>
          <a:xfrm>
            <a:off x="998674" y="1326091"/>
            <a:ext cx="14563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Мероприятие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4DAF06D-1100-4A6D-A06F-089D563324FC}"/>
              </a:ext>
            </a:extLst>
          </p:cNvPr>
          <p:cNvSpPr/>
          <p:nvPr/>
        </p:nvSpPr>
        <p:spPr>
          <a:xfrm>
            <a:off x="7083259" y="1248214"/>
            <a:ext cx="17782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Ответственные </a:t>
            </a:r>
            <a:endParaRPr lang="en-US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исполнители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377D9CBD-0531-42E5-B74A-926673672935}"/>
              </a:ext>
            </a:extLst>
          </p:cNvPr>
          <p:cNvSpPr/>
          <p:nvPr/>
        </p:nvSpPr>
        <p:spPr>
          <a:xfrm>
            <a:off x="3131596" y="1202708"/>
            <a:ext cx="747039" cy="681486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2B5A83DC-F100-43F7-88AE-D1308CBF406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905" y="1298186"/>
            <a:ext cx="503770" cy="459564"/>
          </a:xfrm>
          <a:prstGeom prst="rect">
            <a:avLst/>
          </a:prstGeom>
        </p:spPr>
      </p:pic>
      <p:sp>
        <p:nvSpPr>
          <p:cNvPr id="17" name="Овал 16">
            <a:extLst>
              <a:ext uri="{FF2B5EF4-FFF2-40B4-BE49-F238E27FC236}">
                <a16:creationId xmlns:a16="http://schemas.microsoft.com/office/drawing/2014/main" id="{BDFB80B2-EF4C-413E-A184-1E69C23BBE11}"/>
              </a:ext>
            </a:extLst>
          </p:cNvPr>
          <p:cNvSpPr/>
          <p:nvPr/>
        </p:nvSpPr>
        <p:spPr>
          <a:xfrm>
            <a:off x="6400820" y="1204225"/>
            <a:ext cx="718767" cy="68148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B504878F-57FC-452C-B72F-6BBF7CE27F6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152" y="1351369"/>
            <a:ext cx="475486" cy="450824"/>
          </a:xfrm>
          <a:prstGeom prst="rect">
            <a:avLst/>
          </a:prstGeom>
        </p:spPr>
      </p:pic>
      <p:sp>
        <p:nvSpPr>
          <p:cNvPr id="19" name="Овал 18">
            <a:extLst>
              <a:ext uri="{FF2B5EF4-FFF2-40B4-BE49-F238E27FC236}">
                <a16:creationId xmlns:a16="http://schemas.microsoft.com/office/drawing/2014/main" id="{787CB292-5818-42F1-A614-E56D8B462012}"/>
              </a:ext>
            </a:extLst>
          </p:cNvPr>
          <p:cNvSpPr/>
          <p:nvPr/>
        </p:nvSpPr>
        <p:spPr>
          <a:xfrm>
            <a:off x="44725" y="1203301"/>
            <a:ext cx="681486" cy="681486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128D4225-8668-470B-A03A-12DBB0B1E75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78" y="1357554"/>
            <a:ext cx="372980" cy="372980"/>
          </a:xfrm>
          <a:prstGeom prst="rect">
            <a:avLst/>
          </a:prstGeom>
        </p:spPr>
      </p:pic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C5F0C588-619C-4B7D-A649-D90DB045072D}"/>
              </a:ext>
            </a:extLst>
          </p:cNvPr>
          <p:cNvGrpSpPr/>
          <p:nvPr/>
        </p:nvGrpSpPr>
        <p:grpSpPr>
          <a:xfrm>
            <a:off x="17831" y="1018703"/>
            <a:ext cx="7859486" cy="89285"/>
            <a:chOff x="947651" y="2754884"/>
            <a:chExt cx="7257566" cy="89285"/>
          </a:xfrm>
        </p:grpSpPr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F351B4D2-532E-48C9-9E00-FD15CE1581A7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FFDB6793-1134-4417-BD3D-AC2B373AA82F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aphicFrame>
        <p:nvGraphicFramePr>
          <p:cNvPr id="24" name="Схема 23">
            <a:extLst>
              <a:ext uri="{FF2B5EF4-FFF2-40B4-BE49-F238E27FC236}">
                <a16:creationId xmlns:a16="http://schemas.microsoft.com/office/drawing/2014/main" id="{06E825D4-4C18-49A8-9E74-EE8F561F9E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05306940"/>
              </p:ext>
            </p:extLst>
          </p:nvPr>
        </p:nvGraphicFramePr>
        <p:xfrm>
          <a:off x="87066" y="5916145"/>
          <a:ext cx="8807553" cy="822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D69F6E90-3AD0-4034-9076-DA6120220C6E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349" y="46057"/>
            <a:ext cx="907779" cy="113580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8B9562D2-00B2-434D-B8B4-54BF2E8C8F65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64" y="3531494"/>
            <a:ext cx="3075416" cy="2306562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996D7B13-77FD-44DA-B0E6-0699180C918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94" y="4178157"/>
            <a:ext cx="1855644" cy="1655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577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20091A1-C4D0-4C76-A2C4-CAF949B77EB7}"/>
              </a:ext>
            </a:extLst>
          </p:cNvPr>
          <p:cNvSpPr txBox="1"/>
          <p:nvPr/>
        </p:nvSpPr>
        <p:spPr>
          <a:xfrm>
            <a:off x="0" y="41235"/>
            <a:ext cx="8426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Обеспечение необходимого уровня защиты информации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85838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персональных данных, в том числе на основе отечественных разработок при передаче, обработке и хранении данных</a:t>
            </a:r>
          </a:p>
          <a:p>
            <a:pPr marL="1076325" indent="-1076325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1076325" indent="-1076325"/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144158B-095E-43C4-B0DB-8BDE93C99A86}"/>
              </a:ext>
            </a:extLst>
          </p:cNvPr>
          <p:cNvSpPr/>
          <p:nvPr/>
        </p:nvSpPr>
        <p:spPr>
          <a:xfrm>
            <a:off x="304675" y="1991227"/>
            <a:ext cx="22323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/>
                <a:ea typeface="Times New Roman"/>
              </a:rPr>
              <a:t>Обеспечение защиты информации и персональных данных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0B519AF-95EE-48A4-89CC-68B0D925C40B}"/>
              </a:ext>
            </a:extLst>
          </p:cNvPr>
          <p:cNvSpPr/>
          <p:nvPr/>
        </p:nvSpPr>
        <p:spPr>
          <a:xfrm>
            <a:off x="2494513" y="1924056"/>
            <a:ext cx="3764190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300" dirty="0">
                <a:latin typeface="Times New Roman"/>
                <a:ea typeface="Times New Roman"/>
              </a:rPr>
              <a:t>обеспечение безопасности информации, размещаемой в корпоративной сети органов местного самоуправления района, в соответствии с требованиями Федеральных законов от 27.07.2006 № 149-ФЗ </a:t>
            </a:r>
            <a:br>
              <a:rPr lang="ru-RU" sz="1300" dirty="0">
                <a:latin typeface="Times New Roman"/>
                <a:ea typeface="Times New Roman"/>
              </a:rPr>
            </a:br>
            <a:r>
              <a:rPr lang="ru-RU" sz="1300" dirty="0">
                <a:latin typeface="Times New Roman"/>
                <a:ea typeface="Times New Roman"/>
              </a:rPr>
              <a:t>«Об информации, информационных технологиях и о защите информации» и от 27.07.2006 № 152-ФЗ «О персональных данных»;</a:t>
            </a:r>
            <a:endParaRPr lang="en-US" sz="1300" dirty="0">
              <a:latin typeface="Times New Roman"/>
              <a:ea typeface="Times New Roman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300" dirty="0">
                <a:latin typeface="Times New Roman"/>
                <a:ea typeface="Times New Roman"/>
              </a:rPr>
              <a:t>приобретение рабочих станций и оргтехники прошедших специальную проверку по требованиям безопасности информации;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300" dirty="0">
                <a:latin typeface="Times New Roman"/>
                <a:ea typeface="Times New Roman"/>
              </a:rPr>
              <a:t>приобретение технических средств, сертифицированных согласно требованиям ФСТЭК России и ФСБ России;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300" dirty="0">
                <a:latin typeface="Times New Roman"/>
                <a:ea typeface="Times New Roman"/>
              </a:rPr>
              <a:t>построение защищенной от внешних угроз инфраструктуры корпоративной сети органов местного самоуправления района, обеспечивающей информационную безопасность и защиту информационных систем, функционирующих в ее составе.</a:t>
            </a:r>
          </a:p>
          <a:p>
            <a:pPr algn="just"/>
            <a:endParaRPr lang="ru-RU" sz="1400" dirty="0">
              <a:latin typeface="Times New Roman"/>
              <a:ea typeface="Times New Roman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CDA6FC7-7880-44D2-B5B1-792C26D53697}"/>
              </a:ext>
            </a:extLst>
          </p:cNvPr>
          <p:cNvSpPr/>
          <p:nvPr/>
        </p:nvSpPr>
        <p:spPr>
          <a:xfrm>
            <a:off x="6340415" y="1898724"/>
            <a:ext cx="2803585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dirty="0">
                <a:latin typeface="Times New Roman"/>
                <a:ea typeface="Times New Roman"/>
              </a:rPr>
              <a:t>Заместитель начальника управления информационных технологий и административного реформирования Нефтеюганского района - </a:t>
            </a:r>
          </a:p>
          <a:p>
            <a:pPr algn="just"/>
            <a:r>
              <a:rPr lang="ru-RU" sz="1300" dirty="0">
                <a:latin typeface="Times New Roman"/>
                <a:ea typeface="Times New Roman"/>
              </a:rPr>
              <a:t>Чечускин А.В.</a:t>
            </a:r>
          </a:p>
          <a:p>
            <a:pPr algn="just"/>
            <a:endParaRPr lang="ru-RU" sz="13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algn="just"/>
            <a:r>
              <a:rPr lang="ru-RU" sz="1300" dirty="0">
                <a:latin typeface="Times New Roman"/>
                <a:ea typeface="Times New Roman"/>
              </a:rPr>
              <a:t>Начальник отдела технической защиты информации управления информационных технологий и административного реформирования Нефтеюганского района</a:t>
            </a:r>
          </a:p>
          <a:p>
            <a:pPr algn="just"/>
            <a:r>
              <a:rPr lang="ru-RU" sz="1300" dirty="0">
                <a:latin typeface="Times New Roman"/>
                <a:ea typeface="Times New Roman"/>
              </a:rPr>
              <a:t>Хабибуллин Д.А.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4033D58-67A9-4D2B-A1BC-8765FECB0EEB}"/>
              </a:ext>
            </a:extLst>
          </p:cNvPr>
          <p:cNvSpPr/>
          <p:nvPr/>
        </p:nvSpPr>
        <p:spPr>
          <a:xfrm>
            <a:off x="2738070" y="1214994"/>
            <a:ext cx="3438404" cy="60157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4CEBE8D-0E29-435B-94B6-CD1B7B561916}"/>
              </a:ext>
            </a:extLst>
          </p:cNvPr>
          <p:cNvSpPr/>
          <p:nvPr/>
        </p:nvSpPr>
        <p:spPr>
          <a:xfrm>
            <a:off x="286257" y="1203301"/>
            <a:ext cx="2158712" cy="60157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8E5EAB3-A578-48F6-B35E-4F37595CE6C0}"/>
              </a:ext>
            </a:extLst>
          </p:cNvPr>
          <p:cNvSpPr/>
          <p:nvPr/>
        </p:nvSpPr>
        <p:spPr>
          <a:xfrm>
            <a:off x="6471573" y="1235650"/>
            <a:ext cx="2613555" cy="60157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658042F-FE6D-4DA1-8913-F765C1123229}"/>
              </a:ext>
            </a:extLst>
          </p:cNvPr>
          <p:cNvSpPr/>
          <p:nvPr/>
        </p:nvSpPr>
        <p:spPr>
          <a:xfrm>
            <a:off x="3470347" y="1319608"/>
            <a:ext cx="25338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E666557-DC68-46E6-89B9-B57D5993D13C}"/>
              </a:ext>
            </a:extLst>
          </p:cNvPr>
          <p:cNvSpPr/>
          <p:nvPr/>
        </p:nvSpPr>
        <p:spPr>
          <a:xfrm>
            <a:off x="841520" y="1327471"/>
            <a:ext cx="14563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Мероприятие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4DAF06D-1100-4A6D-A06F-089D563324FC}"/>
              </a:ext>
            </a:extLst>
          </p:cNvPr>
          <p:cNvSpPr/>
          <p:nvPr/>
        </p:nvSpPr>
        <p:spPr>
          <a:xfrm>
            <a:off x="7002591" y="1242846"/>
            <a:ext cx="17782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Ответственные </a:t>
            </a:r>
            <a:endParaRPr lang="en-US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исполнители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377D9CBD-0531-42E5-B74A-926673672935}"/>
              </a:ext>
            </a:extLst>
          </p:cNvPr>
          <p:cNvSpPr/>
          <p:nvPr/>
        </p:nvSpPr>
        <p:spPr>
          <a:xfrm>
            <a:off x="2560278" y="1202308"/>
            <a:ext cx="747039" cy="681486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2B5A83DC-F100-43F7-88AE-D1308CBF40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587" y="1297786"/>
            <a:ext cx="503770" cy="459564"/>
          </a:xfrm>
          <a:prstGeom prst="rect">
            <a:avLst/>
          </a:prstGeom>
        </p:spPr>
      </p:pic>
      <p:sp>
        <p:nvSpPr>
          <p:cNvPr id="17" name="Овал 16">
            <a:extLst>
              <a:ext uri="{FF2B5EF4-FFF2-40B4-BE49-F238E27FC236}">
                <a16:creationId xmlns:a16="http://schemas.microsoft.com/office/drawing/2014/main" id="{BDFB80B2-EF4C-413E-A184-1E69C23BBE11}"/>
              </a:ext>
            </a:extLst>
          </p:cNvPr>
          <p:cNvSpPr/>
          <p:nvPr/>
        </p:nvSpPr>
        <p:spPr>
          <a:xfrm>
            <a:off x="6320152" y="1198857"/>
            <a:ext cx="718767" cy="68148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B504878F-57FC-452C-B72F-6BBF7CE27F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484" y="1346001"/>
            <a:ext cx="475486" cy="450824"/>
          </a:xfrm>
          <a:prstGeom prst="rect">
            <a:avLst/>
          </a:prstGeom>
        </p:spPr>
      </p:pic>
      <p:sp>
        <p:nvSpPr>
          <p:cNvPr id="19" name="Овал 18">
            <a:extLst>
              <a:ext uri="{FF2B5EF4-FFF2-40B4-BE49-F238E27FC236}">
                <a16:creationId xmlns:a16="http://schemas.microsoft.com/office/drawing/2014/main" id="{787CB292-5818-42F1-A614-E56D8B462012}"/>
              </a:ext>
            </a:extLst>
          </p:cNvPr>
          <p:cNvSpPr/>
          <p:nvPr/>
        </p:nvSpPr>
        <p:spPr>
          <a:xfrm>
            <a:off x="44725" y="1203301"/>
            <a:ext cx="681486" cy="681486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128D4225-8668-470B-A03A-12DBB0B1E75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78" y="1357554"/>
            <a:ext cx="372980" cy="372980"/>
          </a:xfrm>
          <a:prstGeom prst="rect">
            <a:avLst/>
          </a:prstGeom>
        </p:spPr>
      </p:pic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C5F0C588-619C-4B7D-A649-D90DB045072D}"/>
              </a:ext>
            </a:extLst>
          </p:cNvPr>
          <p:cNvGrpSpPr/>
          <p:nvPr/>
        </p:nvGrpSpPr>
        <p:grpSpPr>
          <a:xfrm>
            <a:off x="17831" y="1018703"/>
            <a:ext cx="7859486" cy="89285"/>
            <a:chOff x="947651" y="2754884"/>
            <a:chExt cx="7257566" cy="89285"/>
          </a:xfrm>
        </p:grpSpPr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F351B4D2-532E-48C9-9E00-FD15CE1581A7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FFDB6793-1134-4417-BD3D-AC2B373AA82F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D69F6E90-3AD0-4034-9076-DA6120220C6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349" y="46057"/>
            <a:ext cx="907779" cy="113580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24F77C0-5FE6-4A82-87D8-D1C02AD57A2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067" y="4213821"/>
            <a:ext cx="2469753" cy="1745860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3CB29978-5808-4813-B54C-E875574F94B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36" y="4034908"/>
            <a:ext cx="2648190" cy="2036425"/>
          </a:xfrm>
          <a:prstGeom prst="rect">
            <a:avLst/>
          </a:prstGeom>
        </p:spPr>
      </p:pic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A24186C7-BDE0-49C1-8A38-1FFBCEC0C438}"/>
              </a:ext>
            </a:extLst>
          </p:cNvPr>
          <p:cNvGrpSpPr/>
          <p:nvPr/>
        </p:nvGrpSpPr>
        <p:grpSpPr>
          <a:xfrm>
            <a:off x="198978" y="6161517"/>
            <a:ext cx="8755162" cy="660541"/>
            <a:chOff x="8601" y="0"/>
            <a:chExt cx="8798951" cy="822516"/>
          </a:xfrm>
        </p:grpSpPr>
        <p:sp>
          <p:nvSpPr>
            <p:cNvPr id="36" name="Стрелка: шеврон 35">
              <a:extLst>
                <a:ext uri="{FF2B5EF4-FFF2-40B4-BE49-F238E27FC236}">
                  <a16:creationId xmlns:a16="http://schemas.microsoft.com/office/drawing/2014/main" id="{64CF7CF8-05AC-4E32-A7BC-16DCE0F6F32E}"/>
                </a:ext>
              </a:extLst>
            </p:cNvPr>
            <p:cNvSpPr/>
            <p:nvPr/>
          </p:nvSpPr>
          <p:spPr>
            <a:xfrm>
              <a:off x="8601" y="0"/>
              <a:ext cx="8798951" cy="822516"/>
            </a:xfrm>
            <a:prstGeom prst="chevron">
              <a:avLst/>
            </a:prstGeom>
            <a:solidFill>
              <a:srgbClr val="0070C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Стрелка: шеврон 4">
              <a:extLst>
                <a:ext uri="{FF2B5EF4-FFF2-40B4-BE49-F238E27FC236}">
                  <a16:creationId xmlns:a16="http://schemas.microsoft.com/office/drawing/2014/main" id="{9CA624FA-B1F7-45EB-A9AE-5F19BA24A8D7}"/>
                </a:ext>
              </a:extLst>
            </p:cNvPr>
            <p:cNvSpPr txBox="1"/>
            <p:nvPr/>
          </p:nvSpPr>
          <p:spPr>
            <a:xfrm>
              <a:off x="419859" y="0"/>
              <a:ext cx="7976435" cy="8225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008" tIns="21336" rIns="21336" bIns="21336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>
                  <a:latin typeface="Times New Roman" panose="02020603050405020304" pitchFamily="18" charset="0"/>
                  <a:cs typeface="Traditional Arabic" panose="020B0604020202020204" pitchFamily="18" charset="-78"/>
                </a:rPr>
                <a:t>Защищенность персональных данных за счет современных способов защиты информации» </a:t>
              </a:r>
              <a:r>
                <a:rPr lang="ru-RU" sz="1600" b="1" u="sng" dirty="0">
                  <a:latin typeface="Times New Roman" panose="02020603050405020304" pitchFamily="18" charset="0"/>
                  <a:cs typeface="Traditional Arabic" panose="020B0604020202020204" pitchFamily="18" charset="-78"/>
                </a:rPr>
                <a:t>не ниже 100%.</a:t>
              </a:r>
              <a:endParaRPr lang="ru-RU" sz="1600" b="1" u="sng" kern="1200" dirty="0">
                <a:latin typeface="Times New Roman" panose="02020603050405020304" pitchFamily="18" charset="0"/>
                <a:cs typeface="Traditional Arabic" panose="020B0604020202020204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505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20091A1-C4D0-4C76-A2C4-CAF949B77EB7}"/>
              </a:ext>
            </a:extLst>
          </p:cNvPr>
          <p:cNvSpPr txBox="1"/>
          <p:nvPr/>
        </p:nvSpPr>
        <p:spPr>
          <a:xfrm>
            <a:off x="0" y="41235"/>
            <a:ext cx="842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5838" indent="-985838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Внедрение цифровых технологий и платформенных решений в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сферах управления и оказания государственных и муниципальных услуг. </a:t>
            </a:r>
          </a:p>
          <a:p>
            <a:pPr marL="1076325" indent="-1076325"/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144158B-095E-43C4-B0DB-8BDE93C99A86}"/>
              </a:ext>
            </a:extLst>
          </p:cNvPr>
          <p:cNvSpPr/>
          <p:nvPr/>
        </p:nvSpPr>
        <p:spPr>
          <a:xfrm>
            <a:off x="144164" y="1956848"/>
            <a:ext cx="264819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/>
                <a:ea typeface="Times New Roman"/>
              </a:rPr>
              <a:t>Приобретение оборудования для функционирования и развития информационной сети. Замена устаревшего оборудования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CDA6FC7-7880-44D2-B5B1-792C26D53697}"/>
              </a:ext>
            </a:extLst>
          </p:cNvPr>
          <p:cNvSpPr/>
          <p:nvPr/>
        </p:nvSpPr>
        <p:spPr>
          <a:xfrm>
            <a:off x="6233746" y="1898724"/>
            <a:ext cx="291025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dirty="0">
                <a:latin typeface="Times New Roman"/>
                <a:ea typeface="Times New Roman"/>
              </a:rPr>
              <a:t>Заместитель начальника управления информационных технологий и административного реформирования Нефтеюганского района</a:t>
            </a:r>
          </a:p>
          <a:p>
            <a:pPr algn="just"/>
            <a:r>
              <a:rPr lang="ru-RU" sz="1300" dirty="0">
                <a:latin typeface="Times New Roman"/>
                <a:ea typeface="Times New Roman"/>
              </a:rPr>
              <a:t>Чечускин А.В.</a:t>
            </a:r>
          </a:p>
          <a:p>
            <a:pPr algn="just"/>
            <a:endParaRPr lang="ru-RU" sz="1300" dirty="0">
              <a:latin typeface="Times New Roman"/>
              <a:ea typeface="Times New Roman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4033D58-67A9-4D2B-A1BC-8765FECB0EEB}"/>
              </a:ext>
            </a:extLst>
          </p:cNvPr>
          <p:cNvSpPr/>
          <p:nvPr/>
        </p:nvSpPr>
        <p:spPr>
          <a:xfrm>
            <a:off x="2902143" y="1206930"/>
            <a:ext cx="3122909" cy="60157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4CEBE8D-0E29-435B-94B6-CD1B7B561916}"/>
              </a:ext>
            </a:extLst>
          </p:cNvPr>
          <p:cNvSpPr/>
          <p:nvPr/>
        </p:nvSpPr>
        <p:spPr>
          <a:xfrm>
            <a:off x="286257" y="1203301"/>
            <a:ext cx="2313405" cy="60157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8E5EAB3-A578-48F6-B35E-4F37595CE6C0}"/>
              </a:ext>
            </a:extLst>
          </p:cNvPr>
          <p:cNvSpPr/>
          <p:nvPr/>
        </p:nvSpPr>
        <p:spPr>
          <a:xfrm>
            <a:off x="6356264" y="1216813"/>
            <a:ext cx="2728864" cy="60157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658042F-FE6D-4DA1-8913-F765C1123229}"/>
              </a:ext>
            </a:extLst>
          </p:cNvPr>
          <p:cNvSpPr/>
          <p:nvPr/>
        </p:nvSpPr>
        <p:spPr>
          <a:xfrm>
            <a:off x="3940655" y="1311451"/>
            <a:ext cx="17028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E666557-DC68-46E6-89B9-B57D5993D13C}"/>
              </a:ext>
            </a:extLst>
          </p:cNvPr>
          <p:cNvSpPr/>
          <p:nvPr/>
        </p:nvSpPr>
        <p:spPr>
          <a:xfrm>
            <a:off x="989056" y="1326091"/>
            <a:ext cx="1475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4DAF06D-1100-4A6D-A06F-089D563324FC}"/>
              </a:ext>
            </a:extLst>
          </p:cNvPr>
          <p:cNvSpPr/>
          <p:nvPr/>
        </p:nvSpPr>
        <p:spPr>
          <a:xfrm>
            <a:off x="6887282" y="1224009"/>
            <a:ext cx="17782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Ответственные </a:t>
            </a:r>
            <a:endParaRPr lang="en-US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исполнители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377D9CBD-0531-42E5-B74A-926673672935}"/>
              </a:ext>
            </a:extLst>
          </p:cNvPr>
          <p:cNvSpPr/>
          <p:nvPr/>
        </p:nvSpPr>
        <p:spPr>
          <a:xfrm>
            <a:off x="2714994" y="1183386"/>
            <a:ext cx="747039" cy="681486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2B5A83DC-F100-43F7-88AE-D1308CBF40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660" y="1289722"/>
            <a:ext cx="503770" cy="459564"/>
          </a:xfrm>
          <a:prstGeom prst="rect">
            <a:avLst/>
          </a:prstGeom>
        </p:spPr>
      </p:pic>
      <p:sp>
        <p:nvSpPr>
          <p:cNvPr id="17" name="Овал 16">
            <a:extLst>
              <a:ext uri="{FF2B5EF4-FFF2-40B4-BE49-F238E27FC236}">
                <a16:creationId xmlns:a16="http://schemas.microsoft.com/office/drawing/2014/main" id="{BDFB80B2-EF4C-413E-A184-1E69C23BBE11}"/>
              </a:ext>
            </a:extLst>
          </p:cNvPr>
          <p:cNvSpPr/>
          <p:nvPr/>
        </p:nvSpPr>
        <p:spPr>
          <a:xfrm>
            <a:off x="6204843" y="1180020"/>
            <a:ext cx="718767" cy="68148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B504878F-57FC-452C-B72F-6BBF7CE27F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175" y="1327164"/>
            <a:ext cx="475486" cy="450824"/>
          </a:xfrm>
          <a:prstGeom prst="rect">
            <a:avLst/>
          </a:prstGeom>
        </p:spPr>
      </p:pic>
      <p:sp>
        <p:nvSpPr>
          <p:cNvPr id="19" name="Овал 18">
            <a:extLst>
              <a:ext uri="{FF2B5EF4-FFF2-40B4-BE49-F238E27FC236}">
                <a16:creationId xmlns:a16="http://schemas.microsoft.com/office/drawing/2014/main" id="{787CB292-5818-42F1-A614-E56D8B462012}"/>
              </a:ext>
            </a:extLst>
          </p:cNvPr>
          <p:cNvSpPr/>
          <p:nvPr/>
        </p:nvSpPr>
        <p:spPr>
          <a:xfrm>
            <a:off x="44725" y="1203301"/>
            <a:ext cx="681486" cy="681486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128D4225-8668-470B-A03A-12DBB0B1E75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78" y="1357554"/>
            <a:ext cx="372980" cy="372980"/>
          </a:xfrm>
          <a:prstGeom prst="rect">
            <a:avLst/>
          </a:prstGeom>
        </p:spPr>
      </p:pic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C5F0C588-619C-4B7D-A649-D90DB045072D}"/>
              </a:ext>
            </a:extLst>
          </p:cNvPr>
          <p:cNvGrpSpPr/>
          <p:nvPr/>
        </p:nvGrpSpPr>
        <p:grpSpPr>
          <a:xfrm>
            <a:off x="17831" y="1018703"/>
            <a:ext cx="7859486" cy="89285"/>
            <a:chOff x="947651" y="2754884"/>
            <a:chExt cx="7257566" cy="89285"/>
          </a:xfrm>
        </p:grpSpPr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F351B4D2-532E-48C9-9E00-FD15CE1581A7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FFDB6793-1134-4417-BD3D-AC2B373AA82F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D69F6E90-3AD0-4034-9076-DA6120220C6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349" y="46057"/>
            <a:ext cx="907779" cy="113580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8AF8AD8A-1C49-4669-A401-295AE9CAF531}"/>
              </a:ext>
            </a:extLst>
          </p:cNvPr>
          <p:cNvSpPr/>
          <p:nvPr/>
        </p:nvSpPr>
        <p:spPr>
          <a:xfrm>
            <a:off x="2626729" y="1986902"/>
            <a:ext cx="351204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/>
                <a:ea typeface="Times New Roman"/>
              </a:rPr>
              <a:t>обеспечение функционирования и развития корпоративной сети органов местного самоуправления района;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/>
                <a:ea typeface="Times New Roman"/>
              </a:rPr>
              <a:t>создание, внедрение и сопровождение компьютерных сетей и распределенных систем обработки информации </a:t>
            </a:r>
          </a:p>
          <a:p>
            <a:pPr algn="just"/>
            <a:endParaRPr lang="ru-RU" sz="1400" dirty="0">
              <a:latin typeface="Times New Roman"/>
              <a:ea typeface="Times New Roman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1400" dirty="0">
              <a:latin typeface="Times New Roman"/>
              <a:ea typeface="Times New Roman"/>
            </a:endParaRPr>
          </a:p>
          <a:p>
            <a:pPr algn="just"/>
            <a:endParaRPr lang="ru-RU" sz="1400" dirty="0">
              <a:latin typeface="Times New Roman"/>
              <a:ea typeface="Times New Roman"/>
            </a:endParaRPr>
          </a:p>
        </p:txBody>
      </p:sp>
      <p:graphicFrame>
        <p:nvGraphicFramePr>
          <p:cNvPr id="35" name="Схема 34">
            <a:extLst>
              <a:ext uri="{FF2B5EF4-FFF2-40B4-BE49-F238E27FC236}">
                <a16:creationId xmlns:a16="http://schemas.microsoft.com/office/drawing/2014/main" id="{A6201302-ACF7-4A34-8A57-86225E2B18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8618591"/>
              </p:ext>
            </p:extLst>
          </p:nvPr>
        </p:nvGraphicFramePr>
        <p:xfrm>
          <a:off x="144164" y="5916146"/>
          <a:ext cx="4801909" cy="822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36" name="Схема 35">
            <a:extLst>
              <a:ext uri="{FF2B5EF4-FFF2-40B4-BE49-F238E27FC236}">
                <a16:creationId xmlns:a16="http://schemas.microsoft.com/office/drawing/2014/main" id="{C96B6910-C725-42A2-81B8-097BF308B4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4736561"/>
              </p:ext>
            </p:extLst>
          </p:nvPr>
        </p:nvGraphicFramePr>
        <p:xfrm>
          <a:off x="87066" y="5916145"/>
          <a:ext cx="8807553" cy="822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256" y="4162709"/>
            <a:ext cx="2339256" cy="16699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58" y="4489125"/>
            <a:ext cx="1495615" cy="1495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686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5074</TotalTime>
  <Words>993</Words>
  <Application>Microsoft Office PowerPoint</Application>
  <PresentationFormat>Экран (4:3)</PresentationFormat>
  <Paragraphs>160</Paragraphs>
  <Slides>11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Franklin Gothic Heavy</vt:lpstr>
      <vt:lpstr>Franklin Gothic Medium</vt:lpstr>
      <vt:lpstr>Times New Roman</vt:lpstr>
      <vt:lpstr>Wingdings</vt:lpstr>
      <vt:lpstr>Office Theme</vt:lpstr>
      <vt:lpstr>Отчет о ходе реализации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Гавриленко Екатерина Александровна</cp:lastModifiedBy>
  <cp:revision>274</cp:revision>
  <cp:lastPrinted>2018-10-02T06:17:28Z</cp:lastPrinted>
  <dcterms:created xsi:type="dcterms:W3CDTF">2018-09-04T12:10:47Z</dcterms:created>
  <dcterms:modified xsi:type="dcterms:W3CDTF">2025-02-06T04:02:38Z</dcterms:modified>
</cp:coreProperties>
</file>