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22" r:id="rId1"/>
  </p:sldMasterIdLst>
  <p:notesMasterIdLst>
    <p:notesMasterId r:id="rId12"/>
  </p:notesMasterIdLst>
  <p:sldIdLst>
    <p:sldId id="256" r:id="rId2"/>
    <p:sldId id="378" r:id="rId3"/>
    <p:sldId id="420" r:id="rId4"/>
    <p:sldId id="390" r:id="rId5"/>
    <p:sldId id="379" r:id="rId6"/>
    <p:sldId id="416" r:id="rId7"/>
    <p:sldId id="417" r:id="rId8"/>
    <p:sldId id="418" r:id="rId9"/>
    <p:sldId id="407" r:id="rId10"/>
    <p:sldId id="404" r:id="rId11"/>
  </p:sldIdLst>
  <p:sldSz cx="9144000" cy="6858000" type="screen4x3"/>
  <p:notesSz cx="6808788" cy="99409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203864"/>
    <a:srgbClr val="264478"/>
    <a:srgbClr val="CC99FF"/>
    <a:srgbClr val="255E91"/>
    <a:srgbClr val="00B050"/>
    <a:srgbClr val="2E75B6"/>
    <a:srgbClr val="43682B"/>
    <a:srgbClr val="727C7C"/>
    <a:srgbClr val="7CAF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6D9F66E-5EB9-4882-86FB-DCBF35E3C3E4}" styleName="Средний стиль 4 —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B301B821-A1FF-4177-AEE7-76D212191A09}" styleName="Средний стиль 1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90" autoAdjust="0"/>
    <p:restoredTop sz="97126" autoAdjust="0"/>
  </p:normalViewPr>
  <p:slideViewPr>
    <p:cSldViewPr snapToGrid="0">
      <p:cViewPr varScale="1">
        <p:scale>
          <a:sx n="90" d="100"/>
          <a:sy n="90" d="100"/>
        </p:scale>
        <p:origin x="156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% исполнения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>
              <a:outerShdw blurRad="317500" algn="ctr" rotWithShape="0">
                <a:prstClr val="black">
                  <a:alpha val="25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Лист1!$A$2:$A$10</c:f>
              <c:strCache>
                <c:ptCount val="9"/>
                <c:pt idx="0">
                  <c:v>9. Количество негосударственных организаций, в том числе СОНКО, участвующих в реализации мероприятий муниципальной программы, единиц</c:v>
                </c:pt>
                <c:pt idx="1">
                  <c:v>8. из них учащихся, %</c:v>
                </c:pt>
                <c:pt idx="2">
                  <c:v>7. Доля граждан, выполнивших нормативы Всероссийского физкультурно-спортивного комплекса «Готов к труду и обороне» (ГТО), в общей численности населения, принявшего участие в сдаче нормативов Всероссийского физкультурно-спортивного комплекса «Готов к труду</c:v>
                </c:pt>
                <c:pt idx="3">
                  <c:v>6. Доля лиц с ограниченными возможностями здоровья и инвалидов, систематически занимающихся физической культурой и спортом, в общей численности указанной категории  лиц, не имеющих противопоказаний для занятий физической культурой и спортом, %</c:v>
                </c:pt>
                <c:pt idx="4">
                  <c:v>5. Доля граждан в возрасте от 55 лет (женщины) и от 60 лет (мужчины) до 79 лет включительно, систематически занимающихся физической культурой и спортом, в общей численности граждан данной возрастной категории, %</c:v>
                </c:pt>
                <c:pt idx="5">
                  <c:v>4. Доля граждан в возрасте от 30 до 54 лет включительно (женщины) и до 59 лет включительно (мужчины), систематически занимающихся физической культурой и спортом, в общей численности граждан данной возрастной категории, %</c:v>
                </c:pt>
                <c:pt idx="6">
                  <c:v>3. Доля граждан в возрасте 3-29 лет,  систематически занимающихся физической культурой и спортом, в общей численности граждан данной возрастной категории, % </c:v>
                </c:pt>
                <c:pt idx="7">
                  <c:v>2. Уровень обеспеченности граждан спортивными сооружениями, исходя из единовременной пропускной способности объектов спорта, %</c:v>
                </c:pt>
                <c:pt idx="8">
                  <c:v>1. Доля граждан, систематически занимающегося физической культурой и спортом, в общей численности населения, %</c:v>
                </c:pt>
              </c:strCache>
            </c:strRef>
          </c:cat>
          <c:val>
            <c:numRef>
              <c:f>Лист1!$B$2:$B$10</c:f>
              <c:numCache>
                <c:formatCode>0.0%</c:formatCode>
                <c:ptCount val="9"/>
                <c:pt idx="0">
                  <c:v>1</c:v>
                </c:pt>
                <c:pt idx="1">
                  <c:v>1.081118881118881</c:v>
                </c:pt>
                <c:pt idx="2">
                  <c:v>2.2289156626506026</c:v>
                </c:pt>
                <c:pt idx="3">
                  <c:v>1.5495049504950495</c:v>
                </c:pt>
                <c:pt idx="4">
                  <c:v>1.0533333333333335</c:v>
                </c:pt>
                <c:pt idx="5">
                  <c:v>1.0166666666666666</c:v>
                </c:pt>
                <c:pt idx="6">
                  <c:v>1.0087939698492463</c:v>
                </c:pt>
                <c:pt idx="7">
                  <c:v>1.0375234521575984</c:v>
                </c:pt>
                <c:pt idx="8">
                  <c:v>1.0509433962264152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343-4D5B-AC97-7CD1E68DADE1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915051264"/>
        <c:axId val="1915052096"/>
      </c:barChart>
      <c:valAx>
        <c:axId val="191505209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915051264"/>
        <c:crosses val="autoZero"/>
        <c:crossBetween val="between"/>
      </c:valAx>
      <c:catAx>
        <c:axId val="191505126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3000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915052096"/>
        <c:crosses val="autoZero"/>
        <c:auto val="1"/>
        <c:lblAlgn val="l"/>
        <c:lblOffset val="100"/>
        <c:noMultiLvlLbl val="0"/>
      </c:catAx>
      <c:spPr>
        <a:noFill/>
        <a:ln>
          <a:noFill/>
        </a:ln>
        <a:effectLst/>
      </c:spPr>
    </c:plotArea>
    <c:plotVisOnly val="1"/>
    <c:dispBlanksAs val="gap"/>
    <c:showDLblsOverMax val="0"/>
  </c:chart>
  <c:spPr>
    <a:pattFill prst="dkDnDiag">
      <a:fgClr>
        <a:schemeClr val="lt1">
          <a:lumMod val="95000"/>
        </a:schemeClr>
      </a:fgClr>
      <a:bgClr>
        <a:schemeClr val="lt1"/>
      </a:bgClr>
    </a:pattFill>
    <a:ln w="9525" cap="flat" cmpd="sng" algn="ctr">
      <a:solidFill>
        <a:schemeClr val="dk1">
          <a:lumMod val="15000"/>
          <a:lumOff val="85000"/>
        </a:schemeClr>
      </a:solidFill>
      <a:bevel/>
    </a:ln>
    <a:effectLst/>
  </c:spPr>
  <c:txPr>
    <a:bodyPr/>
    <a:lstStyle/>
    <a:p>
      <a:pPr algn="just"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0728920429135181E-2"/>
          <c:y val="5.2703358719774038E-2"/>
          <c:w val="0.83764768990274419"/>
          <c:h val="0.9472967018374085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CEB6-4A96-B625-A3B0CD1DCD9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CEB6-4A96-B625-A3B0CD1DCD98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CEB6-4A96-B625-A3B0CD1DCD98}"/>
              </c:ext>
            </c:extLst>
          </c:dPt>
          <c:dLbls>
            <c:dLbl>
              <c:idx val="0"/>
              <c:layout>
                <c:manualLayout>
                  <c:x val="-9.3700866991250405E-3"/>
                  <c:y val="3.5810084740195015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CEB6-4A96-B625-A3B0CD1DCD98}"/>
                </c:ext>
              </c:extLst>
            </c:dLbl>
            <c:dLbl>
              <c:idx val="1"/>
              <c:layout>
                <c:manualLayout>
                  <c:x val="1.9389931116336388E-2"/>
                  <c:y val="-3.9948264296471421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9.9822656968012097E-2"/>
                      <c:h val="7.4198495581684051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CEB6-4A96-B625-A3B0CD1DCD9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Лист1!$A$2:$A$4</c:f>
              <c:strCache>
                <c:ptCount val="3"/>
                <c:pt idx="0">
                  <c:v>иные источники</c:v>
                </c:pt>
                <c:pt idx="1">
                  <c:v>бюджет автономного округа</c:v>
                </c:pt>
                <c:pt idx="2">
                  <c:v>Местный бюджет</c:v>
                </c:pt>
              </c:strCache>
            </c:strRef>
          </c:cat>
          <c:val>
            <c:numRef>
              <c:f>Лист1!$B$2:$B$4</c:f>
              <c:numCache>
                <c:formatCode>#,##0.0</c:formatCode>
                <c:ptCount val="3"/>
                <c:pt idx="0">
                  <c:v>2332.123</c:v>
                </c:pt>
                <c:pt idx="1">
                  <c:v>7480.1</c:v>
                </c:pt>
                <c:pt idx="2" formatCode="0.0">
                  <c:v>210746.23920000001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EB6-4A96-B625-A3B0CD1DCD98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ayout>
        <c:manualLayout>
          <c:xMode val="edge"/>
          <c:yMode val="edge"/>
          <c:x val="8.5585762662368659E-3"/>
          <c:y val="0.45288888925820647"/>
          <c:w val="0.51897540930186459"/>
          <c:h val="0.37504386799521255"/>
        </c:manualLayout>
      </c:layout>
      <c:overlay val="0"/>
      <c:spPr>
        <a:solidFill>
          <a:schemeClr val="lt1">
            <a:alpha val="78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  <c:showDLblsOverMax val="0"/>
  </c:chart>
  <c:spPr>
    <a:pattFill prst="dkDnDiag">
      <a:fgClr>
        <a:schemeClr val="lt1">
          <a:lumMod val="95000"/>
        </a:schemeClr>
      </a:fgClr>
      <a:bgClr>
        <a:schemeClr val="lt1"/>
      </a:bgClr>
    </a:patt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>
            <a:lumMod val="95000"/>
          </a:schemeClr>
        </a:fgClr>
        <a:bgClr>
          <a:schemeClr val="lt1"/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317500" algn="ctr" rotWithShape="0">
          <a:prstClr val="black">
            <a:alpha val="25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20000"/>
          </a:prstClr>
        </a:outerShdw>
      </a:effectLst>
      <a:scene3d>
        <a:camera prst="orthographicFront"/>
        <a:lightRig rig="threePt" dir="t"/>
      </a:scene3d>
      <a:sp3d prstMaterial="matte"/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noFill/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8000"/>
        </a:schemeClr>
      </a:solidFill>
    </cs:spPr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6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>
            <a:lumMod val="95000"/>
          </a:schemeClr>
        </a:fgClr>
        <a:bgClr>
          <a:schemeClr val="lt1"/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317500" algn="ctr" rotWithShape="0">
          <a:prstClr val="black">
            <a:alpha val="25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20000"/>
          </a:prstClr>
        </a:outerShdw>
      </a:effectLst>
      <a:scene3d>
        <a:camera prst="orthographicFront"/>
        <a:lightRig rig="threePt" dir="t"/>
      </a:scene3d>
      <a:sp3d prstMaterial="matte"/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noFill/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8000"/>
        </a:schemeClr>
      </a:solidFill>
    </cs:spPr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22D9F12-85E3-4589-8DB6-735D233E0C78}" type="doc">
      <dgm:prSet loTypeId="urn:microsoft.com/office/officeart/2005/8/layout/chevron2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CB7711F-C754-494F-854D-AF780B389ED2}">
      <dgm:prSet phldrT="[Текст]" custT="1"/>
      <dgm:spPr/>
      <dgm:t>
        <a:bodyPr/>
        <a:lstStyle/>
        <a:p>
          <a:endParaRPr lang="ru-RU" sz="1200" dirty="0"/>
        </a:p>
      </dgm:t>
    </dgm:pt>
    <dgm:pt modelId="{60E03322-31A3-461C-929B-9421B0CE8823}" type="parTrans" cxnId="{D4DB87FB-814D-4EE6-A9EB-837578790282}">
      <dgm:prSet/>
      <dgm:spPr/>
      <dgm:t>
        <a:bodyPr/>
        <a:lstStyle/>
        <a:p>
          <a:endParaRPr lang="ru-RU"/>
        </a:p>
      </dgm:t>
    </dgm:pt>
    <dgm:pt modelId="{0900C514-94F2-4448-9362-B3AE4D0CE94A}" type="sibTrans" cxnId="{D4DB87FB-814D-4EE6-A9EB-837578790282}">
      <dgm:prSet/>
      <dgm:spPr/>
      <dgm:t>
        <a:bodyPr/>
        <a:lstStyle/>
        <a:p>
          <a:endParaRPr lang="ru-RU"/>
        </a:p>
      </dgm:t>
    </dgm:pt>
    <dgm:pt modelId="{2FBB5E45-A319-43CB-B656-570F4BA68C8C}">
      <dgm:prSet phldrT="[Текст]"/>
      <dgm:spPr/>
      <dgm:t>
        <a:bodyPr/>
        <a:lstStyle/>
        <a:p>
          <a:r>
            <a:rPr lang="ru-RU" dirty="0"/>
            <a:t>.</a:t>
          </a:r>
        </a:p>
      </dgm:t>
    </dgm:pt>
    <dgm:pt modelId="{EED897F0-4511-47EC-888D-16BEC08C2727}" type="parTrans" cxnId="{E59825CE-5851-4BB5-8431-1B345C11C775}">
      <dgm:prSet/>
      <dgm:spPr/>
      <dgm:t>
        <a:bodyPr/>
        <a:lstStyle/>
        <a:p>
          <a:endParaRPr lang="ru-RU"/>
        </a:p>
      </dgm:t>
    </dgm:pt>
    <dgm:pt modelId="{A8A6CD8F-7952-4A27-BA4C-3369929E5819}" type="sibTrans" cxnId="{E59825CE-5851-4BB5-8431-1B345C11C775}">
      <dgm:prSet/>
      <dgm:spPr/>
      <dgm:t>
        <a:bodyPr/>
        <a:lstStyle/>
        <a:p>
          <a:endParaRPr lang="ru-RU"/>
        </a:p>
      </dgm:t>
    </dgm:pt>
    <dgm:pt modelId="{36C25A03-7CB4-43C4-8DC4-44D37264286A}">
      <dgm:prSet phldrT="[Текст]" custT="1"/>
      <dgm:spPr/>
      <dgm:t>
        <a:bodyPr/>
        <a:lstStyle/>
        <a:p>
          <a:endParaRPr lang="ru-RU" sz="1200" dirty="0"/>
        </a:p>
      </dgm:t>
    </dgm:pt>
    <dgm:pt modelId="{BD4C3278-6323-4253-AF4E-36E05BB55889}" type="parTrans" cxnId="{FA1EF375-B5A9-4F08-A427-51A7E1BE589E}">
      <dgm:prSet/>
      <dgm:spPr/>
      <dgm:t>
        <a:bodyPr/>
        <a:lstStyle/>
        <a:p>
          <a:endParaRPr lang="ru-RU"/>
        </a:p>
      </dgm:t>
    </dgm:pt>
    <dgm:pt modelId="{A71905E8-AA7D-434F-932F-326B43CFCCC9}" type="sibTrans" cxnId="{FA1EF375-B5A9-4F08-A427-51A7E1BE589E}">
      <dgm:prSet/>
      <dgm:spPr/>
      <dgm:t>
        <a:bodyPr/>
        <a:lstStyle/>
        <a:p>
          <a:endParaRPr lang="ru-RU"/>
        </a:p>
      </dgm:t>
    </dgm:pt>
    <dgm:pt modelId="{8C695EBE-A457-419F-9542-5624F7EE95E8}">
      <dgm:prSet phldrT="[Текст]" custT="1"/>
      <dgm:spPr/>
      <dgm:t>
        <a:bodyPr/>
        <a:lstStyle/>
        <a:p>
          <a:endParaRPr lang="ru-RU" sz="1200" dirty="0"/>
        </a:p>
      </dgm:t>
    </dgm:pt>
    <dgm:pt modelId="{1B426886-C742-42BB-80F2-34051D6DB480}" type="parTrans" cxnId="{E0349361-B8EF-4801-884A-5DE7E9DFB901}">
      <dgm:prSet/>
      <dgm:spPr/>
      <dgm:t>
        <a:bodyPr/>
        <a:lstStyle/>
        <a:p>
          <a:endParaRPr lang="ru-RU"/>
        </a:p>
      </dgm:t>
    </dgm:pt>
    <dgm:pt modelId="{7669D2B5-6AF0-4F50-9298-E2DD038C21B9}" type="sibTrans" cxnId="{E0349361-B8EF-4801-884A-5DE7E9DFB901}">
      <dgm:prSet/>
      <dgm:spPr/>
      <dgm:t>
        <a:bodyPr/>
        <a:lstStyle/>
        <a:p>
          <a:endParaRPr lang="ru-RU"/>
        </a:p>
      </dgm:t>
    </dgm:pt>
    <dgm:pt modelId="{FACDCBC9-168C-46B9-BCDA-4828400FA9E3}">
      <dgm:prSet phldrT="[Текст]"/>
      <dgm:spPr/>
      <dgm:t>
        <a:bodyPr/>
        <a:lstStyle/>
        <a:p>
          <a:r>
            <a:rPr lang="ru-RU" dirty="0"/>
            <a:t>.</a:t>
          </a:r>
        </a:p>
      </dgm:t>
    </dgm:pt>
    <dgm:pt modelId="{74AB39D0-6D65-4D83-AB04-30D32C468443}" type="sibTrans" cxnId="{72A8FB60-0469-4238-846D-9CE5F08A3773}">
      <dgm:prSet/>
      <dgm:spPr/>
      <dgm:t>
        <a:bodyPr/>
        <a:lstStyle/>
        <a:p>
          <a:endParaRPr lang="ru-RU"/>
        </a:p>
      </dgm:t>
    </dgm:pt>
    <dgm:pt modelId="{7F0A57D8-B854-454E-80EF-07F1887DC358}" type="parTrans" cxnId="{72A8FB60-0469-4238-846D-9CE5F08A3773}">
      <dgm:prSet/>
      <dgm:spPr/>
      <dgm:t>
        <a:bodyPr/>
        <a:lstStyle/>
        <a:p>
          <a:endParaRPr lang="ru-RU"/>
        </a:p>
      </dgm:t>
    </dgm:pt>
    <dgm:pt modelId="{A3AFD59C-62B6-4C28-9410-8AE24B3BCA8C}">
      <dgm:prSet phldrT="[Текст]"/>
      <dgm:spPr/>
      <dgm:t>
        <a:bodyPr/>
        <a:lstStyle/>
        <a:p>
          <a:r>
            <a:rPr lang="ru-RU" dirty="0"/>
            <a:t>.</a:t>
          </a:r>
        </a:p>
      </dgm:t>
    </dgm:pt>
    <dgm:pt modelId="{464721B0-0702-41C0-8F54-81870D08733B}" type="sibTrans" cxnId="{2F0E75B4-226F-4F27-B954-4F16E455A3B4}">
      <dgm:prSet/>
      <dgm:spPr/>
      <dgm:t>
        <a:bodyPr/>
        <a:lstStyle/>
        <a:p>
          <a:endParaRPr lang="ru-RU"/>
        </a:p>
      </dgm:t>
    </dgm:pt>
    <dgm:pt modelId="{451DCBB1-0713-43D0-BA6A-7AC9AAA911DD}" type="parTrans" cxnId="{2F0E75B4-226F-4F27-B954-4F16E455A3B4}">
      <dgm:prSet/>
      <dgm:spPr/>
      <dgm:t>
        <a:bodyPr/>
        <a:lstStyle/>
        <a:p>
          <a:endParaRPr lang="ru-RU"/>
        </a:p>
      </dgm:t>
    </dgm:pt>
    <dgm:pt modelId="{F67C6D48-1861-4692-9DD2-37F8303659EE}">
      <dgm:prSet custT="1"/>
      <dgm:spPr/>
      <dgm:t>
        <a:bodyPr/>
        <a:lstStyle/>
        <a:p>
          <a:r>
            <a:rPr lang="ru-RU" sz="1200" dirty="0"/>
            <a:t>Исполнение по иным источникам финансирования составило </a:t>
          </a:r>
          <a:r>
            <a:rPr lang="ru-RU" sz="1200" dirty="0" smtClean="0"/>
            <a:t>16 354,6 </a:t>
          </a:r>
          <a:r>
            <a:rPr lang="ru-RU" sz="1200" dirty="0"/>
            <a:t>тыс. рублей - 100</a:t>
          </a:r>
          <a:r>
            <a:rPr lang="ru-RU" sz="1200" dirty="0" smtClean="0"/>
            <a:t>% к годовому плану</a:t>
          </a:r>
          <a:endParaRPr lang="ru-RU" sz="1200" dirty="0"/>
        </a:p>
      </dgm:t>
    </dgm:pt>
    <dgm:pt modelId="{8212E3BE-5E5C-4AC8-9D3A-33C61F2E741B}" type="parTrans" cxnId="{82AD4E1D-D5D4-49D2-AE1F-A28527A015B0}">
      <dgm:prSet/>
      <dgm:spPr/>
      <dgm:t>
        <a:bodyPr/>
        <a:lstStyle/>
        <a:p>
          <a:endParaRPr lang="ru-RU"/>
        </a:p>
      </dgm:t>
    </dgm:pt>
    <dgm:pt modelId="{85A40915-D1B0-4844-9AAD-A2E8F2F204DA}" type="sibTrans" cxnId="{82AD4E1D-D5D4-49D2-AE1F-A28527A015B0}">
      <dgm:prSet/>
      <dgm:spPr/>
      <dgm:t>
        <a:bodyPr/>
        <a:lstStyle/>
        <a:p>
          <a:endParaRPr lang="ru-RU"/>
        </a:p>
      </dgm:t>
    </dgm:pt>
    <dgm:pt modelId="{07EA6171-CC0B-4302-9420-B0694B1B2FA8}">
      <dgm:prSet custT="1"/>
      <dgm:spPr/>
      <dgm:t>
        <a:bodyPr/>
        <a:lstStyle/>
        <a:p>
          <a:endParaRPr lang="ru-RU" sz="1200" dirty="0"/>
        </a:p>
      </dgm:t>
    </dgm:pt>
    <dgm:pt modelId="{1329F3A9-28AF-4795-93CA-B8466F45F03D}" type="parTrans" cxnId="{041EC462-F89B-40AD-9595-67194BFAF86A}">
      <dgm:prSet/>
      <dgm:spPr/>
      <dgm:t>
        <a:bodyPr/>
        <a:lstStyle/>
        <a:p>
          <a:endParaRPr lang="ru-RU"/>
        </a:p>
      </dgm:t>
    </dgm:pt>
    <dgm:pt modelId="{CB7DB5E9-7200-4396-AB6B-FDC3C42580EC}" type="sibTrans" cxnId="{041EC462-F89B-40AD-9595-67194BFAF86A}">
      <dgm:prSet/>
      <dgm:spPr/>
      <dgm:t>
        <a:bodyPr/>
        <a:lstStyle/>
        <a:p>
          <a:endParaRPr lang="ru-RU"/>
        </a:p>
      </dgm:t>
    </dgm:pt>
    <dgm:pt modelId="{3FA4A1F3-D0D2-4CEB-8A94-C66BED390B98}">
      <dgm:prSet phldrT="[Текст]" custT="1"/>
      <dgm:spPr/>
      <dgm:t>
        <a:bodyPr/>
        <a:lstStyle/>
        <a:p>
          <a:r>
            <a:rPr lang="ru-RU" sz="1200" dirty="0" smtClean="0"/>
            <a:t>Исполнение по средствам местного бюджета (в том числе межбюджетным трансфертам поселений  района) составило          271 329,1 – 98,7% к годовому плану</a:t>
          </a:r>
          <a:endParaRPr lang="ru-RU" sz="1200" dirty="0"/>
        </a:p>
      </dgm:t>
    </dgm:pt>
    <dgm:pt modelId="{E8343B29-FB1A-4521-84A2-78BBE85A90A2}" type="parTrans" cxnId="{F460BD51-6992-44B4-A37A-0857A9846F18}">
      <dgm:prSet/>
      <dgm:spPr/>
      <dgm:t>
        <a:bodyPr/>
        <a:lstStyle/>
        <a:p>
          <a:endParaRPr lang="ru-RU"/>
        </a:p>
      </dgm:t>
    </dgm:pt>
    <dgm:pt modelId="{214D3BD3-4668-4B89-928D-6703734A9B34}" type="sibTrans" cxnId="{F460BD51-6992-44B4-A37A-0857A9846F18}">
      <dgm:prSet/>
      <dgm:spPr/>
      <dgm:t>
        <a:bodyPr/>
        <a:lstStyle/>
        <a:p>
          <a:endParaRPr lang="ru-RU"/>
        </a:p>
      </dgm:t>
    </dgm:pt>
    <dgm:pt modelId="{31C7B171-5EE8-4C95-96B4-765C42DAE4C7}">
      <dgm:prSet custT="1"/>
      <dgm:spPr/>
      <dgm:t>
        <a:bodyPr/>
        <a:lstStyle/>
        <a:p>
          <a:endParaRPr lang="ru-RU" sz="1200" dirty="0"/>
        </a:p>
      </dgm:t>
    </dgm:pt>
    <dgm:pt modelId="{1ED0CE5C-12A2-4427-A31D-987F5BDF83C9}" type="parTrans" cxnId="{D356265E-C734-4DC2-BA3E-11E112D28E85}">
      <dgm:prSet/>
      <dgm:spPr/>
      <dgm:t>
        <a:bodyPr/>
        <a:lstStyle/>
        <a:p>
          <a:endParaRPr lang="ru-RU"/>
        </a:p>
      </dgm:t>
    </dgm:pt>
    <dgm:pt modelId="{6ADA23D3-FA7B-405F-AAA0-68FB340455B8}" type="sibTrans" cxnId="{D356265E-C734-4DC2-BA3E-11E112D28E85}">
      <dgm:prSet/>
      <dgm:spPr/>
      <dgm:t>
        <a:bodyPr/>
        <a:lstStyle/>
        <a:p>
          <a:endParaRPr lang="ru-RU"/>
        </a:p>
      </dgm:t>
    </dgm:pt>
    <dgm:pt modelId="{0D7FDB28-52A9-4B1E-84A3-8CF4358E349F}">
      <dgm:prSet custT="1"/>
      <dgm:spPr/>
      <dgm:t>
        <a:bodyPr/>
        <a:lstStyle/>
        <a:p>
          <a:r>
            <a:rPr lang="ru-RU" sz="1200" dirty="0"/>
            <a:t>Исполнение по окружному бюджету составило  </a:t>
          </a:r>
          <a:r>
            <a:rPr lang="ru-RU" sz="1200" dirty="0" smtClean="0"/>
            <a:t>10 852,6 </a:t>
          </a:r>
          <a:r>
            <a:rPr lang="ru-RU" sz="1200" dirty="0"/>
            <a:t>тыс. рублей </a:t>
          </a:r>
          <a:r>
            <a:rPr lang="ru-RU" sz="1200" dirty="0" smtClean="0"/>
            <a:t>-97,3% </a:t>
          </a:r>
          <a:r>
            <a:rPr lang="ru-RU" sz="1200" dirty="0"/>
            <a:t>к годовому плану</a:t>
          </a:r>
        </a:p>
      </dgm:t>
    </dgm:pt>
    <dgm:pt modelId="{AFE95F50-6342-4E3F-BCA9-74FED3961950}" type="parTrans" cxnId="{2E5048F4-8196-4606-8C0D-A3EE332E867B}">
      <dgm:prSet/>
      <dgm:spPr/>
      <dgm:t>
        <a:bodyPr/>
        <a:lstStyle/>
        <a:p>
          <a:endParaRPr lang="ru-RU"/>
        </a:p>
      </dgm:t>
    </dgm:pt>
    <dgm:pt modelId="{9D4C3A6B-16B8-4637-A0AB-7732740AED81}" type="sibTrans" cxnId="{2E5048F4-8196-4606-8C0D-A3EE332E867B}">
      <dgm:prSet/>
      <dgm:spPr/>
      <dgm:t>
        <a:bodyPr/>
        <a:lstStyle/>
        <a:p>
          <a:endParaRPr lang="ru-RU"/>
        </a:p>
      </dgm:t>
    </dgm:pt>
    <dgm:pt modelId="{97C91874-2379-471B-A88B-F17A2BB28749}">
      <dgm:prSet custT="1"/>
      <dgm:spPr/>
      <dgm:t>
        <a:bodyPr/>
        <a:lstStyle/>
        <a:p>
          <a:endParaRPr lang="ru-RU" sz="1200" dirty="0"/>
        </a:p>
      </dgm:t>
    </dgm:pt>
    <dgm:pt modelId="{E0D3A86F-9CD7-488C-800E-55A3BD9BD259}" type="parTrans" cxnId="{967AC5A4-6C92-4E98-971B-C74C553E8EED}">
      <dgm:prSet/>
      <dgm:spPr/>
      <dgm:t>
        <a:bodyPr/>
        <a:lstStyle/>
        <a:p>
          <a:endParaRPr lang="ru-RU"/>
        </a:p>
      </dgm:t>
    </dgm:pt>
    <dgm:pt modelId="{E1EE45BB-C84D-455D-B97C-D4A1F1B173A4}" type="sibTrans" cxnId="{967AC5A4-6C92-4E98-971B-C74C553E8EED}">
      <dgm:prSet/>
      <dgm:spPr/>
      <dgm:t>
        <a:bodyPr/>
        <a:lstStyle/>
        <a:p>
          <a:endParaRPr lang="ru-RU"/>
        </a:p>
      </dgm:t>
    </dgm:pt>
    <dgm:pt modelId="{A62F2234-6113-43A1-830F-C682AD4929EF}" type="pres">
      <dgm:prSet presAssocID="{422D9F12-85E3-4589-8DB6-735D233E0C78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7AF77B9-C268-41BC-BAFA-63004E7E996E}" type="pres">
      <dgm:prSet presAssocID="{A3AFD59C-62B6-4C28-9410-8AE24B3BCA8C}" presName="composite" presStyleCnt="0"/>
      <dgm:spPr/>
      <dgm:t>
        <a:bodyPr/>
        <a:lstStyle/>
        <a:p>
          <a:endParaRPr lang="ru-RU"/>
        </a:p>
      </dgm:t>
    </dgm:pt>
    <dgm:pt modelId="{11852BAD-F5DA-4633-A62A-6890A40B591A}" type="pres">
      <dgm:prSet presAssocID="{A3AFD59C-62B6-4C28-9410-8AE24B3BCA8C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DBA9FA-DD81-4999-B4BF-B54191E822D2}" type="pres">
      <dgm:prSet presAssocID="{A3AFD59C-62B6-4C28-9410-8AE24B3BCA8C}" presName="descendantText" presStyleLbl="alignAcc1" presStyleIdx="0" presStyleCnt="3" custAng="0" custScaleY="155887" custLinFactNeighborX="108" custLinFactNeighborY="19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7C8843-A3CF-4568-A636-4697AAEE4FDE}" type="pres">
      <dgm:prSet presAssocID="{464721B0-0702-41C0-8F54-81870D08733B}" presName="sp" presStyleCnt="0"/>
      <dgm:spPr/>
      <dgm:t>
        <a:bodyPr/>
        <a:lstStyle/>
        <a:p>
          <a:endParaRPr lang="ru-RU"/>
        </a:p>
      </dgm:t>
    </dgm:pt>
    <dgm:pt modelId="{585069EB-CE44-480A-B8B8-9D93BDD4F37D}" type="pres">
      <dgm:prSet presAssocID="{2FBB5E45-A319-43CB-B656-570F4BA68C8C}" presName="composite" presStyleCnt="0"/>
      <dgm:spPr/>
      <dgm:t>
        <a:bodyPr/>
        <a:lstStyle/>
        <a:p>
          <a:endParaRPr lang="ru-RU"/>
        </a:p>
      </dgm:t>
    </dgm:pt>
    <dgm:pt modelId="{82FA8F17-9B53-421C-A5D2-65B23CFCFBA1}" type="pres">
      <dgm:prSet presAssocID="{2FBB5E45-A319-43CB-B656-570F4BA68C8C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5929D3-54BF-4290-A4A4-A8AB63AEFB0F}" type="pres">
      <dgm:prSet presAssocID="{2FBB5E45-A319-43CB-B656-570F4BA68C8C}" presName="descendantText" presStyleLbl="alignAcc1" presStyleIdx="1" presStyleCnt="3" custScaleX="100432" custScaleY="160757" custLinFactNeighborX="1240" custLinFactNeighborY="165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4F0C0E-3BDD-469A-B197-246DC346B3CD}" type="pres">
      <dgm:prSet presAssocID="{A8A6CD8F-7952-4A27-BA4C-3369929E5819}" presName="sp" presStyleCnt="0"/>
      <dgm:spPr/>
      <dgm:t>
        <a:bodyPr/>
        <a:lstStyle/>
        <a:p>
          <a:endParaRPr lang="ru-RU"/>
        </a:p>
      </dgm:t>
    </dgm:pt>
    <dgm:pt modelId="{22FF420E-2ECF-4D13-A570-564C6E52C723}" type="pres">
      <dgm:prSet presAssocID="{FACDCBC9-168C-46B9-BCDA-4828400FA9E3}" presName="composite" presStyleCnt="0"/>
      <dgm:spPr/>
      <dgm:t>
        <a:bodyPr/>
        <a:lstStyle/>
        <a:p>
          <a:endParaRPr lang="ru-RU"/>
        </a:p>
      </dgm:t>
    </dgm:pt>
    <dgm:pt modelId="{283CEFC7-D657-4397-8B3A-0B46EC20030D}" type="pres">
      <dgm:prSet presAssocID="{FACDCBC9-168C-46B9-BCDA-4828400FA9E3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1E0BEB-D0FD-446C-BFBA-F8595D1736FE}" type="pres">
      <dgm:prSet presAssocID="{FACDCBC9-168C-46B9-BCDA-4828400FA9E3}" presName="descendantText" presStyleLbl="alignAcc1" presStyleIdx="2" presStyleCnt="3" custScaleY="146978" custLinFactNeighborX="556" custLinFactNeighborY="205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FF97550-B6F4-48BD-805D-383D270B175F}" type="presOf" srcId="{0D7FDB28-52A9-4B1E-84A3-8CF4358E349F}" destId="{CD5929D3-54BF-4290-A4A4-A8AB63AEFB0F}" srcOrd="0" destOrd="1" presId="urn:microsoft.com/office/officeart/2005/8/layout/chevron2"/>
    <dgm:cxn modelId="{967AC5A4-6C92-4E98-971B-C74C553E8EED}" srcId="{2FBB5E45-A319-43CB-B656-570F4BA68C8C}" destId="{97C91874-2379-471B-A88B-F17A2BB28749}" srcOrd="2" destOrd="0" parTransId="{E0D3A86F-9CD7-488C-800E-55A3BD9BD259}" sibTransId="{E1EE45BB-C84D-455D-B97C-D4A1F1B173A4}"/>
    <dgm:cxn modelId="{D356265E-C734-4DC2-BA3E-11E112D28E85}" srcId="{FACDCBC9-168C-46B9-BCDA-4828400FA9E3}" destId="{31C7B171-5EE8-4C95-96B4-765C42DAE4C7}" srcOrd="2" destOrd="0" parTransId="{1ED0CE5C-12A2-4427-A31D-987F5BDF83C9}" sibTransId="{6ADA23D3-FA7B-405F-AAA0-68FB340455B8}"/>
    <dgm:cxn modelId="{337C7B7B-D11A-4870-B1F2-1C5F48136F14}" type="presOf" srcId="{F67C6D48-1861-4692-9DD2-37F8303659EE}" destId="{E9DBA9FA-DD81-4999-B4BF-B54191E822D2}" srcOrd="0" destOrd="1" presId="urn:microsoft.com/office/officeart/2005/8/layout/chevron2"/>
    <dgm:cxn modelId="{041EC462-F89B-40AD-9595-67194BFAF86A}" srcId="{A3AFD59C-62B6-4C28-9410-8AE24B3BCA8C}" destId="{07EA6171-CC0B-4302-9420-B0694B1B2FA8}" srcOrd="2" destOrd="0" parTransId="{1329F3A9-28AF-4795-93CA-B8466F45F03D}" sibTransId="{CB7DB5E9-7200-4396-AB6B-FDC3C42580EC}"/>
    <dgm:cxn modelId="{2E5048F4-8196-4606-8C0D-A3EE332E867B}" srcId="{2FBB5E45-A319-43CB-B656-570F4BA68C8C}" destId="{0D7FDB28-52A9-4B1E-84A3-8CF4358E349F}" srcOrd="1" destOrd="0" parTransId="{AFE95F50-6342-4E3F-BCA9-74FED3961950}" sibTransId="{9D4C3A6B-16B8-4637-A0AB-7732740AED81}"/>
    <dgm:cxn modelId="{B2C88B08-5138-41FF-B718-2B23910095FF}" type="presOf" srcId="{2FBB5E45-A319-43CB-B656-570F4BA68C8C}" destId="{82FA8F17-9B53-421C-A5D2-65B23CFCFBA1}" srcOrd="0" destOrd="0" presId="urn:microsoft.com/office/officeart/2005/8/layout/chevron2"/>
    <dgm:cxn modelId="{930BDBF8-8F41-4CE9-AB28-36B0ACFB9420}" type="presOf" srcId="{422D9F12-85E3-4589-8DB6-735D233E0C78}" destId="{A62F2234-6113-43A1-830F-C682AD4929EF}" srcOrd="0" destOrd="0" presId="urn:microsoft.com/office/officeart/2005/8/layout/chevron2"/>
    <dgm:cxn modelId="{2F0E75B4-226F-4F27-B954-4F16E455A3B4}" srcId="{422D9F12-85E3-4589-8DB6-735D233E0C78}" destId="{A3AFD59C-62B6-4C28-9410-8AE24B3BCA8C}" srcOrd="0" destOrd="0" parTransId="{451DCBB1-0713-43D0-BA6A-7AC9AAA911DD}" sibTransId="{464721B0-0702-41C0-8F54-81870D08733B}"/>
    <dgm:cxn modelId="{51496F25-415A-41FE-B5A3-D6554ADE27D6}" type="presOf" srcId="{FACDCBC9-168C-46B9-BCDA-4828400FA9E3}" destId="{283CEFC7-D657-4397-8B3A-0B46EC20030D}" srcOrd="0" destOrd="0" presId="urn:microsoft.com/office/officeart/2005/8/layout/chevron2"/>
    <dgm:cxn modelId="{A975CA11-F967-480A-9A4A-DE6E139E8958}" type="presOf" srcId="{36C25A03-7CB4-43C4-8DC4-44D37264286A}" destId="{CD5929D3-54BF-4290-A4A4-A8AB63AEFB0F}" srcOrd="0" destOrd="0" presId="urn:microsoft.com/office/officeart/2005/8/layout/chevron2"/>
    <dgm:cxn modelId="{D4DB87FB-814D-4EE6-A9EB-837578790282}" srcId="{A3AFD59C-62B6-4C28-9410-8AE24B3BCA8C}" destId="{5CB7711F-C754-494F-854D-AF780B389ED2}" srcOrd="0" destOrd="0" parTransId="{60E03322-31A3-461C-929B-9421B0CE8823}" sibTransId="{0900C514-94F2-4448-9362-B3AE4D0CE94A}"/>
    <dgm:cxn modelId="{3430BDC2-F635-4E73-BBA6-1D070ECA3E65}" type="presOf" srcId="{31C7B171-5EE8-4C95-96B4-765C42DAE4C7}" destId="{041E0BEB-D0FD-446C-BFBA-F8595D1736FE}" srcOrd="0" destOrd="2" presId="urn:microsoft.com/office/officeart/2005/8/layout/chevron2"/>
    <dgm:cxn modelId="{B7FAE27C-37E1-4040-817E-46F68549A370}" type="presOf" srcId="{3FA4A1F3-D0D2-4CEB-8A94-C66BED390B98}" destId="{041E0BEB-D0FD-446C-BFBA-F8595D1736FE}" srcOrd="0" destOrd="1" presId="urn:microsoft.com/office/officeart/2005/8/layout/chevron2"/>
    <dgm:cxn modelId="{F99EA3A3-6C27-4DF1-A936-CA3FCB2851E7}" type="presOf" srcId="{07EA6171-CC0B-4302-9420-B0694B1B2FA8}" destId="{E9DBA9FA-DD81-4999-B4BF-B54191E822D2}" srcOrd="0" destOrd="2" presId="urn:microsoft.com/office/officeart/2005/8/layout/chevron2"/>
    <dgm:cxn modelId="{E0349361-B8EF-4801-884A-5DE7E9DFB901}" srcId="{FACDCBC9-168C-46B9-BCDA-4828400FA9E3}" destId="{8C695EBE-A457-419F-9542-5624F7EE95E8}" srcOrd="0" destOrd="0" parTransId="{1B426886-C742-42BB-80F2-34051D6DB480}" sibTransId="{7669D2B5-6AF0-4F50-9298-E2DD038C21B9}"/>
    <dgm:cxn modelId="{E59825CE-5851-4BB5-8431-1B345C11C775}" srcId="{422D9F12-85E3-4589-8DB6-735D233E0C78}" destId="{2FBB5E45-A319-43CB-B656-570F4BA68C8C}" srcOrd="1" destOrd="0" parTransId="{EED897F0-4511-47EC-888D-16BEC08C2727}" sibTransId="{A8A6CD8F-7952-4A27-BA4C-3369929E5819}"/>
    <dgm:cxn modelId="{1752C512-26F7-477D-A1FB-38911264EBED}" type="presOf" srcId="{97C91874-2379-471B-A88B-F17A2BB28749}" destId="{CD5929D3-54BF-4290-A4A4-A8AB63AEFB0F}" srcOrd="0" destOrd="2" presId="urn:microsoft.com/office/officeart/2005/8/layout/chevron2"/>
    <dgm:cxn modelId="{C0BF877B-1D50-4D30-A969-2EFD06C32A31}" type="presOf" srcId="{5CB7711F-C754-494F-854D-AF780B389ED2}" destId="{E9DBA9FA-DD81-4999-B4BF-B54191E822D2}" srcOrd="0" destOrd="0" presId="urn:microsoft.com/office/officeart/2005/8/layout/chevron2"/>
    <dgm:cxn modelId="{F460BD51-6992-44B4-A37A-0857A9846F18}" srcId="{FACDCBC9-168C-46B9-BCDA-4828400FA9E3}" destId="{3FA4A1F3-D0D2-4CEB-8A94-C66BED390B98}" srcOrd="1" destOrd="0" parTransId="{E8343B29-FB1A-4521-84A2-78BBE85A90A2}" sibTransId="{214D3BD3-4668-4B89-928D-6703734A9B34}"/>
    <dgm:cxn modelId="{EAAC7924-084B-4042-B175-813F4CA84BC2}" type="presOf" srcId="{8C695EBE-A457-419F-9542-5624F7EE95E8}" destId="{041E0BEB-D0FD-446C-BFBA-F8595D1736FE}" srcOrd="0" destOrd="0" presId="urn:microsoft.com/office/officeart/2005/8/layout/chevron2"/>
    <dgm:cxn modelId="{FA1EF375-B5A9-4F08-A427-51A7E1BE589E}" srcId="{2FBB5E45-A319-43CB-B656-570F4BA68C8C}" destId="{36C25A03-7CB4-43C4-8DC4-44D37264286A}" srcOrd="0" destOrd="0" parTransId="{BD4C3278-6323-4253-AF4E-36E05BB55889}" sibTransId="{A71905E8-AA7D-434F-932F-326B43CFCCC9}"/>
    <dgm:cxn modelId="{82AD4E1D-D5D4-49D2-AE1F-A28527A015B0}" srcId="{A3AFD59C-62B6-4C28-9410-8AE24B3BCA8C}" destId="{F67C6D48-1861-4692-9DD2-37F8303659EE}" srcOrd="1" destOrd="0" parTransId="{8212E3BE-5E5C-4AC8-9D3A-33C61F2E741B}" sibTransId="{85A40915-D1B0-4844-9AAD-A2E8F2F204DA}"/>
    <dgm:cxn modelId="{72A8FB60-0469-4238-846D-9CE5F08A3773}" srcId="{422D9F12-85E3-4589-8DB6-735D233E0C78}" destId="{FACDCBC9-168C-46B9-BCDA-4828400FA9E3}" srcOrd="2" destOrd="0" parTransId="{7F0A57D8-B854-454E-80EF-07F1887DC358}" sibTransId="{74AB39D0-6D65-4D83-AB04-30D32C468443}"/>
    <dgm:cxn modelId="{D6CE8854-714E-42AD-BC36-69964136AF90}" type="presOf" srcId="{A3AFD59C-62B6-4C28-9410-8AE24B3BCA8C}" destId="{11852BAD-F5DA-4633-A62A-6890A40B591A}" srcOrd="0" destOrd="0" presId="urn:microsoft.com/office/officeart/2005/8/layout/chevron2"/>
    <dgm:cxn modelId="{C075C8B9-CBD9-460F-B51D-641660A0297A}" type="presParOf" srcId="{A62F2234-6113-43A1-830F-C682AD4929EF}" destId="{D7AF77B9-C268-41BC-BAFA-63004E7E996E}" srcOrd="0" destOrd="0" presId="urn:microsoft.com/office/officeart/2005/8/layout/chevron2"/>
    <dgm:cxn modelId="{7FEED2E8-AF37-445E-A500-6BEF73914D41}" type="presParOf" srcId="{D7AF77B9-C268-41BC-BAFA-63004E7E996E}" destId="{11852BAD-F5DA-4633-A62A-6890A40B591A}" srcOrd="0" destOrd="0" presId="urn:microsoft.com/office/officeart/2005/8/layout/chevron2"/>
    <dgm:cxn modelId="{4DD94274-A03C-4D93-94FC-E52524DF36F4}" type="presParOf" srcId="{D7AF77B9-C268-41BC-BAFA-63004E7E996E}" destId="{E9DBA9FA-DD81-4999-B4BF-B54191E822D2}" srcOrd="1" destOrd="0" presId="urn:microsoft.com/office/officeart/2005/8/layout/chevron2"/>
    <dgm:cxn modelId="{A4A15AB2-168C-4758-B0D3-230A29A1539F}" type="presParOf" srcId="{A62F2234-6113-43A1-830F-C682AD4929EF}" destId="{DA7C8843-A3CF-4568-A636-4697AAEE4FDE}" srcOrd="1" destOrd="0" presId="urn:microsoft.com/office/officeart/2005/8/layout/chevron2"/>
    <dgm:cxn modelId="{A0004D48-40FB-4102-ABE1-57DA250F3A33}" type="presParOf" srcId="{A62F2234-6113-43A1-830F-C682AD4929EF}" destId="{585069EB-CE44-480A-B8B8-9D93BDD4F37D}" srcOrd="2" destOrd="0" presId="urn:microsoft.com/office/officeart/2005/8/layout/chevron2"/>
    <dgm:cxn modelId="{E7C58946-167E-4878-A824-16CF36EA2DE9}" type="presParOf" srcId="{585069EB-CE44-480A-B8B8-9D93BDD4F37D}" destId="{82FA8F17-9B53-421C-A5D2-65B23CFCFBA1}" srcOrd="0" destOrd="0" presId="urn:microsoft.com/office/officeart/2005/8/layout/chevron2"/>
    <dgm:cxn modelId="{75F06AAA-1E67-439B-BA20-B6121C69B207}" type="presParOf" srcId="{585069EB-CE44-480A-B8B8-9D93BDD4F37D}" destId="{CD5929D3-54BF-4290-A4A4-A8AB63AEFB0F}" srcOrd="1" destOrd="0" presId="urn:microsoft.com/office/officeart/2005/8/layout/chevron2"/>
    <dgm:cxn modelId="{54762D63-A8EF-454D-90DF-0D75B32A11B9}" type="presParOf" srcId="{A62F2234-6113-43A1-830F-C682AD4929EF}" destId="{F54F0C0E-3BDD-469A-B197-246DC346B3CD}" srcOrd="3" destOrd="0" presId="urn:microsoft.com/office/officeart/2005/8/layout/chevron2"/>
    <dgm:cxn modelId="{9D9E0A6F-111B-4CA2-9F79-492CA97053EB}" type="presParOf" srcId="{A62F2234-6113-43A1-830F-C682AD4929EF}" destId="{22FF420E-2ECF-4D13-A570-564C6E52C723}" srcOrd="4" destOrd="0" presId="urn:microsoft.com/office/officeart/2005/8/layout/chevron2"/>
    <dgm:cxn modelId="{5EA1CC17-E1EB-4716-93A0-56F93EBBE93D}" type="presParOf" srcId="{22FF420E-2ECF-4D13-A570-564C6E52C723}" destId="{283CEFC7-D657-4397-8B3A-0B46EC20030D}" srcOrd="0" destOrd="0" presId="urn:microsoft.com/office/officeart/2005/8/layout/chevron2"/>
    <dgm:cxn modelId="{F0922427-67A6-4EAA-90FA-4D069D94B78E}" type="presParOf" srcId="{22FF420E-2ECF-4D13-A570-564C6E52C723}" destId="{041E0BEB-D0FD-446C-BFBA-F8595D1736FE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852BAD-F5DA-4633-A62A-6890A40B591A}">
      <dsp:nvSpPr>
        <dsp:cNvPr id="0" name=""/>
        <dsp:cNvSpPr/>
      </dsp:nvSpPr>
      <dsp:spPr>
        <a:xfrm rot="5400000">
          <a:off x="-186612" y="613669"/>
          <a:ext cx="1223702" cy="856591"/>
        </a:xfrm>
        <a:prstGeom prst="chevron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22000"/>
                <a:satMod val="160000"/>
              </a:schemeClr>
              <a:schemeClr val="accent1">
                <a:hueOff val="0"/>
                <a:satOff val="0"/>
                <a:lumOff val="0"/>
                <a:alphaOff val="0"/>
                <a:shade val="45000"/>
                <a:satMod val="100000"/>
              </a:schemeClr>
            </a:duotone>
          </a:blip>
          <a:tile tx="0" ty="0" sx="65000" sy="65000" flip="none" algn="ctr"/>
        </a:blip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/>
            <a:t>.</a:t>
          </a:r>
        </a:p>
      </dsp:txBody>
      <dsp:txXfrm rot="-5400000">
        <a:off x="-3056" y="858410"/>
        <a:ext cx="856591" cy="367111"/>
      </dsp:txXfrm>
    </dsp:sp>
    <dsp:sp modelId="{E9DBA9FA-DD81-4999-B4BF-B54191E822D2}">
      <dsp:nvSpPr>
        <dsp:cNvPr id="0" name=""/>
        <dsp:cNvSpPr/>
      </dsp:nvSpPr>
      <dsp:spPr>
        <a:xfrm rot="5400000">
          <a:off x="1651796" y="-572091"/>
          <a:ext cx="1239935" cy="283034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/>
            <a:t>Исполнение по иным источникам финансирования составило </a:t>
          </a:r>
          <a:r>
            <a:rPr lang="ru-RU" sz="1200" kern="1200" dirty="0" smtClean="0"/>
            <a:t>16 354,6 </a:t>
          </a:r>
          <a:r>
            <a:rPr lang="ru-RU" sz="1200" kern="1200" dirty="0"/>
            <a:t>тыс. рублей - 100</a:t>
          </a:r>
          <a:r>
            <a:rPr lang="ru-RU" sz="1200" kern="1200" dirty="0" smtClean="0"/>
            <a:t>% к годовому плану</a:t>
          </a:r>
          <a:endParaRPr lang="ru-RU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200" kern="1200" dirty="0"/>
        </a:p>
      </dsp:txBody>
      <dsp:txXfrm rot="-5400000">
        <a:off x="856592" y="283642"/>
        <a:ext cx="2769816" cy="1118877"/>
      </dsp:txXfrm>
    </dsp:sp>
    <dsp:sp modelId="{82FA8F17-9B53-421C-A5D2-65B23CFCFBA1}">
      <dsp:nvSpPr>
        <dsp:cNvPr id="0" name=""/>
        <dsp:cNvSpPr/>
      </dsp:nvSpPr>
      <dsp:spPr>
        <a:xfrm rot="5400000">
          <a:off x="-186612" y="1930843"/>
          <a:ext cx="1223702" cy="856591"/>
        </a:xfrm>
        <a:prstGeom prst="chevron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22000"/>
                <a:satMod val="160000"/>
              </a:schemeClr>
              <a:schemeClr val="accent1">
                <a:hueOff val="0"/>
                <a:satOff val="0"/>
                <a:lumOff val="0"/>
                <a:alphaOff val="0"/>
                <a:shade val="45000"/>
                <a:satMod val="100000"/>
              </a:schemeClr>
            </a:duotone>
          </a:blip>
          <a:tile tx="0" ty="0" sx="65000" sy="65000" flip="none" algn="ctr"/>
        </a:blip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/>
            <a:t>.</a:t>
          </a:r>
        </a:p>
      </dsp:txBody>
      <dsp:txXfrm rot="-5400000">
        <a:off x="-3056" y="2175584"/>
        <a:ext cx="856591" cy="367111"/>
      </dsp:txXfrm>
    </dsp:sp>
    <dsp:sp modelId="{CD5929D3-54BF-4290-A4A4-A8AB63AEFB0F}">
      <dsp:nvSpPr>
        <dsp:cNvPr id="0" name=""/>
        <dsp:cNvSpPr/>
      </dsp:nvSpPr>
      <dsp:spPr>
        <a:xfrm rot="5400000">
          <a:off x="1629371" y="855193"/>
          <a:ext cx="1278671" cy="284257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/>
            <a:t>Исполнение по окружному бюджету составило  </a:t>
          </a:r>
          <a:r>
            <a:rPr lang="ru-RU" sz="1200" kern="1200" dirty="0" smtClean="0"/>
            <a:t>10 852,6 </a:t>
          </a:r>
          <a:r>
            <a:rPr lang="ru-RU" sz="1200" kern="1200" dirty="0"/>
            <a:t>тыс. рублей </a:t>
          </a:r>
          <a:r>
            <a:rPr lang="ru-RU" sz="1200" kern="1200" dirty="0" smtClean="0"/>
            <a:t>-97,3% </a:t>
          </a:r>
          <a:r>
            <a:rPr lang="ru-RU" sz="1200" kern="1200" dirty="0"/>
            <a:t>к годовому плану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200" kern="1200" dirty="0"/>
        </a:p>
      </dsp:txBody>
      <dsp:txXfrm rot="-5400000">
        <a:off x="847421" y="1699563"/>
        <a:ext cx="2780152" cy="1153831"/>
      </dsp:txXfrm>
    </dsp:sp>
    <dsp:sp modelId="{283CEFC7-D657-4397-8B3A-0B46EC20030D}">
      <dsp:nvSpPr>
        <dsp:cNvPr id="0" name=""/>
        <dsp:cNvSpPr/>
      </dsp:nvSpPr>
      <dsp:spPr>
        <a:xfrm rot="5400000">
          <a:off x="-186612" y="3193217"/>
          <a:ext cx="1223702" cy="856591"/>
        </a:xfrm>
        <a:prstGeom prst="chevron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22000"/>
                <a:satMod val="160000"/>
              </a:schemeClr>
              <a:schemeClr val="accent1">
                <a:hueOff val="0"/>
                <a:satOff val="0"/>
                <a:lumOff val="0"/>
                <a:alphaOff val="0"/>
                <a:shade val="45000"/>
                <a:satMod val="100000"/>
              </a:schemeClr>
            </a:duotone>
          </a:blip>
          <a:tile tx="0" ty="0" sx="65000" sy="65000" flip="none" algn="ctr"/>
        </a:blip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/>
            <a:t>.</a:t>
          </a:r>
        </a:p>
      </dsp:txBody>
      <dsp:txXfrm rot="-5400000">
        <a:off x="-3056" y="3437958"/>
        <a:ext cx="856591" cy="367111"/>
      </dsp:txXfrm>
    </dsp:sp>
    <dsp:sp modelId="{041E0BEB-D0FD-446C-BFBA-F8595D1736FE}">
      <dsp:nvSpPr>
        <dsp:cNvPr id="0" name=""/>
        <dsp:cNvSpPr/>
      </dsp:nvSpPr>
      <dsp:spPr>
        <a:xfrm rot="5400000">
          <a:off x="1687228" y="2155425"/>
          <a:ext cx="1169072" cy="283034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Исполнение по средствам местного бюджета (в том числе межбюджетным трансфертам поселений  района) составило          271 329,1 – 98,7% к годовому плану</a:t>
          </a:r>
          <a:endParaRPr lang="ru-RU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200" kern="1200" dirty="0"/>
        </a:p>
      </dsp:txBody>
      <dsp:txXfrm rot="-5400000">
        <a:off x="856592" y="3043131"/>
        <a:ext cx="2773276" cy="10549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51217" cy="497524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5981" y="2"/>
            <a:ext cx="2951217" cy="497524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r">
              <a:defRPr sz="1200"/>
            </a:lvl1pPr>
          </a:lstStyle>
          <a:p>
            <a:fld id="{8EB18BAC-0001-41CA-B746-893DB5BDCA3A}" type="datetimeFigureOut">
              <a:rPr lang="ru-RU" smtClean="0"/>
              <a:pPr/>
              <a:t>06.02.2025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70462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77" tIns="45789" rIns="91577" bIns="45789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562" y="4722499"/>
            <a:ext cx="5447666" cy="4472939"/>
          </a:xfrm>
          <a:prstGeom prst="rect">
            <a:avLst/>
          </a:prstGeom>
        </p:spPr>
        <p:txBody>
          <a:bodyPr vert="horz" lIns="91577" tIns="45789" rIns="91577" bIns="45789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1813"/>
            <a:ext cx="2951217" cy="497524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5981" y="9441813"/>
            <a:ext cx="2951217" cy="497524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r">
              <a:defRPr sz="1200"/>
            </a:lvl1pPr>
          </a:lstStyle>
          <a:p>
            <a:fld id="{A20BBCDB-F255-4550-BD41-8AB72C3657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07777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0BBCDB-F255-4550-BD41-8AB72C3657AB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74350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E86F-E636-4BE2-B9E2-D7049689BA7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2/6/2025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E86F-E636-4BE2-B9E2-D7049689BA7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2/6/2025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E86F-E636-4BE2-B9E2-D7049689BA7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2/6/2025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E86F-E636-4BE2-B9E2-D7049689BA7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2/6/2025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E86F-E636-4BE2-B9E2-D7049689BA7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2/6/2025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E86F-E636-4BE2-B9E2-D7049689BA7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2/6/2025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E86F-E636-4BE2-B9E2-D7049689BA7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2/6/2025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E86F-E636-4BE2-B9E2-D7049689BA7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2/6/2025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E86F-E636-4BE2-B9E2-D7049689BA7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2/6/2025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E86F-E636-4BE2-B9E2-D7049689BA7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2/6/2025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E86F-E636-4BE2-B9E2-D7049689BA7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2/6/2025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1C2E86F-E636-4BE2-B9E2-D7049689BA7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2/6/2025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23" r:id="rId1"/>
    <p:sldLayoutId id="2147484424" r:id="rId2"/>
    <p:sldLayoutId id="2147484425" r:id="rId3"/>
    <p:sldLayoutId id="2147484426" r:id="rId4"/>
    <p:sldLayoutId id="2147484427" r:id="rId5"/>
    <p:sldLayoutId id="2147484428" r:id="rId6"/>
    <p:sldLayoutId id="2147484429" r:id="rId7"/>
    <p:sldLayoutId id="2147484430" r:id="rId8"/>
    <p:sldLayoutId id="2147484431" r:id="rId9"/>
    <p:sldLayoutId id="2147484432" r:id="rId10"/>
    <p:sldLayoutId id="214748443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0A27F27E-F580-443D-9596-5D833176EA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7313" y="0"/>
            <a:ext cx="7358332" cy="1252228"/>
          </a:xfrm>
          <a:ln>
            <a:solidFill>
              <a:schemeClr val="bg1"/>
            </a:solidFill>
          </a:ln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Franklin Gothic Medium" panose="020B0603020102020204" pitchFamily="34" charset="0"/>
              </a:rPr>
              <a:t>Отчет о ходе реализации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Franklin Gothic Medium" panose="020B0603020102020204" pitchFamily="34" charset="0"/>
              </a:rPr>
              <a:t/>
            </a:r>
            <a:b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Franklin Gothic Medium" panose="020B0603020102020204" pitchFamily="34" charset="0"/>
              </a:rPr>
            </a:b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Franklin Gothic Medium" panose="020B0603020102020204" pitchFamily="34" charset="0"/>
              </a:rPr>
              <a:t>муниципальной программы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Franklin Gothic Medium" panose="020B0603020102020204" pitchFamily="34" charset="0"/>
              </a:rPr>
              <a:t/>
            </a:r>
            <a:b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Franklin Gothic Medium" panose="020B0603020102020204" pitchFamily="34" charset="0"/>
              </a:rPr>
            </a:b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Franklin Gothic Medium" panose="020B0603020102020204" pitchFamily="34" charset="0"/>
              </a:rPr>
              <a:t>Нефтеюганского района</a:t>
            </a:r>
            <a:endParaRPr lang="en-US" sz="2400" b="1" dirty="0">
              <a:solidFill>
                <a:schemeClr val="accent2">
                  <a:lumMod val="75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7EC25E79-69F1-4C15-99AF-A1FE4E9DF738}"/>
              </a:ext>
            </a:extLst>
          </p:cNvPr>
          <p:cNvSpPr txBox="1">
            <a:spLocks/>
          </p:cNvSpPr>
          <p:nvPr/>
        </p:nvSpPr>
        <p:spPr>
          <a:xfrm>
            <a:off x="947652" y="2480734"/>
            <a:ext cx="7208372" cy="206586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ru-RU" sz="4800" b="1" i="1" dirty="0">
                <a:solidFill>
                  <a:srgbClr val="002060"/>
                </a:solidFill>
                <a:latin typeface="Franklin Gothic Medium" panose="020B0603020102020204" pitchFamily="34" charset="0"/>
              </a:rPr>
              <a:t>«Развитие физической культуры и </a:t>
            </a:r>
            <a:r>
              <a:rPr lang="ru-RU" sz="4800" b="1" i="1" dirty="0" smtClean="0">
                <a:solidFill>
                  <a:srgbClr val="002060"/>
                </a:solidFill>
                <a:latin typeface="Franklin Gothic Medium" panose="020B0603020102020204" pitchFamily="34" charset="0"/>
              </a:rPr>
              <a:t>спорта»</a:t>
            </a:r>
            <a:endParaRPr lang="en-US" sz="4800" b="1" i="1" dirty="0">
              <a:solidFill>
                <a:srgbClr val="002060"/>
              </a:solidFill>
              <a:latin typeface="Franklin Gothic Medium" panose="020B0603020102020204" pitchFamily="34" charset="0"/>
            </a:endParaRPr>
          </a:p>
          <a:p>
            <a:pPr>
              <a:lnSpc>
                <a:spcPct val="100000"/>
              </a:lnSpc>
            </a:pPr>
            <a:r>
              <a:rPr lang="ru-RU" sz="2400" b="1" dirty="0" smtClean="0">
                <a:solidFill>
                  <a:srgbClr val="203864"/>
                </a:solidFill>
                <a:latin typeface="Franklin Gothic Medium" panose="020B0603020102020204" pitchFamily="34" charset="0"/>
              </a:rPr>
              <a:t>за 2024 год</a:t>
            </a:r>
            <a:r>
              <a:rPr lang="en-US" sz="2400" b="1" dirty="0">
                <a:solidFill>
                  <a:srgbClr val="203864"/>
                </a:solidFill>
                <a:latin typeface="Franklin Gothic Medium" panose="020B0603020102020204" pitchFamily="34" charset="0"/>
              </a:rPr>
              <a:t/>
            </a:r>
            <a:br>
              <a:rPr lang="en-US" sz="2400" b="1" dirty="0">
                <a:solidFill>
                  <a:srgbClr val="203864"/>
                </a:solidFill>
                <a:latin typeface="Franklin Gothic Medium" panose="020B0603020102020204" pitchFamily="34" charset="0"/>
              </a:rPr>
            </a:br>
            <a:endParaRPr lang="en-US" sz="2400" b="1" dirty="0">
              <a:solidFill>
                <a:srgbClr val="203864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EC25E79-69F1-4C15-99AF-A1FE4E9DF738}"/>
              </a:ext>
            </a:extLst>
          </p:cNvPr>
          <p:cNvSpPr txBox="1">
            <a:spLocks/>
          </p:cNvSpPr>
          <p:nvPr/>
        </p:nvSpPr>
        <p:spPr>
          <a:xfrm>
            <a:off x="1334215" y="4859498"/>
            <a:ext cx="6486046" cy="97949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Franklin Gothic Medium" panose="020B0603020102020204" pitchFamily="34" charset="0"/>
              </a:rPr>
              <a:t>Департамент </a:t>
            </a: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Franklin Gothic Medium" panose="020B0603020102020204" pitchFamily="34" charset="0"/>
              </a:rPr>
              <a:t>и </a:t>
            </a:r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Franklin Gothic Medium" panose="020B0603020102020204" pitchFamily="34" charset="0"/>
              </a:rPr>
              <a:t>культуры и </a:t>
            </a: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Franklin Gothic Medium" panose="020B0603020102020204" pitchFamily="34" charset="0"/>
              </a:rPr>
              <a:t>спорта</a:t>
            </a:r>
            <a:endParaRPr lang="ru-RU" sz="1800" dirty="0">
              <a:solidFill>
                <a:schemeClr val="accent2">
                  <a:lumMod val="50000"/>
                </a:schemeClr>
              </a:solidFill>
              <a:latin typeface="Franklin Gothic Medium" panose="020B0603020102020204" pitchFamily="34" charset="0"/>
            </a:endParaRPr>
          </a:p>
          <a:p>
            <a:pPr>
              <a:lnSpc>
                <a:spcPct val="100000"/>
              </a:lnSpc>
            </a:pP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Franklin Gothic Medium" panose="020B0603020102020204" pitchFamily="34" charset="0"/>
              </a:rPr>
              <a:t>Нефтеюганского района</a:t>
            </a:r>
            <a:endParaRPr lang="ru-RU" sz="1800" dirty="0">
              <a:solidFill>
                <a:schemeClr val="accent2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7EC25E79-69F1-4C15-99AF-A1FE4E9DF738}"/>
              </a:ext>
            </a:extLst>
          </p:cNvPr>
          <p:cNvSpPr txBox="1">
            <a:spLocks/>
          </p:cNvSpPr>
          <p:nvPr/>
        </p:nvSpPr>
        <p:spPr>
          <a:xfrm>
            <a:off x="1725414" y="5889798"/>
            <a:ext cx="5702039" cy="69551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endParaRPr lang="ru-RU" sz="2400" dirty="0">
              <a:solidFill>
                <a:schemeClr val="accent2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pic>
        <p:nvPicPr>
          <p:cNvPr id="14" name="Picture 2" descr="C:\Users\Алан\Desktop\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8618"/>
            <a:ext cx="1163045" cy="1073581"/>
          </a:xfrm>
          <a:prstGeom prst="rect">
            <a:avLst/>
          </a:prstGeom>
          <a:noFill/>
        </p:spPr>
      </p:pic>
      <p:grpSp>
        <p:nvGrpSpPr>
          <p:cNvPr id="9" name="Группа 8">
            <a:extLst>
              <a:ext uri="{FF2B5EF4-FFF2-40B4-BE49-F238E27FC236}">
                <a16:creationId xmlns:a16="http://schemas.microsoft.com/office/drawing/2014/main" id="{ECF62C37-E2BB-4DBB-8005-DED4B6C3F29B}"/>
              </a:ext>
            </a:extLst>
          </p:cNvPr>
          <p:cNvGrpSpPr/>
          <p:nvPr/>
        </p:nvGrpSpPr>
        <p:grpSpPr>
          <a:xfrm>
            <a:off x="4433" y="1327791"/>
            <a:ext cx="9144000" cy="97306"/>
            <a:chOff x="947651" y="2746863"/>
            <a:chExt cx="7257566" cy="97306"/>
          </a:xfrm>
        </p:grpSpPr>
        <p:sp>
          <p:nvSpPr>
            <p:cNvPr id="10" name="Прямоугольник 9">
              <a:extLst>
                <a:ext uri="{FF2B5EF4-FFF2-40B4-BE49-F238E27FC236}">
                  <a16:creationId xmlns:a16="http://schemas.microsoft.com/office/drawing/2014/main" id="{046A3631-639E-466D-8A77-3657DE9080D8}"/>
                </a:ext>
              </a:extLst>
            </p:cNvPr>
            <p:cNvSpPr/>
            <p:nvPr/>
          </p:nvSpPr>
          <p:spPr>
            <a:xfrm>
              <a:off x="947651" y="2746863"/>
              <a:ext cx="7257565" cy="52157"/>
            </a:xfrm>
            <a:prstGeom prst="rect">
              <a:avLst/>
            </a:prstGeom>
            <a:ln/>
          </p:spPr>
          <p:style>
            <a:lnRef idx="1">
              <a:schemeClr val="accent4"/>
            </a:lnRef>
            <a:fillRef idx="1001">
              <a:schemeClr val="dk2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1" name="Прямоугольник 10">
              <a:extLst>
                <a:ext uri="{FF2B5EF4-FFF2-40B4-BE49-F238E27FC236}">
                  <a16:creationId xmlns:a16="http://schemas.microsoft.com/office/drawing/2014/main" id="{E49B628D-02C5-4A3B-B622-8A9166518EC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ln/>
          </p:spPr>
          <p:style>
            <a:lnRef idx="1">
              <a:schemeClr val="accent4"/>
            </a:lnRef>
            <a:fillRef idx="1001">
              <a:schemeClr val="dk2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99436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-100668"/>
            <a:ext cx="9571839" cy="7029974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24287" y="3536564"/>
            <a:ext cx="78539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  <a:latin typeface="Franklin Gothic Medium" pitchFamily="34" charset="0"/>
              </a:rPr>
              <a:t>         Спасибо за внимание!</a:t>
            </a:r>
            <a:endParaRPr lang="en-US" sz="4800" b="1" i="1" dirty="0">
              <a:solidFill>
                <a:srgbClr val="44546A"/>
              </a:solidFill>
              <a:latin typeface="Franklin Gothic Medium" pitchFamily="34" charset="0"/>
            </a:endParaRPr>
          </a:p>
        </p:txBody>
      </p:sp>
      <p:pic>
        <p:nvPicPr>
          <p:cNvPr id="8" name="Picture 2" descr="C:\Users\Алан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94667" y="1312333"/>
            <a:ext cx="1693333" cy="156307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48317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 txBox="1">
            <a:spLocks/>
          </p:cNvSpPr>
          <p:nvPr/>
        </p:nvSpPr>
        <p:spPr>
          <a:xfrm>
            <a:off x="589061" y="0"/>
            <a:ext cx="8646853" cy="55429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Цели муниципальной программы «</a:t>
            </a:r>
            <a:r>
              <a:rPr lang="ru-RU" sz="1800" b="1" i="1" dirty="0" smtClean="0">
                <a:solidFill>
                  <a:schemeClr val="accent2">
                    <a:lumMod val="75000"/>
                  </a:schemeClr>
                </a:solidFill>
                <a:latin typeface="Franklin Gothic Medium" panose="020B0603020102020204" pitchFamily="34" charset="0"/>
              </a:rPr>
              <a:t>Развитие физической культуры и спорта»</a:t>
            </a:r>
            <a:endParaRPr lang="ru-RU" sz="1800" b="1" i="1" dirty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75406" y="1456954"/>
            <a:ext cx="6415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ЦЕЛЬ:</a:t>
            </a:r>
            <a:endParaRPr lang="ru-RU" sz="1400" b="1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29" name="Объект 2"/>
          <p:cNvSpPr txBox="1">
            <a:spLocks/>
          </p:cNvSpPr>
          <p:nvPr/>
        </p:nvSpPr>
        <p:spPr>
          <a:xfrm>
            <a:off x="1419726" y="1261601"/>
            <a:ext cx="7602956" cy="93126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Создание условий, обеспечивающих жителям Нефтеюганского района возможность для систематических занятий физической культурой и спортом; обеспечение конкурентоспособности спортсменов Нефтеюганского района на окружной, российской и международной спортивной арене</a:t>
            </a:r>
            <a:endParaRPr lang="ru-RU" sz="1400" dirty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  <a:cs typeface="Times New Roman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99614" y="2432799"/>
            <a:ext cx="8758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ЗАДАЧИ:</a:t>
            </a:r>
            <a:endParaRPr lang="ru-RU" sz="1400" b="1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grpSp>
        <p:nvGrpSpPr>
          <p:cNvPr id="37" name="Группа 36">
            <a:extLst>
              <a:ext uri="{FF2B5EF4-FFF2-40B4-BE49-F238E27FC236}">
                <a16:creationId xmlns:a16="http://schemas.microsoft.com/office/drawing/2014/main" id="{ECF62C37-E2BB-4DBB-8005-DED4B6C3F29B}"/>
              </a:ext>
            </a:extLst>
          </p:cNvPr>
          <p:cNvGrpSpPr/>
          <p:nvPr/>
        </p:nvGrpSpPr>
        <p:grpSpPr>
          <a:xfrm>
            <a:off x="0" y="569145"/>
            <a:ext cx="9144000" cy="97306"/>
            <a:chOff x="947651" y="2746863"/>
            <a:chExt cx="7257566" cy="97306"/>
          </a:xfrm>
        </p:grpSpPr>
        <p:sp>
          <p:nvSpPr>
            <p:cNvPr id="38" name="Прямоугольник 37">
              <a:extLst>
                <a:ext uri="{FF2B5EF4-FFF2-40B4-BE49-F238E27FC236}">
                  <a16:creationId xmlns:a16="http://schemas.microsoft.com/office/drawing/2014/main" id="{046A3631-639E-466D-8A77-3657DE9080D8}"/>
                </a:ext>
              </a:extLst>
            </p:cNvPr>
            <p:cNvSpPr/>
            <p:nvPr/>
          </p:nvSpPr>
          <p:spPr>
            <a:xfrm>
              <a:off x="947651" y="2746863"/>
              <a:ext cx="7257565" cy="52157"/>
            </a:xfrm>
            <a:prstGeom prst="rect">
              <a:avLst/>
            </a:prstGeom>
            <a:ln/>
          </p:spPr>
          <p:style>
            <a:lnRef idx="1">
              <a:schemeClr val="accent4"/>
            </a:lnRef>
            <a:fillRef idx="1001">
              <a:schemeClr val="dk2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9" name="Прямоугольник 38">
              <a:extLst>
                <a:ext uri="{FF2B5EF4-FFF2-40B4-BE49-F238E27FC236}">
                  <a16:creationId xmlns:a16="http://schemas.microsoft.com/office/drawing/2014/main" id="{E49B628D-02C5-4A3B-B622-8A9166518EC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ln/>
          </p:spPr>
          <p:style>
            <a:lnRef idx="1">
              <a:schemeClr val="accent4"/>
            </a:lnRef>
            <a:fillRef idx="1001">
              <a:schemeClr val="dk2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</p:grpSp>
      <p:sp>
        <p:nvSpPr>
          <p:cNvPr id="40" name="Title 1"/>
          <p:cNvSpPr txBox="1">
            <a:spLocks/>
          </p:cNvSpPr>
          <p:nvPr/>
        </p:nvSpPr>
        <p:spPr>
          <a:xfrm>
            <a:off x="525011" y="5645309"/>
            <a:ext cx="8204895" cy="103796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endParaRPr lang="ru-RU" sz="1800" b="1" dirty="0">
              <a:solidFill>
                <a:schemeClr val="tx2"/>
              </a:solidFill>
              <a:latin typeface="Franklin Gothic Medium" panose="020B0603020102020204" pitchFamily="34" charset="0"/>
            </a:endParaRPr>
          </a:p>
          <a:p>
            <a:pPr algn="just"/>
            <a:endParaRPr lang="ru-RU" sz="1800" b="1" dirty="0">
              <a:solidFill>
                <a:schemeClr val="tx2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1441036" y="2544906"/>
            <a:ext cx="7579895" cy="160043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1.Пропаганда спортивного образа жизни для всех возрастных категорий и социальных групп граждан.</a:t>
            </a:r>
          </a:p>
          <a:p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2.Обеспечение доступа жителям Нефтеюганского района к спортивной инфраструктуре.</a:t>
            </a:r>
          </a:p>
          <a:p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3.Повышение доступности и качества спортивной подготовки детей и обеспечение прогресса спортивного резерва. Развитие детско-юношеского порта.</a:t>
            </a:r>
          </a:p>
          <a:p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4.Создание условий для успешного выступления спортсменов Нефтеюганского района на окружных, всероссийских и международных соревнованиях.</a:t>
            </a:r>
            <a:endParaRPr lang="ru-RU" sz="1400" dirty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  <a:cs typeface="Times New Roman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160867" y="4674772"/>
            <a:ext cx="2819400" cy="652631"/>
          </a:xfrm>
          <a:prstGeom prst="rect">
            <a:avLst/>
          </a:prstGeom>
          <a:solidFill>
            <a:schemeClr val="bg1">
              <a:lumMod val="6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>
                <a:solidFill>
                  <a:srgbClr val="002060"/>
                </a:solidFill>
                <a:latin typeface="Franklin Gothic Medium" pitchFamily="34" charset="0"/>
                <a:cs typeface="Times New Roman" pitchFamily="18" charset="0"/>
              </a:rPr>
              <a:t>Ответственный исполнитель</a:t>
            </a:r>
            <a:r>
              <a:rPr lang="ru-RU" sz="1200" dirty="0">
                <a:solidFill>
                  <a:srgbClr val="002060"/>
                </a:solidFill>
                <a:latin typeface="Franklin Gothic Medium" pitchFamily="34" charset="0"/>
                <a:cs typeface="Times New Roman" pitchFamily="18" charset="0"/>
              </a:rPr>
              <a:t>:</a:t>
            </a:r>
            <a:endParaRPr lang="ru-RU" sz="1200" dirty="0">
              <a:solidFill>
                <a:prstClr val="white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160868" y="5433372"/>
            <a:ext cx="2819400" cy="846658"/>
          </a:xfrm>
          <a:prstGeom prst="rect">
            <a:avLst/>
          </a:prstGeom>
          <a:solidFill>
            <a:schemeClr val="bg1">
              <a:lumMod val="5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>
                <a:solidFill>
                  <a:srgbClr val="002060"/>
                </a:solidFill>
                <a:latin typeface="Franklin Gothic Book" pitchFamily="34" charset="0"/>
                <a:cs typeface="Times New Roman" pitchFamily="18" charset="0"/>
              </a:rPr>
              <a:t>Соисполнители: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3386666" y="4772202"/>
            <a:ext cx="47912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  <a:cs typeface="Times New Roman" pitchFamily="18" charset="0"/>
              </a:rPr>
              <a:t>Департамент </a:t>
            </a:r>
            <a:r>
              <a:rPr lang="ru-RU" sz="12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  <a:cs typeface="Times New Roman" pitchFamily="18" charset="0"/>
              </a:rPr>
              <a:t>культуры</a:t>
            </a:r>
            <a:r>
              <a:rPr lang="en-US" sz="12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  <a:cs typeface="Times New Roman" pitchFamily="18" charset="0"/>
              </a:rPr>
              <a:t> </a:t>
            </a:r>
            <a:r>
              <a:rPr lang="ru-RU" sz="1200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  <a:cs typeface="Times New Roman" pitchFamily="18" charset="0"/>
              </a:rPr>
              <a:t>и </a:t>
            </a:r>
            <a:r>
              <a:rPr lang="ru-RU" sz="12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  <a:cs typeface="Times New Roman" pitchFamily="18" charset="0"/>
              </a:rPr>
              <a:t>спорта Нефтеюганского района </a:t>
            </a:r>
            <a:endParaRPr lang="ru-RU" sz="1200" dirty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  <a:cs typeface="Times New Roman" pitchFamily="18" charset="0"/>
            </a:endParaRPr>
          </a:p>
          <a:p>
            <a:pPr algn="just"/>
            <a:r>
              <a:rPr lang="ru-RU" sz="1200" i="1" dirty="0" smtClean="0">
                <a:solidFill>
                  <a:srgbClr val="5B9BD5"/>
                </a:solidFill>
                <a:latin typeface="Franklin Gothic Medium" pitchFamily="34" charset="0"/>
                <a:cs typeface="Times New Roman" pitchFamily="18" charset="0"/>
              </a:rPr>
              <a:t>  </a:t>
            </a:r>
            <a:endParaRPr lang="ru-RU" sz="1200" i="1" dirty="0">
              <a:solidFill>
                <a:srgbClr val="5B9BD5"/>
              </a:solidFill>
              <a:latin typeface="Franklin Gothic Medium" pitchFamily="34" charset="0"/>
              <a:cs typeface="Times New Roman" pitchFamily="18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3408220" y="5625868"/>
            <a:ext cx="48937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Департамент строительства и жилищно-коммунального комплекса Нефтеюганского района.</a:t>
            </a:r>
          </a:p>
        </p:txBody>
      </p:sp>
      <p:sp>
        <p:nvSpPr>
          <p:cNvPr id="23" name="Прямоугольник 53">
            <a:extLst>
              <a:ext uri="{FF2B5EF4-FFF2-40B4-BE49-F238E27FC236}">
                <a16:creationId xmlns:a16="http://schemas.microsoft.com/office/drawing/2014/main" id="{BA32CFD1-160C-4E08-BB34-1F1F1B7C2713}"/>
              </a:ext>
            </a:extLst>
          </p:cNvPr>
          <p:cNvSpPr/>
          <p:nvPr/>
        </p:nvSpPr>
        <p:spPr>
          <a:xfrm>
            <a:off x="5136480" y="700265"/>
            <a:ext cx="3927125" cy="492443"/>
          </a:xfrm>
          <a:custGeom>
            <a:avLst/>
            <a:gdLst>
              <a:gd name="connsiteX0" fmla="*/ 0 w 3657599"/>
              <a:gd name="connsiteY0" fmla="*/ 0 h 492443"/>
              <a:gd name="connsiteX1" fmla="*/ 3657599 w 3657599"/>
              <a:gd name="connsiteY1" fmla="*/ 0 h 492443"/>
              <a:gd name="connsiteX2" fmla="*/ 3657599 w 3657599"/>
              <a:gd name="connsiteY2" fmla="*/ 492443 h 492443"/>
              <a:gd name="connsiteX3" fmla="*/ 0 w 3657599"/>
              <a:gd name="connsiteY3" fmla="*/ 492443 h 492443"/>
              <a:gd name="connsiteX4" fmla="*/ 0 w 3657599"/>
              <a:gd name="connsiteY4" fmla="*/ 0 h 492443"/>
              <a:gd name="connsiteX0" fmla="*/ 0 w 3657599"/>
              <a:gd name="connsiteY0" fmla="*/ 0 h 492443"/>
              <a:gd name="connsiteX1" fmla="*/ 3657599 w 3657599"/>
              <a:gd name="connsiteY1" fmla="*/ 0 h 492443"/>
              <a:gd name="connsiteX2" fmla="*/ 3657599 w 3657599"/>
              <a:gd name="connsiteY2" fmla="*/ 492443 h 492443"/>
              <a:gd name="connsiteX3" fmla="*/ 488272 w 3657599"/>
              <a:gd name="connsiteY3" fmla="*/ 492443 h 492443"/>
              <a:gd name="connsiteX4" fmla="*/ 0 w 3657599"/>
              <a:gd name="connsiteY4" fmla="*/ 0 h 492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57599" h="492443">
                <a:moveTo>
                  <a:pt x="0" y="0"/>
                </a:moveTo>
                <a:lnTo>
                  <a:pt x="3657599" y="0"/>
                </a:lnTo>
                <a:lnTo>
                  <a:pt x="3657599" y="492443"/>
                </a:lnTo>
                <a:lnTo>
                  <a:pt x="488272" y="492443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rgbClr r="0" g="0" b="0"/>
          </a:lnRef>
          <a:fillRef idx="1001">
            <a:schemeClr val="dk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lvl="0" algn="r">
              <a:defRPr/>
            </a:pPr>
            <a:r>
              <a:rPr kumimoji="0" lang="ru-RU" sz="1300" b="1" i="0" u="none" strike="noStrike" kern="0" cap="none" spc="0" normalizeH="0" baseline="0" noProof="0" dirty="0">
                <a:ln w="0"/>
                <a:solidFill>
                  <a:srgbClr val="FFFFFF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Национальная цель </a:t>
            </a:r>
            <a:r>
              <a:rPr lang="ru-RU" sz="1300" b="1" kern="0" dirty="0" smtClean="0">
                <a:ln w="0"/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«Сохранение населения, здоровье и благополучие людей»</a:t>
            </a:r>
            <a:endParaRPr kumimoji="0" lang="ru-RU" sz="1300" b="1" i="0" u="none" strike="noStrike" kern="0" cap="none" spc="0" normalizeH="0" baseline="0" noProof="0" dirty="0">
              <a:ln w="0"/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" name="Picture 2" descr="C:\Users\Алан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605366" cy="5587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23173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оугольник 20"/>
          <p:cNvSpPr/>
          <p:nvPr/>
        </p:nvSpPr>
        <p:spPr>
          <a:xfrm>
            <a:off x="0" y="809904"/>
            <a:ext cx="9127063" cy="60062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000" i="1" dirty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Региональный проект «Спорт-норма жизни». </a:t>
            </a:r>
          </a:p>
          <a:p>
            <a:r>
              <a:rPr lang="ru-RU" sz="1000" i="1" dirty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В рамках данного проекта в </a:t>
            </a:r>
            <a:r>
              <a:rPr lang="ru-RU" sz="1000" i="1" dirty="0" smtClean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2024 </a:t>
            </a:r>
            <a:r>
              <a:rPr lang="ru-RU" sz="1000" i="1" dirty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году в </a:t>
            </a:r>
            <a:r>
              <a:rPr lang="ru-RU" sz="1000" i="1" dirty="0" err="1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г.п.Пойковский</a:t>
            </a:r>
            <a:r>
              <a:rPr lang="ru-RU" sz="1000" i="1" dirty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 прошла всероссийская массовая лыжная гонка "Лыжня России - </a:t>
            </a:r>
            <a:r>
              <a:rPr lang="ru-RU" sz="1000" i="1" dirty="0" smtClean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2024" </a:t>
            </a:r>
            <a:r>
              <a:rPr lang="ru-RU" sz="1000" i="1" dirty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общее количество участников более </a:t>
            </a:r>
            <a:r>
              <a:rPr lang="ru-RU" sz="1000" i="1" dirty="0" smtClean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160 </a:t>
            </a:r>
            <a:r>
              <a:rPr lang="ru-RU" sz="1000" i="1" dirty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человек. В сентябре </a:t>
            </a:r>
            <a:r>
              <a:rPr lang="ru-RU" sz="1000" i="1" dirty="0" smtClean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2024 </a:t>
            </a:r>
            <a:r>
              <a:rPr lang="ru-RU" sz="1000" i="1" dirty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года в </a:t>
            </a:r>
            <a:r>
              <a:rPr lang="ru-RU" sz="1000" i="1" dirty="0" err="1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г.п.Пойковский</a:t>
            </a:r>
            <a:r>
              <a:rPr lang="ru-RU" sz="1000" i="1" dirty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 прошло мероприятие «Кросс Нации - </a:t>
            </a:r>
            <a:r>
              <a:rPr lang="ru-RU" sz="1000" i="1" dirty="0" smtClean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2024» </a:t>
            </a:r>
            <a:r>
              <a:rPr lang="ru-RU" sz="1000" i="1" dirty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общее количество участников более </a:t>
            </a:r>
            <a:r>
              <a:rPr lang="ru-RU" sz="1000" i="1" dirty="0" smtClean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249 </a:t>
            </a:r>
            <a:r>
              <a:rPr lang="ru-RU" sz="1000" i="1" dirty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человек </a:t>
            </a:r>
          </a:p>
        </p:txBody>
      </p:sp>
      <p:sp>
        <p:nvSpPr>
          <p:cNvPr id="25" name="Прямоугольник 19">
            <a:extLst>
              <a:ext uri="{FF2B5EF4-FFF2-40B4-BE49-F238E27FC236}">
                <a16:creationId xmlns:a16="http://schemas.microsoft.com/office/drawing/2014/main" id="{C27722AB-82D5-40EC-848C-28633ACC9DC1}"/>
              </a:ext>
            </a:extLst>
          </p:cNvPr>
          <p:cNvSpPr/>
          <p:nvPr/>
        </p:nvSpPr>
        <p:spPr>
          <a:xfrm>
            <a:off x="8782" y="2711679"/>
            <a:ext cx="9118281" cy="70788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000" i="1" dirty="0" smtClean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Оказание </a:t>
            </a:r>
            <a:r>
              <a:rPr lang="ru-RU" sz="1000" i="1" dirty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поддержки автономным некоммерческим и иным некоммерческим организациям в развитии физической культуры и </a:t>
            </a:r>
            <a:r>
              <a:rPr lang="ru-RU" sz="1000" i="1" dirty="0" smtClean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спорта</a:t>
            </a:r>
          </a:p>
          <a:p>
            <a:r>
              <a:rPr lang="ru-RU" sz="1000" i="1" dirty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В рамках данного мероприятия, автономным некоммерческим и иным </a:t>
            </a:r>
            <a:r>
              <a:rPr lang="ru-RU" sz="1000" i="1" dirty="0" smtClean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некоммерческим </a:t>
            </a:r>
            <a:r>
              <a:rPr lang="ru-RU" sz="1000" i="1" dirty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организациям, на безвозмездной основе, оказывается поддержка по </a:t>
            </a:r>
            <a:r>
              <a:rPr lang="ru-RU" sz="1000" i="1" dirty="0" smtClean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организации </a:t>
            </a:r>
            <a:r>
              <a:rPr lang="ru-RU" sz="1000" i="1" dirty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и проведении официальных физкультурных (физкультурно-оздоровительных) мероприятий. В </a:t>
            </a:r>
            <a:r>
              <a:rPr lang="ru-RU" sz="1000" i="1" dirty="0" smtClean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2024 </a:t>
            </a:r>
            <a:r>
              <a:rPr lang="ru-RU" sz="1000" i="1" dirty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году, оказывалась консультативно-методическая помощь в подготовке и подачи документации </a:t>
            </a:r>
            <a:r>
              <a:rPr lang="ru-RU" sz="1000" i="1" dirty="0" err="1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грантовой</a:t>
            </a:r>
            <a:r>
              <a:rPr lang="ru-RU" sz="1000" i="1" dirty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 поддержки.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8467" y="3358010"/>
            <a:ext cx="9118596" cy="107474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000" i="1" dirty="0" smtClean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Укрепление </a:t>
            </a:r>
            <a:r>
              <a:rPr lang="ru-RU" sz="1000" i="1" dirty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материально-технической базы учреждений </a:t>
            </a:r>
            <a:r>
              <a:rPr lang="ru-RU" sz="1000" i="1" dirty="0" smtClean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спорта </a:t>
            </a:r>
          </a:p>
          <a:p>
            <a:r>
              <a:rPr lang="ru-RU" sz="1000" i="1" dirty="0" smtClean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Реализация </a:t>
            </a:r>
            <a:r>
              <a:rPr lang="ru-RU" sz="1000" i="1" dirty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данного мероприятия направленно на создание современной спортивной инфраструктуры для занятий физической культурой и спортом в Нефтеюганском районе, обеспечение спортивных комплексов Нефтеюганского района спортивным оборудованием, экипировкой и инвентарем, создание безопасной и комфортной среды для занимающихся физической культурой и спортом.</a:t>
            </a:r>
            <a:r>
              <a:rPr lang="ru-RU" sz="1000" i="1" dirty="0">
                <a:solidFill>
                  <a:srgbClr val="FF0000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 </a:t>
            </a:r>
            <a:r>
              <a:rPr lang="ru-RU" sz="1000" i="1" dirty="0" smtClean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В 2024 </a:t>
            </a:r>
            <a:r>
              <a:rPr lang="ru-RU" sz="1000" i="1" dirty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году </a:t>
            </a:r>
            <a:r>
              <a:rPr lang="ru-RU" sz="1000" i="1" dirty="0" smtClean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в целях исполнения данного мероприятия произведены </a:t>
            </a:r>
            <a:r>
              <a:rPr lang="ru-RU" sz="1000" i="1" dirty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работы по установке хоккейного корта в </a:t>
            </a:r>
            <a:r>
              <a:rPr lang="ru-RU" sz="1000" i="1" dirty="0" err="1" smtClean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с.п.Лемпино</a:t>
            </a:r>
            <a:r>
              <a:rPr lang="ru-RU" sz="1000" i="1" dirty="0" smtClean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; на </a:t>
            </a:r>
            <a:r>
              <a:rPr lang="ru-RU" sz="1000" i="1" dirty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территории модульной лыжной базы в </a:t>
            </a:r>
            <a:r>
              <a:rPr lang="ru-RU" sz="1000" i="1" dirty="0" err="1" smtClean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г.п.Пойковский</a:t>
            </a:r>
            <a:r>
              <a:rPr lang="ru-RU" sz="1000" i="1" dirty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, проведены работы по благоустройству </a:t>
            </a:r>
            <a:r>
              <a:rPr lang="ru-RU" sz="1000" i="1" dirty="0" smtClean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территории; приобретен </a:t>
            </a:r>
            <a:r>
              <a:rPr lang="ru-RU" sz="1000" i="1" dirty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спортинвентарь для занятия </a:t>
            </a:r>
            <a:r>
              <a:rPr lang="ru-RU" sz="1000" i="1" dirty="0" smtClean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хоккеем; приобретен </a:t>
            </a:r>
            <a:r>
              <a:rPr lang="ru-RU" sz="1000" i="1" dirty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снегоход "</a:t>
            </a:r>
            <a:r>
              <a:rPr lang="ru-RU" sz="1000" i="1" dirty="0" smtClean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Буран; произведен текущий </a:t>
            </a:r>
            <a:r>
              <a:rPr lang="ru-RU" sz="1000" i="1" dirty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ремонт помещений лыжной базы БУ НР </a:t>
            </a:r>
            <a:r>
              <a:rPr lang="ru-RU" sz="1000" i="1" dirty="0" err="1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ФСО"Атлант</a:t>
            </a:r>
            <a:r>
              <a:rPr lang="ru-RU" sz="1000" i="1" dirty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" в </a:t>
            </a:r>
            <a:r>
              <a:rPr lang="ru-RU" sz="1000" i="1" dirty="0" err="1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с.п.Сентябрьский</a:t>
            </a:r>
            <a:r>
              <a:rPr lang="ru-RU" sz="1000" i="1" dirty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 </a:t>
            </a:r>
            <a:r>
              <a:rPr lang="ru-RU" sz="1000" i="1" dirty="0" smtClean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(замена </a:t>
            </a:r>
            <a:r>
              <a:rPr lang="ru-RU" sz="1000" i="1" dirty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кровли, замена потолочного освещения, укрепление потолочного </a:t>
            </a:r>
            <a:r>
              <a:rPr lang="ru-RU" sz="1000" i="1" dirty="0" smtClean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перекрытия). </a:t>
            </a:r>
            <a:endParaRPr lang="ru-RU" sz="1000" i="1" dirty="0">
              <a:solidFill>
                <a:schemeClr val="tx1"/>
              </a:solidFill>
              <a:latin typeface="Franklin Gothic Medium" panose="020B0603020102020204" pitchFamily="34" charset="0"/>
              <a:ea typeface="Vida 32 Pro" charset="0"/>
              <a:cs typeface="Times New Roman" panose="02020603050405020304" pitchFamily="18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0" y="1926700"/>
            <a:ext cx="9127064" cy="84341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Aft>
                <a:spcPts val="0"/>
              </a:spcAft>
            </a:pPr>
            <a:r>
              <a:rPr lang="ru-RU" sz="1000" i="1" dirty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Проект Нефтеюганского района «Лыжероллерная трасса </a:t>
            </a:r>
            <a:r>
              <a:rPr lang="ru-RU" sz="1000" i="1" dirty="0" err="1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сп</a:t>
            </a:r>
            <a:r>
              <a:rPr lang="ru-RU" sz="1000" i="1" dirty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. </a:t>
            </a:r>
            <a:r>
              <a:rPr lang="ru-RU" sz="1000" i="1" dirty="0" err="1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Каркатеевы</a:t>
            </a:r>
            <a:r>
              <a:rPr lang="ru-RU" sz="1000" i="1" dirty="0" smtClean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»</a:t>
            </a:r>
          </a:p>
          <a:p>
            <a:pPr>
              <a:spcAft>
                <a:spcPts val="0"/>
              </a:spcAft>
            </a:pPr>
            <a:r>
              <a:rPr lang="ru-RU" sz="1000" i="1" dirty="0" smtClean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В рамках данного проекта предусмотрено </a:t>
            </a:r>
            <a:r>
              <a:rPr lang="ru-RU" sz="1000" i="1" dirty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создание в Нефтеюганском районе </a:t>
            </a:r>
            <a:r>
              <a:rPr lang="ru-RU" sz="1000" i="1" dirty="0" err="1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лыжероллерной</a:t>
            </a:r>
            <a:r>
              <a:rPr lang="ru-RU" sz="1000" i="1" dirty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 трассы на кото-рой возможна организация тренировочных сборов для спортсменов проходящих спортивную подготовку по циклическим видам спорта. Срок реализации проекта с ноября 2022г. по июнь </a:t>
            </a:r>
            <a:r>
              <a:rPr lang="ru-RU" sz="1000" i="1" dirty="0" smtClean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2026г</a:t>
            </a:r>
            <a:r>
              <a:rPr lang="ru-RU" sz="1000" i="1" dirty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. С начала реализация проекта, была утверждена </a:t>
            </a:r>
            <a:r>
              <a:rPr lang="ru-RU" sz="1000" i="1" dirty="0" smtClean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проектная </a:t>
            </a:r>
            <a:r>
              <a:rPr lang="ru-RU" sz="1000" i="1" dirty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инициатива, сформирован состав команды проекта, согласован и утвержден паспорт и </a:t>
            </a:r>
            <a:r>
              <a:rPr lang="ru-RU" sz="1000" i="1" dirty="0" smtClean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календарный</a:t>
            </a:r>
            <a:endParaRPr lang="ru-RU" sz="900" i="1" dirty="0">
              <a:solidFill>
                <a:schemeClr val="tx1"/>
              </a:solidFill>
              <a:latin typeface="Franklin Gothic Medium" panose="020B0603020102020204" pitchFamily="34" charset="0"/>
              <a:ea typeface="Vida 32 Pro" charset="0"/>
              <a:cs typeface="Times New Roman" panose="02020603050405020304" pitchFamily="18" charset="0"/>
            </a:endParaRPr>
          </a:p>
        </p:txBody>
      </p:sp>
      <p:pic>
        <p:nvPicPr>
          <p:cNvPr id="36" name="Picture 2" descr="C:\Users\Алан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567267" cy="523632"/>
          </a:xfrm>
          <a:prstGeom prst="rect">
            <a:avLst/>
          </a:prstGeom>
          <a:noFill/>
        </p:spPr>
      </p:pic>
      <p:sp>
        <p:nvSpPr>
          <p:cNvPr id="37" name="Title 1"/>
          <p:cNvSpPr txBox="1">
            <a:spLocks/>
          </p:cNvSpPr>
          <p:nvPr/>
        </p:nvSpPr>
        <p:spPr>
          <a:xfrm>
            <a:off x="649812" y="0"/>
            <a:ext cx="8096255" cy="41279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</a:rPr>
              <a:t>Мероприятия муниципальной программы </a:t>
            </a:r>
          </a:p>
          <a:p>
            <a:r>
              <a:rPr lang="ru-RU" sz="1400" b="1" i="1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«Развитие физической культуры и спорта</a:t>
            </a:r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»</a:t>
            </a:r>
            <a:endParaRPr lang="en-US" sz="1400" b="1" i="1" dirty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90" name="Прямоугольник 89"/>
          <p:cNvSpPr/>
          <p:nvPr/>
        </p:nvSpPr>
        <p:spPr>
          <a:xfrm>
            <a:off x="8466" y="494127"/>
            <a:ext cx="9118597" cy="32618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i="1" dirty="0" smtClean="0">
                <a:solidFill>
                  <a:srgbClr val="C00000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Подпрограмма </a:t>
            </a:r>
            <a:r>
              <a:rPr lang="en-US" sz="1200" i="1" dirty="0" smtClean="0">
                <a:solidFill>
                  <a:srgbClr val="C00000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I</a:t>
            </a:r>
            <a:r>
              <a:rPr lang="ru-RU" sz="1200" i="1" dirty="0" smtClean="0">
                <a:solidFill>
                  <a:srgbClr val="C00000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 «Развитие массовой физической культуры и спорта, школьного спорта</a:t>
            </a:r>
            <a:r>
              <a:rPr lang="ru-RU" sz="900" i="1" dirty="0" smtClean="0">
                <a:solidFill>
                  <a:srgbClr val="C00000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»</a:t>
            </a:r>
            <a:endParaRPr lang="ru-RU" sz="900" i="1" dirty="0">
              <a:solidFill>
                <a:srgbClr val="C00000"/>
              </a:solidFill>
              <a:latin typeface="Franklin Gothic Medium" panose="020B0603020102020204" pitchFamily="34" charset="0"/>
              <a:ea typeface="Vida 32 Pro" charset="0"/>
              <a:cs typeface="Times New Roman" panose="02020603050405020304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-1" y="1330227"/>
            <a:ext cx="9127065" cy="56483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000" i="1" dirty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Проект Нефтеюганского района «Крепкое здоровье - крепкий район</a:t>
            </a:r>
            <a:r>
              <a:rPr lang="ru-RU" sz="1000" i="1" dirty="0" smtClean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sz="1000" i="1" dirty="0" smtClean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В рамках данного проекта в 2024 году проводились </a:t>
            </a:r>
            <a:r>
              <a:rPr lang="ru-RU" sz="1000" i="1" dirty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спортивные мероприятия в зачет Спартакиады трудящихся Нефтеюганского района "За здоровый образ жизни </a:t>
            </a:r>
            <a:r>
              <a:rPr lang="ru-RU" sz="1000" i="1" dirty="0" smtClean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2024". За 2024 </a:t>
            </a:r>
            <a:r>
              <a:rPr lang="ru-RU" sz="1000" i="1" dirty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год проведено </a:t>
            </a:r>
            <a:r>
              <a:rPr lang="ru-RU" sz="1000" i="1" dirty="0" smtClean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12 </a:t>
            </a:r>
            <a:r>
              <a:rPr lang="ru-RU" sz="1000" i="1" dirty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мероприятий с участием 327 человек.  На </a:t>
            </a:r>
            <a:r>
              <a:rPr lang="ru-RU" sz="1000" i="1" dirty="0" smtClean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2024 </a:t>
            </a:r>
            <a:r>
              <a:rPr lang="ru-RU" sz="1000" i="1" dirty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год плановый объём средств местного бюджета составил </a:t>
            </a:r>
            <a:r>
              <a:rPr lang="ru-RU" sz="1000" i="1" dirty="0" smtClean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646,6 </a:t>
            </a:r>
            <a:r>
              <a:rPr lang="ru-RU" sz="1000" i="1" dirty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тыс. рублей. 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-1" y="4520449"/>
            <a:ext cx="9127064" cy="107183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000" i="1" dirty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Обеспечение деятельности (оказание услуг) организация занятий физической культурой и спортом</a:t>
            </a:r>
          </a:p>
          <a:p>
            <a:r>
              <a:rPr lang="ru-RU" sz="1000" i="1" dirty="0" smtClean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В </a:t>
            </a:r>
            <a:r>
              <a:rPr lang="ru-RU" sz="1000" i="1" dirty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рамках данного мероприятия осуществляется содержание учреждения и выплата заработной платы БУ НР «Центр спорта и культуры», а также проведение районных комплексных спортивно-массовых мероприятий, участие в окружных, региональных, всероссийских и международных соревнованиях в соответствии с календарным планом). </a:t>
            </a:r>
            <a:r>
              <a:rPr lang="ru-RU" sz="1000" i="1" dirty="0">
                <a:solidFill>
                  <a:srgbClr val="FF0000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1000" i="1" dirty="0" smtClean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За 2024 </a:t>
            </a:r>
            <a:r>
              <a:rPr lang="ru-RU" sz="1000" i="1" dirty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год </a:t>
            </a:r>
            <a:r>
              <a:rPr lang="ru-RU" sz="1000" i="1" dirty="0" smtClean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проведено более 200 спортивно-массовых </a:t>
            </a:r>
            <a:r>
              <a:rPr lang="ru-RU" sz="1000" i="1" dirty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мероприятий (в том числе выезды на соревнования окружного, всероссийского и международного уровней, участия сборной команды, проведение спортивно-массовых и физкультурно-оздоровительных мероприятий, проведенных в поселениях района) с участием </a:t>
            </a:r>
            <a:r>
              <a:rPr lang="ru-RU" sz="1000" i="1" dirty="0" smtClean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5247 </a:t>
            </a:r>
            <a:r>
              <a:rPr lang="ru-RU" sz="1000" i="1" dirty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чел., в том числе более </a:t>
            </a:r>
            <a:r>
              <a:rPr lang="ru-RU" sz="1000" i="1" dirty="0" smtClean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3540 </a:t>
            </a:r>
            <a:r>
              <a:rPr lang="ru-RU" sz="1000" i="1" dirty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детей и подростков. </a:t>
            </a:r>
            <a:r>
              <a:rPr lang="ru-RU" sz="1000" i="1" dirty="0" smtClean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Производились </a:t>
            </a:r>
            <a:r>
              <a:rPr lang="ru-RU" sz="1000" i="1" dirty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расходы на содержание учреждений и выплату заработной платы учреждениям БУ НР «Центр спорта и </a:t>
            </a:r>
            <a:r>
              <a:rPr lang="ru-RU" sz="1000" i="1" dirty="0" smtClean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культуры» </a:t>
            </a:r>
            <a:endParaRPr lang="ru-RU" sz="1000" i="1" dirty="0">
              <a:solidFill>
                <a:schemeClr val="tx1"/>
              </a:solidFill>
              <a:latin typeface="Franklin Gothic Medium" panose="020B0603020102020204" pitchFamily="34" charset="0"/>
              <a:ea typeface="Vida 32 Pro" charset="0"/>
              <a:cs typeface="Times New Roman" panose="02020603050405020304" pitchFamily="18" charset="0"/>
            </a:endParaRPr>
          </a:p>
          <a:p>
            <a:endParaRPr lang="ru-RU" sz="900" i="1" dirty="0">
              <a:solidFill>
                <a:srgbClr val="255E91"/>
              </a:solidFill>
              <a:latin typeface="Franklin Gothic Medium" panose="020B0603020102020204" pitchFamily="34" charset="0"/>
              <a:ea typeface="Vida 32 Pro" charset="0"/>
              <a:cs typeface="Times New Roman" panose="02020603050405020304" pitchFamily="18" charset="0"/>
            </a:endParaRPr>
          </a:p>
        </p:txBody>
      </p:sp>
      <p:sp>
        <p:nvSpPr>
          <p:cNvPr id="26" name="Прямоугольник 19">
            <a:extLst>
              <a:ext uri="{FF2B5EF4-FFF2-40B4-BE49-F238E27FC236}">
                <a16:creationId xmlns:a16="http://schemas.microsoft.com/office/drawing/2014/main" id="{C27722AB-82D5-40EC-848C-28633ACC9DC1}"/>
              </a:ext>
            </a:extLst>
          </p:cNvPr>
          <p:cNvSpPr/>
          <p:nvPr/>
        </p:nvSpPr>
        <p:spPr>
          <a:xfrm>
            <a:off x="16936" y="5641564"/>
            <a:ext cx="9110127" cy="53860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000" i="1" dirty="0" smtClean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Развитие </a:t>
            </a:r>
            <a:r>
              <a:rPr lang="ru-RU" sz="1000" i="1" dirty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шаговой </a:t>
            </a:r>
            <a:r>
              <a:rPr lang="ru-RU" sz="1000" i="1" dirty="0" smtClean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доступности</a:t>
            </a:r>
          </a:p>
          <a:p>
            <a:r>
              <a:rPr lang="ru-RU" sz="1000" i="1" dirty="0" smtClean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Реализация </a:t>
            </a:r>
            <a:r>
              <a:rPr lang="ru-RU" sz="1000" i="1" dirty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данного мероприятия направленно на создание условий, обеспечивающих возможнос</a:t>
            </a:r>
            <a:r>
              <a:rPr lang="ru-RU" sz="900" i="1" dirty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ть для систематических занятий физической культурой и спортом.  В </a:t>
            </a:r>
            <a:r>
              <a:rPr lang="ru-RU" sz="900" i="1" dirty="0" smtClean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2024 </a:t>
            </a:r>
            <a:r>
              <a:rPr lang="ru-RU" sz="900" i="1" dirty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году</a:t>
            </a:r>
            <a:r>
              <a:rPr lang="ru-RU" sz="900" i="1" dirty="0" smtClean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, приобретен спортивный инвентарь </a:t>
            </a:r>
            <a:r>
              <a:rPr lang="ru-RU" sz="900" i="1" dirty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и </a:t>
            </a:r>
            <a:r>
              <a:rPr lang="ru-RU" sz="900" i="1" dirty="0" smtClean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оборудование на сумму 1 515,9тыс. рублей.</a:t>
            </a:r>
            <a:endParaRPr lang="ru-RU" sz="900" i="1" dirty="0">
              <a:solidFill>
                <a:schemeClr val="tx1"/>
              </a:solidFill>
              <a:latin typeface="Franklin Gothic Medium" panose="020B0603020102020204" pitchFamily="34" charset="0"/>
              <a:ea typeface="Vida 32 Pro" charset="0"/>
              <a:cs typeface="Times New Roman" panose="02020603050405020304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8466" y="6183086"/>
            <a:ext cx="9118597" cy="67491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000" i="1" dirty="0" smtClean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Обеспечение деятельности (оказание услуг) организация занятий физической культурой и спортом</a:t>
            </a:r>
          </a:p>
          <a:p>
            <a:r>
              <a:rPr lang="ru-RU" sz="1000" i="1" dirty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Реализация данного мероприятия направленно на создание условий, обеспечивающих возможность для систематических занятий физической культурой и спортом. 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046A3631-639E-466D-8A77-3657DE9080D8}"/>
              </a:ext>
            </a:extLst>
          </p:cNvPr>
          <p:cNvSpPr/>
          <p:nvPr/>
        </p:nvSpPr>
        <p:spPr>
          <a:xfrm>
            <a:off x="1" y="488421"/>
            <a:ext cx="9143999" cy="72611"/>
          </a:xfrm>
          <a:prstGeom prst="rect">
            <a:avLst/>
          </a:prstGeom>
          <a:ln/>
        </p:spPr>
        <p:style>
          <a:lnRef idx="1">
            <a:schemeClr val="accent3"/>
          </a:lnRef>
          <a:fillRef idx="1001">
            <a:schemeClr val="dk2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73561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оугольник 20"/>
          <p:cNvSpPr/>
          <p:nvPr/>
        </p:nvSpPr>
        <p:spPr>
          <a:xfrm>
            <a:off x="0" y="809904"/>
            <a:ext cx="9144000" cy="101997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000" i="1" dirty="0" smtClean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Обеспечение </a:t>
            </a:r>
            <a:r>
              <a:rPr lang="ru-RU" sz="1000" i="1" dirty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деятельности (оказание услуг) по организации дополнительного образования детей и спортивной </a:t>
            </a:r>
            <a:r>
              <a:rPr lang="ru-RU" sz="1000" i="1" dirty="0" smtClean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подготовки </a:t>
            </a:r>
          </a:p>
          <a:p>
            <a:r>
              <a:rPr lang="ru-RU" sz="1000" i="1" dirty="0" smtClean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В </a:t>
            </a:r>
            <a:r>
              <a:rPr lang="ru-RU" sz="1000" i="1" dirty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рамках данного мероприятия осуществляется проведение тренировочных сборов, участие юношеских сборных команд Нефтеюганского района по видам спорта в окружных соревнованиях, осуществляется содержание учреждения и выплата заработной платы НРБОУ ДО СШ «Нептун».</a:t>
            </a:r>
          </a:p>
          <a:p>
            <a:r>
              <a:rPr lang="ru-RU" sz="1000" i="1" dirty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За </a:t>
            </a:r>
            <a:r>
              <a:rPr lang="ru-RU" sz="1000" i="1" dirty="0" smtClean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2024 </a:t>
            </a:r>
            <a:r>
              <a:rPr lang="ru-RU" sz="1000" i="1" dirty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год проведены </a:t>
            </a:r>
            <a:r>
              <a:rPr lang="ru-RU" sz="1000" i="1" dirty="0" smtClean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27 </a:t>
            </a:r>
            <a:r>
              <a:rPr lang="ru-RU" sz="1000" i="1" dirty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спортивно-массовых мероприятий с участием более </a:t>
            </a:r>
            <a:r>
              <a:rPr lang="ru-RU" sz="1000" i="1" dirty="0" smtClean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187 </a:t>
            </a:r>
            <a:r>
              <a:rPr lang="ru-RU" sz="1000" i="1" dirty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детей. </a:t>
            </a:r>
            <a:r>
              <a:rPr lang="ru-RU" sz="1000" i="1" dirty="0" smtClean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Производились </a:t>
            </a:r>
            <a:r>
              <a:rPr lang="ru-RU" sz="1000" i="1" dirty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расходы на содержание учреждения и выплату заработной </a:t>
            </a:r>
            <a:r>
              <a:rPr lang="ru-RU" sz="1000" i="1" dirty="0" smtClean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платы.</a:t>
            </a:r>
            <a:endParaRPr lang="ru-RU" sz="1000" i="1" dirty="0">
              <a:solidFill>
                <a:schemeClr val="tx1"/>
              </a:solidFill>
              <a:latin typeface="Franklin Gothic Medium" panose="020B0603020102020204" pitchFamily="34" charset="0"/>
              <a:ea typeface="Vida 32 Pro" charset="0"/>
              <a:cs typeface="Times New Roman" panose="02020603050405020304" pitchFamily="18" charset="0"/>
            </a:endParaRPr>
          </a:p>
        </p:txBody>
      </p:sp>
      <p:sp>
        <p:nvSpPr>
          <p:cNvPr id="25" name="Прямоугольник 19">
            <a:extLst>
              <a:ext uri="{FF2B5EF4-FFF2-40B4-BE49-F238E27FC236}">
                <a16:creationId xmlns:a16="http://schemas.microsoft.com/office/drawing/2014/main" id="{C27722AB-82D5-40EC-848C-28633ACC9DC1}"/>
              </a:ext>
            </a:extLst>
          </p:cNvPr>
          <p:cNvSpPr/>
          <p:nvPr/>
        </p:nvSpPr>
        <p:spPr>
          <a:xfrm>
            <a:off x="0" y="1829876"/>
            <a:ext cx="9144000" cy="178510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000" i="1" dirty="0" smtClean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Укрепление </a:t>
            </a:r>
            <a:r>
              <a:rPr lang="ru-RU" sz="1000" i="1" dirty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материально-технической базы учреждений </a:t>
            </a:r>
            <a:r>
              <a:rPr lang="ru-RU" sz="1000" i="1" dirty="0" smtClean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спорта </a:t>
            </a:r>
          </a:p>
          <a:p>
            <a:r>
              <a:rPr lang="ru-RU" sz="1000" i="1" dirty="0" smtClean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В </a:t>
            </a:r>
            <a:r>
              <a:rPr lang="ru-RU" sz="1000" i="1" dirty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рамках данного мероприятия обеспечение детско-юношеских спортивных школ Нефтеюганского района спортивным оборудованием, экипировкой и инвентарем, создание современной спортивной инфраструктуры для занятий физической культурой и спортом, создание безопасной и комфортной среды для занимающихся физической культурой и спортом. </a:t>
            </a:r>
            <a:r>
              <a:rPr lang="ru-RU" sz="1000" i="1" dirty="0">
                <a:solidFill>
                  <a:srgbClr val="FF0000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1000" i="1" dirty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В целях обеспечения детско-юношеских спортивных школ Нефтеюганского района спортивным оборудованием, экипировкой и инвентарем в </a:t>
            </a:r>
            <a:r>
              <a:rPr lang="ru-RU" sz="1000" i="1" dirty="0" smtClean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2024 </a:t>
            </a:r>
            <a:r>
              <a:rPr lang="ru-RU" sz="1000" i="1" dirty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году приобретены: шкафы для раздевалки в плавательный бассейн; спортивный инвентарь по видам спорта (плавание, бокс, мини-футбол, северное многоборье, пауэрлифтинг, спортивная борьба, лыжные гонки); спортивная экипировка по видам спорта (плавание, бокс, мини-футбол, северное многоборье, пауэрлифтинг, спортивная борьба, лыжные гонки). </a:t>
            </a:r>
            <a:r>
              <a:rPr lang="ru-RU" sz="1000" i="1" dirty="0" smtClean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В </a:t>
            </a:r>
            <a:r>
              <a:rPr lang="ru-RU" sz="1000" i="1" dirty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целях создания безопасной и комфортной среды для занимающихся физической культурой и спортом в </a:t>
            </a:r>
            <a:r>
              <a:rPr lang="ru-RU" sz="1000" i="1" dirty="0" smtClean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2024 </a:t>
            </a:r>
            <a:r>
              <a:rPr lang="ru-RU" sz="1000" i="1" dirty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году произведены работы по огнезащитной обработке деревянных конструкций чердачного помещения, техническое обслуживание исправного и работоспособного внутреннего пожарного водопровода, проведение поверки пожарных кранов и перекатка рукавов в здании СШ «Нептун». Установка системы автоматического отключения приточно-вытяжной вентиляции и кондиционирования при пожаре. 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-8468" y="3868946"/>
            <a:ext cx="9135531" cy="135003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000" i="1" dirty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Единовременное денежное вознаграждение спортсменам (победителям и призерам), их личным тренерам, присвоение спортивных разрядов, квалификационных категорий спортивных </a:t>
            </a:r>
            <a:r>
              <a:rPr lang="ru-RU" sz="1000" i="1" dirty="0" smtClean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судей</a:t>
            </a:r>
          </a:p>
          <a:p>
            <a:r>
              <a:rPr lang="ru-RU" sz="1000" i="1" dirty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В рамках данного мероприятия осуществляется приобретение значков, квалификационных книжек для присвоения спортивных разрядов, осуществляется материальное поощрение спортсменов и тренеров по итогам выступлений на Российских и международных соревнованиях по олимпийским, неолимпийским, параолимпийским, </a:t>
            </a:r>
            <a:r>
              <a:rPr lang="ru-RU" sz="1000" i="1" dirty="0" err="1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сурдлимпийским</a:t>
            </a:r>
            <a:r>
              <a:rPr lang="ru-RU" sz="1000" i="1" dirty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 видам спорта, а также включенных в программу Всемирных специальных олимпийских игр.</a:t>
            </a:r>
          </a:p>
          <a:p>
            <a:r>
              <a:rPr lang="ru-RU" sz="1000" i="1" dirty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В </a:t>
            </a:r>
            <a:r>
              <a:rPr lang="ru-RU" sz="1000" i="1" dirty="0" smtClean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2024 </a:t>
            </a:r>
            <a:r>
              <a:rPr lang="ru-RU" sz="1000" i="1" dirty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году </a:t>
            </a:r>
            <a:r>
              <a:rPr lang="ru-RU" sz="1000" i="1" dirty="0" smtClean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производилось </a:t>
            </a:r>
            <a:r>
              <a:rPr lang="ru-RU" sz="1000" i="1" dirty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приобретение квалифицированных книжек и значков для присвоения спортивных разрядов, квалификационных категорий спортивных судей. Произведены выплаты единовременных денежных вознаграждений </a:t>
            </a:r>
            <a:r>
              <a:rPr lang="ru-RU" sz="1000" i="1" dirty="0" smtClean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8 </a:t>
            </a:r>
            <a:r>
              <a:rPr lang="ru-RU" sz="1000" i="1" dirty="0">
                <a:solidFill>
                  <a:schemeClr val="tx1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спортсменам (победителям и призерам), и двум их личным тренерам Нефтеюганского района.</a:t>
            </a:r>
          </a:p>
          <a:p>
            <a:endParaRPr lang="ru-RU" sz="900" i="1" dirty="0">
              <a:solidFill>
                <a:schemeClr val="accent1">
                  <a:lumMod val="75000"/>
                </a:schemeClr>
              </a:solidFill>
              <a:latin typeface="Franklin Gothic Medium" panose="020B0603020102020204" pitchFamily="34" charset="0"/>
              <a:ea typeface="Vida 32 Pro" charset="0"/>
              <a:cs typeface="Times New Roman" panose="02020603050405020304" pitchFamily="18" charset="0"/>
            </a:endParaRPr>
          </a:p>
        </p:txBody>
      </p:sp>
      <p:pic>
        <p:nvPicPr>
          <p:cNvPr id="36" name="Picture 2" descr="C:\Users\Алан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567267" cy="523632"/>
          </a:xfrm>
          <a:prstGeom prst="rect">
            <a:avLst/>
          </a:prstGeom>
          <a:noFill/>
        </p:spPr>
      </p:pic>
      <p:sp>
        <p:nvSpPr>
          <p:cNvPr id="37" name="Title 1"/>
          <p:cNvSpPr txBox="1">
            <a:spLocks/>
          </p:cNvSpPr>
          <p:nvPr/>
        </p:nvSpPr>
        <p:spPr>
          <a:xfrm>
            <a:off x="606680" y="103517"/>
            <a:ext cx="8096255" cy="41279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</a:rPr>
              <a:t>Мероприятия муниципальной программы </a:t>
            </a:r>
          </a:p>
          <a:p>
            <a:r>
              <a:rPr lang="ru-RU" sz="1400" b="1" i="1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«Развитие физической культуры и спорта</a:t>
            </a:r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»</a:t>
            </a:r>
            <a:endParaRPr lang="en-US" sz="1400" b="1" i="1" dirty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90" name="Прямоугольник 89"/>
          <p:cNvSpPr/>
          <p:nvPr/>
        </p:nvSpPr>
        <p:spPr>
          <a:xfrm>
            <a:off x="-8467" y="572350"/>
            <a:ext cx="9135531" cy="30291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i="1" dirty="0">
                <a:solidFill>
                  <a:srgbClr val="C00000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Подпрограмма II «Развитие детско-юношеского спорта»</a:t>
            </a:r>
          </a:p>
        </p:txBody>
      </p:sp>
      <p:sp>
        <p:nvSpPr>
          <p:cNvPr id="91" name="Прямоугольник 19">
            <a:extLst>
              <a:ext uri="{FF2B5EF4-FFF2-40B4-BE49-F238E27FC236}">
                <a16:creationId xmlns:a16="http://schemas.microsoft.com/office/drawing/2014/main" id="{C27722AB-82D5-40EC-848C-28633ACC9DC1}"/>
              </a:ext>
            </a:extLst>
          </p:cNvPr>
          <p:cNvSpPr/>
          <p:nvPr/>
        </p:nvSpPr>
        <p:spPr>
          <a:xfrm>
            <a:off x="-8468" y="3603464"/>
            <a:ext cx="9152467" cy="27699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200" i="1" dirty="0" smtClean="0">
                <a:solidFill>
                  <a:srgbClr val="C00000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Подпрограмма </a:t>
            </a:r>
            <a:r>
              <a:rPr lang="en-US" sz="1200" i="1" dirty="0" smtClean="0">
                <a:solidFill>
                  <a:srgbClr val="C00000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III</a:t>
            </a:r>
            <a:r>
              <a:rPr lang="ru-RU" sz="1200" i="1" dirty="0" smtClean="0">
                <a:solidFill>
                  <a:srgbClr val="C00000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 «Управление отраслью физической культуры и спорта</a:t>
            </a:r>
            <a:r>
              <a:rPr lang="ru-RU" sz="900" i="1" dirty="0" smtClean="0">
                <a:solidFill>
                  <a:srgbClr val="C00000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»</a:t>
            </a:r>
            <a:endParaRPr lang="ru-RU" sz="900" i="1" dirty="0">
              <a:solidFill>
                <a:srgbClr val="C00000"/>
              </a:solidFill>
              <a:latin typeface="Franklin Gothic Medium" panose="020B0603020102020204" pitchFamily="34" charset="0"/>
              <a:ea typeface="Vida 32 Pro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046A3631-639E-466D-8A77-3657DE9080D8}"/>
              </a:ext>
            </a:extLst>
          </p:cNvPr>
          <p:cNvSpPr/>
          <p:nvPr/>
        </p:nvSpPr>
        <p:spPr>
          <a:xfrm>
            <a:off x="0" y="566058"/>
            <a:ext cx="9143999" cy="72611"/>
          </a:xfrm>
          <a:prstGeom prst="rect">
            <a:avLst/>
          </a:prstGeom>
          <a:ln/>
        </p:spPr>
        <p:style>
          <a:lnRef idx="1">
            <a:schemeClr val="accent3"/>
          </a:lnRef>
          <a:fillRef idx="1001">
            <a:schemeClr val="dk2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8255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046A3631-639E-466D-8A77-3657DE9080D8}"/>
              </a:ext>
            </a:extLst>
          </p:cNvPr>
          <p:cNvSpPr/>
          <p:nvPr/>
        </p:nvSpPr>
        <p:spPr>
          <a:xfrm>
            <a:off x="0" y="928368"/>
            <a:ext cx="9143999" cy="72611"/>
          </a:xfrm>
          <a:prstGeom prst="rect">
            <a:avLst/>
          </a:prstGeom>
          <a:ln/>
        </p:spPr>
        <p:style>
          <a:lnRef idx="1">
            <a:schemeClr val="accent3"/>
          </a:lnRef>
          <a:fillRef idx="1001">
            <a:schemeClr val="dk2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87724" y="0"/>
            <a:ext cx="78284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</a:rPr>
              <a:t>	Целевые показатели муниципальной программы </a:t>
            </a:r>
          </a:p>
          <a:p>
            <a:pPr algn="ctr"/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«Развитие физической культуры и спорта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» </a:t>
            </a:r>
          </a:p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</a:rPr>
              <a:t>и оценка эффективности целевых показателей за 2023 год</a:t>
            </a:r>
          </a:p>
          <a:p>
            <a:endParaRPr lang="en-US" b="1" i="1" dirty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338089" y="2904237"/>
            <a:ext cx="327239" cy="360000"/>
            <a:chOff x="4932863" y="1479525"/>
            <a:chExt cx="342385" cy="360000"/>
          </a:xfrm>
        </p:grpSpPr>
        <p:grpSp>
          <p:nvGrpSpPr>
            <p:cNvPr id="12" name="Группа 11"/>
            <p:cNvGrpSpPr/>
            <p:nvPr/>
          </p:nvGrpSpPr>
          <p:grpSpPr>
            <a:xfrm>
              <a:off x="4932863" y="1535058"/>
              <a:ext cx="187542" cy="252000"/>
              <a:chOff x="2105597" y="6164265"/>
              <a:chExt cx="187542" cy="144000"/>
            </a:xfrm>
          </p:grpSpPr>
          <p:sp>
            <p:nvSpPr>
              <p:cNvPr id="14" name="Нашивка 13"/>
              <p:cNvSpPr/>
              <p:nvPr/>
            </p:nvSpPr>
            <p:spPr>
              <a:xfrm>
                <a:off x="2105597" y="6164265"/>
                <a:ext cx="108000" cy="143999"/>
              </a:xfrm>
              <a:prstGeom prst="chevron">
                <a:avLst/>
              </a:prstGeom>
              <a:solidFill>
                <a:srgbClr val="00B050"/>
              </a:solidFill>
              <a:ln w="3175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4900" tIns="42450" rIns="84900" bIns="42450" rtlCol="0" anchor="ctr"/>
              <a:lstStyle/>
              <a:p>
                <a:pPr algn="ctr"/>
                <a:endParaRPr lang="ru-RU" dirty="0">
                  <a:solidFill>
                    <a:schemeClr val="accent2">
                      <a:lumMod val="75000"/>
                    </a:schemeClr>
                  </a:solidFill>
                  <a:latin typeface="Century" pitchFamily="18" charset="0"/>
                </a:endParaRPr>
              </a:p>
            </p:txBody>
          </p:sp>
          <p:sp>
            <p:nvSpPr>
              <p:cNvPr id="15" name="Нашивка 14"/>
              <p:cNvSpPr/>
              <p:nvPr/>
            </p:nvSpPr>
            <p:spPr>
              <a:xfrm>
                <a:off x="2185139" y="6164266"/>
                <a:ext cx="108000" cy="143999"/>
              </a:xfrm>
              <a:prstGeom prst="chevron">
                <a:avLst/>
              </a:prstGeom>
              <a:solidFill>
                <a:srgbClr val="FF0000"/>
              </a:solidFill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4900" tIns="42450" rIns="84900" bIns="42450" rtlCol="0" anchor="ctr"/>
              <a:lstStyle/>
              <a:p>
                <a:pPr algn="ctr"/>
                <a:endParaRPr lang="ru-RU" dirty="0">
                  <a:solidFill>
                    <a:schemeClr val="accent2">
                      <a:lumMod val="75000"/>
                    </a:schemeClr>
                  </a:solidFill>
                  <a:latin typeface="Century" pitchFamily="18" charset="0"/>
                </a:endParaRPr>
              </a:p>
            </p:txBody>
          </p:sp>
        </p:grpSp>
        <p:cxnSp>
          <p:nvCxnSpPr>
            <p:cNvPr id="13" name="Прямая соединительная линия 12">
              <a:extLst>
                <a:ext uri="{FF2B5EF4-FFF2-40B4-BE49-F238E27FC236}">
                  <a16:creationId xmlns:a16="http://schemas.microsoft.com/office/drawing/2014/main" id="{D5CE79A2-3306-4AD5-BA2A-E07A1EECEF30}"/>
                </a:ext>
              </a:extLst>
            </p:cNvPr>
            <p:cNvCxnSpPr>
              <a:cxnSpLocks/>
            </p:cNvCxnSpPr>
            <p:nvPr/>
          </p:nvCxnSpPr>
          <p:spPr>
            <a:xfrm>
              <a:off x="5275248" y="1479525"/>
              <a:ext cx="0" cy="360000"/>
            </a:xfrm>
            <a:prstGeom prst="line">
              <a:avLst/>
            </a:prstGeom>
            <a:ln>
              <a:solidFill>
                <a:srgbClr val="316F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/>
          <p:cNvSpPr txBox="1"/>
          <p:nvPr/>
        </p:nvSpPr>
        <p:spPr>
          <a:xfrm>
            <a:off x="546378" y="2711796"/>
            <a:ext cx="8226686" cy="738664"/>
          </a:xfrm>
          <a:prstGeom prst="rect">
            <a:avLst/>
          </a:prstGeom>
          <a:solidFill>
            <a:srgbClr val="255E9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Доля </a:t>
            </a:r>
            <a:r>
              <a:rPr lang="ru-RU" sz="1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граждан, систематически занимающихся физической культурой и </a:t>
            </a:r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спортом в общей численности населения, %</a:t>
            </a:r>
          </a:p>
          <a:p>
            <a:pPr algn="just"/>
            <a: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Региональный проект «Спорт - норма жизни» национального проекта «Демография»</a:t>
            </a:r>
            <a:endParaRPr lang="en-US" sz="14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59599" y="3544305"/>
            <a:ext cx="1481666" cy="584775"/>
          </a:xfrm>
          <a:prstGeom prst="rect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rgbClr val="255E91"/>
                </a:solidFill>
                <a:latin typeface="Franklin Gothic Book" panose="020B0503020102020204" pitchFamily="34" charset="0"/>
                <a:cs typeface="Arial" pitchFamily="34" charset="0"/>
              </a:rPr>
              <a:t>План</a:t>
            </a:r>
          </a:p>
          <a:p>
            <a:pPr algn="ctr"/>
            <a:r>
              <a:rPr lang="ru-RU" sz="1600" b="1" dirty="0" smtClean="0">
                <a:solidFill>
                  <a:srgbClr val="255E91"/>
                </a:solidFill>
                <a:latin typeface="Franklin Gothic Book" panose="020B0503020102020204" pitchFamily="34" charset="0"/>
                <a:cs typeface="Arial" pitchFamily="34" charset="0"/>
              </a:rPr>
              <a:t>57,0</a:t>
            </a:r>
            <a:endParaRPr lang="ru-RU" sz="1600" b="1" dirty="0">
              <a:solidFill>
                <a:srgbClr val="255E91"/>
              </a:solidFill>
              <a:latin typeface="Franklin Gothic Book" panose="020B0503020102020204" pitchFamily="34" charset="0"/>
              <a:cs typeface="Arial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104224" y="3544304"/>
            <a:ext cx="1481667" cy="584775"/>
          </a:xfrm>
          <a:prstGeom prst="rect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rgbClr val="255E91"/>
                </a:solidFill>
                <a:latin typeface="Franklin Gothic Book" panose="020B0503020102020204" pitchFamily="34" charset="0"/>
                <a:cs typeface="Arial" pitchFamily="34" charset="0"/>
              </a:rPr>
              <a:t>Факт</a:t>
            </a:r>
          </a:p>
          <a:p>
            <a:pPr algn="ctr"/>
            <a:r>
              <a:rPr lang="ru-RU" sz="1600" b="1" dirty="0" smtClean="0">
                <a:solidFill>
                  <a:srgbClr val="255E91"/>
                </a:solidFill>
                <a:latin typeface="Franklin Gothic Book" panose="020B0503020102020204" pitchFamily="34" charset="0"/>
                <a:cs typeface="Arial" pitchFamily="34" charset="0"/>
              </a:rPr>
              <a:t>59,0</a:t>
            </a:r>
            <a:endParaRPr lang="ru-RU" sz="1600" b="1" dirty="0">
              <a:solidFill>
                <a:srgbClr val="255E91"/>
              </a:solidFill>
              <a:latin typeface="Franklin Gothic Book" panose="020B0503020102020204" pitchFamily="34" charset="0"/>
              <a:cs typeface="Arial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691984" y="3546149"/>
            <a:ext cx="1684866" cy="584775"/>
          </a:xfrm>
          <a:prstGeom prst="rect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600" dirty="0">
                <a:solidFill>
                  <a:srgbClr val="255E91"/>
                </a:solidFill>
                <a:latin typeface="Franklin Gothic Book" panose="020B0503020102020204" pitchFamily="34" charset="0"/>
                <a:cs typeface="Arial" pitchFamily="34" charset="0"/>
              </a:rPr>
              <a:t>Абсолютное отклонение </a:t>
            </a:r>
            <a:r>
              <a:rPr lang="ru-RU" sz="1600" dirty="0" smtClean="0">
                <a:solidFill>
                  <a:srgbClr val="255E91"/>
                </a:solidFill>
                <a:latin typeface="Franklin Gothic Book" panose="020B0503020102020204" pitchFamily="34" charset="0"/>
                <a:cs typeface="Arial" pitchFamily="34" charset="0"/>
              </a:rPr>
              <a:t>+</a:t>
            </a:r>
            <a:r>
              <a:rPr lang="ru-RU" sz="1600" b="1" dirty="0" smtClean="0">
                <a:solidFill>
                  <a:srgbClr val="255E91"/>
                </a:solidFill>
                <a:latin typeface="Franklin Gothic Book" panose="020B0503020102020204" pitchFamily="34" charset="0"/>
                <a:cs typeface="Arial" pitchFamily="34" charset="0"/>
              </a:rPr>
              <a:t>2,0</a:t>
            </a:r>
            <a:endParaRPr lang="ru-RU" sz="1600" b="1" dirty="0">
              <a:solidFill>
                <a:srgbClr val="255E91"/>
              </a:solidFill>
              <a:latin typeface="Franklin Gothic Book" panose="020B0503020102020204" pitchFamily="34" charset="0"/>
              <a:cs typeface="Arial" pitchFamily="34" charset="0"/>
            </a:endParaRPr>
          </a:p>
        </p:txBody>
      </p:sp>
      <p:grpSp>
        <p:nvGrpSpPr>
          <p:cNvPr id="36" name="Группа 35"/>
          <p:cNvGrpSpPr/>
          <p:nvPr/>
        </p:nvGrpSpPr>
        <p:grpSpPr>
          <a:xfrm>
            <a:off x="267464" y="4469469"/>
            <a:ext cx="327239" cy="360000"/>
            <a:chOff x="4932863" y="1479525"/>
            <a:chExt cx="342385" cy="360000"/>
          </a:xfrm>
        </p:grpSpPr>
        <p:grpSp>
          <p:nvGrpSpPr>
            <p:cNvPr id="37" name="Группа 36"/>
            <p:cNvGrpSpPr/>
            <p:nvPr/>
          </p:nvGrpSpPr>
          <p:grpSpPr>
            <a:xfrm>
              <a:off x="4932863" y="1535058"/>
              <a:ext cx="187542" cy="252000"/>
              <a:chOff x="2105597" y="6164265"/>
              <a:chExt cx="187542" cy="144000"/>
            </a:xfrm>
          </p:grpSpPr>
          <p:sp>
            <p:nvSpPr>
              <p:cNvPr id="39" name="Нашивка 38"/>
              <p:cNvSpPr/>
              <p:nvPr/>
            </p:nvSpPr>
            <p:spPr>
              <a:xfrm>
                <a:off x="2105597" y="6164265"/>
                <a:ext cx="108000" cy="143999"/>
              </a:xfrm>
              <a:prstGeom prst="chevron">
                <a:avLst/>
              </a:prstGeom>
              <a:solidFill>
                <a:srgbClr val="00B050"/>
              </a:solidFill>
              <a:ln w="3175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4900" tIns="42450" rIns="84900" bIns="42450" rtlCol="0" anchor="ctr"/>
              <a:lstStyle/>
              <a:p>
                <a:pPr algn="ctr"/>
                <a:endParaRPr lang="ru-RU" dirty="0">
                  <a:solidFill>
                    <a:prstClr val="black"/>
                  </a:solidFill>
                  <a:latin typeface="Century" pitchFamily="18" charset="0"/>
                </a:endParaRPr>
              </a:p>
            </p:txBody>
          </p:sp>
          <p:sp>
            <p:nvSpPr>
              <p:cNvPr id="40" name="Нашивка 39"/>
              <p:cNvSpPr/>
              <p:nvPr/>
            </p:nvSpPr>
            <p:spPr>
              <a:xfrm>
                <a:off x="2185139" y="6164266"/>
                <a:ext cx="108000" cy="143999"/>
              </a:xfrm>
              <a:prstGeom prst="chevron">
                <a:avLst/>
              </a:prstGeom>
              <a:solidFill>
                <a:srgbClr val="FF0000"/>
              </a:solidFill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4900" tIns="42450" rIns="84900" bIns="42450" rtlCol="0" anchor="ctr"/>
              <a:lstStyle/>
              <a:p>
                <a:pPr algn="ctr"/>
                <a:endParaRPr lang="ru-RU" dirty="0">
                  <a:solidFill>
                    <a:prstClr val="black"/>
                  </a:solidFill>
                  <a:latin typeface="Century" pitchFamily="18" charset="0"/>
                </a:endParaRPr>
              </a:p>
            </p:txBody>
          </p:sp>
        </p:grpSp>
        <p:cxnSp>
          <p:nvCxnSpPr>
            <p:cNvPr id="38" name="Прямая соединительная линия 37">
              <a:extLst>
                <a:ext uri="{FF2B5EF4-FFF2-40B4-BE49-F238E27FC236}">
                  <a16:creationId xmlns:a16="http://schemas.microsoft.com/office/drawing/2014/main" id="{D5CE79A2-3306-4AD5-BA2A-E07A1EECEF30}"/>
                </a:ext>
              </a:extLst>
            </p:cNvPr>
            <p:cNvCxnSpPr>
              <a:cxnSpLocks/>
            </p:cNvCxnSpPr>
            <p:nvPr/>
          </p:nvCxnSpPr>
          <p:spPr>
            <a:xfrm>
              <a:off x="5275248" y="1479525"/>
              <a:ext cx="0" cy="360000"/>
            </a:xfrm>
            <a:prstGeom prst="line">
              <a:avLst/>
            </a:prstGeom>
            <a:ln>
              <a:solidFill>
                <a:srgbClr val="316F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TextBox 40"/>
          <p:cNvSpPr txBox="1"/>
          <p:nvPr/>
        </p:nvSpPr>
        <p:spPr>
          <a:xfrm>
            <a:off x="496220" y="4200208"/>
            <a:ext cx="8302723" cy="738664"/>
          </a:xfrm>
          <a:prstGeom prst="rect">
            <a:avLst/>
          </a:prstGeom>
          <a:solidFill>
            <a:srgbClr val="255E9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Уровень </a:t>
            </a:r>
            <a:r>
              <a:rPr lang="ru-RU" sz="1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обеспеченности </a:t>
            </a:r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населения спортивными сооружениями, исходя </a:t>
            </a:r>
            <a:r>
              <a:rPr lang="ru-RU" sz="1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единовременной пропускной способности объектов спорта, </a:t>
            </a:r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</a:p>
          <a:p>
            <a:pPr algn="just"/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Региональный проект «Спорт - норма жизни</a:t>
            </a:r>
            <a: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национального проекта «Демография»</a:t>
            </a:r>
            <a:endParaRPr lang="ru-RU" sz="1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525692" y="5011170"/>
            <a:ext cx="1486261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rgbClr val="255E91"/>
                </a:solidFill>
                <a:latin typeface="Franklin Gothic Book" panose="020B0503020102020204" pitchFamily="34" charset="0"/>
                <a:cs typeface="Arial" pitchFamily="34" charset="0"/>
              </a:rPr>
              <a:t>План</a:t>
            </a:r>
          </a:p>
          <a:p>
            <a:pPr algn="ctr"/>
            <a:r>
              <a:rPr lang="ru-RU" sz="1600" b="1" dirty="0" smtClean="0">
                <a:solidFill>
                  <a:srgbClr val="255E91"/>
                </a:solidFill>
                <a:latin typeface="Franklin Gothic Book" panose="020B0503020102020204" pitchFamily="34" charset="0"/>
                <a:cs typeface="Arial" pitchFamily="34" charset="0"/>
              </a:rPr>
              <a:t>57,0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2080492" y="5025898"/>
            <a:ext cx="1479522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rgbClr val="255E91"/>
                </a:solidFill>
                <a:latin typeface="Franklin Gothic Book" panose="020B0503020102020204" pitchFamily="34" charset="0"/>
                <a:cs typeface="Arial" pitchFamily="34" charset="0"/>
              </a:rPr>
              <a:t>Факт</a:t>
            </a:r>
          </a:p>
          <a:p>
            <a:pPr algn="ctr"/>
            <a:r>
              <a:rPr lang="ru-RU" sz="1600" b="1" dirty="0" smtClean="0">
                <a:solidFill>
                  <a:srgbClr val="255E91"/>
                </a:solidFill>
                <a:latin typeface="Franklin Gothic Book" panose="020B0503020102020204" pitchFamily="34" charset="0"/>
                <a:cs typeface="Arial" pitchFamily="34" charset="0"/>
              </a:rPr>
              <a:t>57,9</a:t>
            </a:r>
            <a:endParaRPr lang="ru-RU" sz="1600" b="1" dirty="0">
              <a:solidFill>
                <a:srgbClr val="255E91"/>
              </a:solidFill>
              <a:latin typeface="Franklin Gothic Book" panose="020B0503020102020204" pitchFamily="34" charset="0"/>
              <a:cs typeface="Arial" pitchFamily="34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3680082" y="5034523"/>
            <a:ext cx="1794933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600" dirty="0">
                <a:solidFill>
                  <a:srgbClr val="255E91"/>
                </a:solidFill>
                <a:latin typeface="Franklin Gothic Book" panose="020B0503020102020204" pitchFamily="34" charset="0"/>
                <a:cs typeface="Arial" pitchFamily="34" charset="0"/>
              </a:rPr>
              <a:t>Абсолютное </a:t>
            </a:r>
            <a:r>
              <a:rPr lang="ru-RU" sz="1600" dirty="0" smtClean="0">
                <a:solidFill>
                  <a:srgbClr val="255E91"/>
                </a:solidFill>
                <a:latin typeface="Franklin Gothic Book" panose="020B0503020102020204" pitchFamily="34" charset="0"/>
                <a:cs typeface="Arial" pitchFamily="34" charset="0"/>
              </a:rPr>
              <a:t>отклонение </a:t>
            </a:r>
            <a:r>
              <a:rPr lang="ru-RU" sz="1600" b="1" dirty="0" smtClean="0">
                <a:solidFill>
                  <a:srgbClr val="255E91"/>
                </a:solidFill>
                <a:latin typeface="Franklin Gothic Book" panose="020B0503020102020204" pitchFamily="34" charset="0"/>
                <a:cs typeface="Arial" pitchFamily="34" charset="0"/>
              </a:rPr>
              <a:t>+0,9 </a:t>
            </a:r>
            <a:endParaRPr lang="ru-RU" sz="1600" b="1" dirty="0">
              <a:solidFill>
                <a:srgbClr val="255E91"/>
              </a:solidFill>
              <a:latin typeface="Franklin Gothic Book" panose="020B0503020102020204" pitchFamily="34" charset="0"/>
              <a:cs typeface="Arial" pitchFamily="34" charset="0"/>
            </a:endParaRPr>
          </a:p>
        </p:txBody>
      </p:sp>
      <p:sp>
        <p:nvSpPr>
          <p:cNvPr id="72" name="Номер слайда 2"/>
          <p:cNvSpPr txBox="1">
            <a:spLocks/>
          </p:cNvSpPr>
          <p:nvPr/>
        </p:nvSpPr>
        <p:spPr>
          <a:xfrm>
            <a:off x="6962775" y="6370717"/>
            <a:ext cx="20574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1606E65-FA19-4864-BD99-9BD52178F302}" type="slidenum">
              <a:rPr lang="ru-RU" sz="1200" smtClean="0">
                <a:solidFill>
                  <a:prstClr val="black">
                    <a:tint val="75000"/>
                  </a:prstClr>
                </a:solidFill>
              </a:rPr>
              <a:pPr algn="r"/>
              <a:t>5</a:t>
            </a:fld>
            <a:endParaRPr lang="en-US" sz="1200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4" name="Picture 2" descr="C:\Users\Алан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567267" cy="523632"/>
          </a:xfrm>
          <a:prstGeom prst="rect">
            <a:avLst/>
          </a:prstGeom>
          <a:noFill/>
        </p:spPr>
      </p:pic>
      <p:sp>
        <p:nvSpPr>
          <p:cNvPr id="69" name="Прямоугольник 68"/>
          <p:cNvSpPr/>
          <p:nvPr/>
        </p:nvSpPr>
        <p:spPr>
          <a:xfrm>
            <a:off x="5486764" y="3544305"/>
            <a:ext cx="1913466" cy="584775"/>
          </a:xfrm>
          <a:prstGeom prst="rect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rgbClr val="255E91"/>
                </a:solidFill>
                <a:latin typeface="Franklin Gothic Book" panose="020B0503020102020204" pitchFamily="34" charset="0"/>
                <a:cs typeface="Arial" pitchFamily="34" charset="0"/>
              </a:rPr>
              <a:t>Оценка в баллах</a:t>
            </a:r>
          </a:p>
          <a:p>
            <a:pPr algn="ctr"/>
            <a:r>
              <a:rPr lang="ru-RU" sz="1600" b="1" dirty="0" smtClean="0">
                <a:solidFill>
                  <a:srgbClr val="255E91"/>
                </a:solidFill>
                <a:latin typeface="Franklin Gothic Book" panose="020B0503020102020204" pitchFamily="34" charset="0"/>
                <a:cs typeface="Arial" pitchFamily="34" charset="0"/>
              </a:rPr>
              <a:t>2</a:t>
            </a:r>
            <a:endParaRPr lang="ru-RU" sz="1600" b="1" dirty="0">
              <a:solidFill>
                <a:srgbClr val="255E91"/>
              </a:solidFill>
              <a:latin typeface="Franklin Gothic Book" panose="020B0503020102020204" pitchFamily="34" charset="0"/>
              <a:cs typeface="Arial" pitchFamily="34" charset="0"/>
            </a:endParaRPr>
          </a:p>
        </p:txBody>
      </p:sp>
      <p:sp>
        <p:nvSpPr>
          <p:cNvPr id="70" name="Прямоугольник 69"/>
          <p:cNvSpPr/>
          <p:nvPr/>
        </p:nvSpPr>
        <p:spPr>
          <a:xfrm>
            <a:off x="5603711" y="5028878"/>
            <a:ext cx="1913466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rgbClr val="255E91"/>
                </a:solidFill>
                <a:latin typeface="Franklin Gothic Book" panose="020B0503020102020204" pitchFamily="34" charset="0"/>
                <a:cs typeface="Arial" pitchFamily="34" charset="0"/>
              </a:rPr>
              <a:t>Оценка в баллах</a:t>
            </a:r>
          </a:p>
          <a:p>
            <a:pPr algn="ctr"/>
            <a:r>
              <a:rPr lang="ru-RU" sz="1600" b="1" dirty="0" smtClean="0">
                <a:solidFill>
                  <a:srgbClr val="255E91"/>
                </a:solidFill>
                <a:latin typeface="Franklin Gothic Book" panose="020B0503020102020204" pitchFamily="34" charset="0"/>
                <a:cs typeface="Arial" pitchFamily="34" charset="0"/>
              </a:rPr>
              <a:t>2</a:t>
            </a:r>
            <a:endParaRPr lang="ru-RU" sz="1600" b="1" dirty="0">
              <a:solidFill>
                <a:srgbClr val="255E91"/>
              </a:solidFill>
              <a:latin typeface="Franklin Gothic Book" panose="020B0503020102020204" pitchFamily="34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03244" y="5646159"/>
            <a:ext cx="8295699" cy="523220"/>
          </a:xfrm>
          <a:prstGeom prst="rect">
            <a:avLst/>
          </a:prstGeom>
          <a:solidFill>
            <a:srgbClr val="255E9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Доля </a:t>
            </a:r>
            <a:r>
              <a:rPr lang="ru-RU" sz="1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граждан в возрасте 3-29 лет,  систематически занимающихся физической культурой и спортом, в общей численности граждан данной возрастной категории, % </a:t>
            </a:r>
            <a:endParaRPr lang="en-US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9" name="Группа 10"/>
          <p:cNvGrpSpPr/>
          <p:nvPr/>
        </p:nvGrpSpPr>
        <p:grpSpPr>
          <a:xfrm>
            <a:off x="189814" y="5749919"/>
            <a:ext cx="327239" cy="360000"/>
            <a:chOff x="4932863" y="1479525"/>
            <a:chExt cx="342385" cy="360000"/>
          </a:xfrm>
        </p:grpSpPr>
        <p:grpSp>
          <p:nvGrpSpPr>
            <p:cNvPr id="30" name="Группа 11"/>
            <p:cNvGrpSpPr/>
            <p:nvPr/>
          </p:nvGrpSpPr>
          <p:grpSpPr>
            <a:xfrm>
              <a:off x="4932863" y="1535058"/>
              <a:ext cx="187542" cy="252000"/>
              <a:chOff x="2105597" y="6164265"/>
              <a:chExt cx="187542" cy="144000"/>
            </a:xfrm>
          </p:grpSpPr>
          <p:sp>
            <p:nvSpPr>
              <p:cNvPr id="32" name="Нашивка 13"/>
              <p:cNvSpPr/>
              <p:nvPr/>
            </p:nvSpPr>
            <p:spPr>
              <a:xfrm>
                <a:off x="2105597" y="6164265"/>
                <a:ext cx="108000" cy="143999"/>
              </a:xfrm>
              <a:prstGeom prst="chevron">
                <a:avLst/>
              </a:prstGeom>
              <a:solidFill>
                <a:srgbClr val="00B050"/>
              </a:solidFill>
              <a:ln w="3175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4900" tIns="42450" rIns="84900" bIns="42450" rtlCol="0" anchor="ctr"/>
              <a:lstStyle/>
              <a:p>
                <a:pPr algn="ctr"/>
                <a:endParaRPr lang="ru-RU" dirty="0">
                  <a:solidFill>
                    <a:schemeClr val="accent2">
                      <a:lumMod val="75000"/>
                    </a:schemeClr>
                  </a:solidFill>
                  <a:latin typeface="Century" pitchFamily="18" charset="0"/>
                </a:endParaRPr>
              </a:p>
            </p:txBody>
          </p:sp>
          <p:sp>
            <p:nvSpPr>
              <p:cNvPr id="33" name="Нашивка 14"/>
              <p:cNvSpPr/>
              <p:nvPr/>
            </p:nvSpPr>
            <p:spPr>
              <a:xfrm>
                <a:off x="2185139" y="6164266"/>
                <a:ext cx="108000" cy="143999"/>
              </a:xfrm>
              <a:prstGeom prst="chevron">
                <a:avLst/>
              </a:prstGeom>
              <a:solidFill>
                <a:srgbClr val="FF0000"/>
              </a:solidFill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4900" tIns="42450" rIns="84900" bIns="42450" rtlCol="0" anchor="ctr"/>
              <a:lstStyle/>
              <a:p>
                <a:pPr algn="ctr"/>
                <a:endParaRPr lang="ru-RU" dirty="0">
                  <a:solidFill>
                    <a:schemeClr val="accent2">
                      <a:lumMod val="75000"/>
                    </a:schemeClr>
                  </a:solidFill>
                  <a:latin typeface="Century" pitchFamily="18" charset="0"/>
                </a:endParaRPr>
              </a:p>
            </p:txBody>
          </p:sp>
        </p:grpSp>
        <p:cxnSp>
          <p:nvCxnSpPr>
            <p:cNvPr id="31" name="Прямая соединительная линия 30">
              <a:extLst>
                <a:ext uri="{FF2B5EF4-FFF2-40B4-BE49-F238E27FC236}">
                  <a16:creationId xmlns:a16="http://schemas.microsoft.com/office/drawing/2014/main" id="{D5CE79A2-3306-4AD5-BA2A-E07A1EECEF30}"/>
                </a:ext>
              </a:extLst>
            </p:cNvPr>
            <p:cNvCxnSpPr>
              <a:cxnSpLocks/>
            </p:cNvCxnSpPr>
            <p:nvPr/>
          </p:nvCxnSpPr>
          <p:spPr>
            <a:xfrm>
              <a:off x="5275248" y="1479525"/>
              <a:ext cx="0" cy="360000"/>
            </a:xfrm>
            <a:prstGeom prst="line">
              <a:avLst/>
            </a:prstGeom>
            <a:ln>
              <a:solidFill>
                <a:srgbClr val="316F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Прямоугольник 33"/>
          <p:cNvSpPr/>
          <p:nvPr/>
        </p:nvSpPr>
        <p:spPr>
          <a:xfrm>
            <a:off x="503246" y="6205052"/>
            <a:ext cx="1354666" cy="584775"/>
          </a:xfrm>
          <a:prstGeom prst="rect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rgbClr val="255E91"/>
                </a:solidFill>
                <a:latin typeface="Franklin Gothic Book" panose="020B0503020102020204" pitchFamily="34" charset="0"/>
                <a:cs typeface="Arial" pitchFamily="34" charset="0"/>
              </a:rPr>
              <a:t>План</a:t>
            </a:r>
          </a:p>
          <a:p>
            <a:pPr algn="ctr"/>
            <a:r>
              <a:rPr lang="ru-RU" sz="1600" b="1" dirty="0" smtClean="0">
                <a:solidFill>
                  <a:srgbClr val="255E91"/>
                </a:solidFill>
                <a:latin typeface="Franklin Gothic Book" panose="020B0503020102020204" pitchFamily="34" charset="0"/>
                <a:cs typeface="Arial" pitchFamily="34" charset="0"/>
              </a:rPr>
              <a:t>80,6</a:t>
            </a:r>
            <a:endParaRPr lang="ru-RU" sz="1600" b="1" dirty="0">
              <a:solidFill>
                <a:srgbClr val="255E91"/>
              </a:solidFill>
              <a:latin typeface="Franklin Gothic Book" panose="020B0503020102020204" pitchFamily="34" charset="0"/>
              <a:cs typeface="Arial" pitchFamily="34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2000388" y="6205053"/>
            <a:ext cx="1447800" cy="584775"/>
          </a:xfrm>
          <a:prstGeom prst="rect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rgbClr val="255E91"/>
                </a:solidFill>
                <a:latin typeface="Franklin Gothic Book" panose="020B0503020102020204" pitchFamily="34" charset="0"/>
                <a:cs typeface="Arial" pitchFamily="34" charset="0"/>
              </a:rPr>
              <a:t>Факт</a:t>
            </a:r>
          </a:p>
          <a:p>
            <a:pPr algn="ctr"/>
            <a:r>
              <a:rPr lang="ru-RU" sz="1600" b="1" dirty="0" smtClean="0">
                <a:solidFill>
                  <a:srgbClr val="255E91"/>
                </a:solidFill>
                <a:latin typeface="Franklin Gothic Book" panose="020B0503020102020204" pitchFamily="34" charset="0"/>
                <a:cs typeface="Arial" pitchFamily="34" charset="0"/>
              </a:rPr>
              <a:t>90,2</a:t>
            </a:r>
            <a:endParaRPr lang="ru-RU" sz="1600" b="1" dirty="0">
              <a:solidFill>
                <a:srgbClr val="255E91"/>
              </a:solidFill>
              <a:latin typeface="Franklin Gothic Book" panose="020B0503020102020204" pitchFamily="34" charset="0"/>
              <a:cs typeface="Arial" pitchFamily="34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3643339" y="6205053"/>
            <a:ext cx="1695892" cy="584775"/>
          </a:xfrm>
          <a:prstGeom prst="rect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600" dirty="0">
                <a:solidFill>
                  <a:srgbClr val="255E91"/>
                </a:solidFill>
                <a:latin typeface="Franklin Gothic Book" panose="020B0503020102020204" pitchFamily="34" charset="0"/>
                <a:cs typeface="Arial" pitchFamily="34" charset="0"/>
              </a:rPr>
              <a:t>Абсолютное отклонение </a:t>
            </a:r>
            <a:r>
              <a:rPr lang="ru-RU" sz="1600" b="1" dirty="0" smtClean="0">
                <a:solidFill>
                  <a:srgbClr val="255E91"/>
                </a:solidFill>
                <a:latin typeface="Franklin Gothic Book" panose="020B0503020102020204" pitchFamily="34" charset="0"/>
                <a:cs typeface="Arial" pitchFamily="34" charset="0"/>
              </a:rPr>
              <a:t>+9,6</a:t>
            </a:r>
            <a:endParaRPr lang="ru-RU" sz="1600" b="1" dirty="0">
              <a:solidFill>
                <a:srgbClr val="255E91"/>
              </a:solidFill>
              <a:latin typeface="Franklin Gothic Book" panose="020B0503020102020204" pitchFamily="34" charset="0"/>
              <a:cs typeface="Arial" pitchFamily="34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5450777" y="6205052"/>
            <a:ext cx="1913466" cy="584775"/>
          </a:xfrm>
          <a:prstGeom prst="rect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rgbClr val="255E91"/>
                </a:solidFill>
                <a:latin typeface="Franklin Gothic Book" panose="020B0503020102020204" pitchFamily="34" charset="0"/>
                <a:cs typeface="Arial" pitchFamily="34" charset="0"/>
              </a:rPr>
              <a:t>Оценка в баллах</a:t>
            </a:r>
          </a:p>
          <a:p>
            <a:pPr algn="ctr"/>
            <a:r>
              <a:rPr lang="ru-RU" sz="1600" b="1" dirty="0" smtClean="0">
                <a:solidFill>
                  <a:srgbClr val="255E91"/>
                </a:solidFill>
                <a:latin typeface="Franklin Gothic Book" panose="020B0503020102020204" pitchFamily="34" charset="0"/>
                <a:cs typeface="Arial" pitchFamily="34" charset="0"/>
              </a:rPr>
              <a:t>2</a:t>
            </a:r>
            <a:endParaRPr lang="ru-RU" sz="1600" b="1" dirty="0">
              <a:solidFill>
                <a:srgbClr val="255E91"/>
              </a:solidFill>
              <a:latin typeface="Franklin Gothic Book" panose="020B0503020102020204" pitchFamily="34" charset="0"/>
              <a:cs typeface="Arial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77639" y="1173421"/>
            <a:ext cx="8971470" cy="738664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1400" dirty="0" smtClean="0"/>
              <a:t>За 2024 год оценка степени достижения целевых показателей проведена по 9  показателям, из них: достигнуто от годового значения свыше 100% по 8 показателям;</a:t>
            </a:r>
          </a:p>
          <a:p>
            <a:r>
              <a:rPr lang="ru-RU" sz="1400" dirty="0" smtClean="0"/>
              <a:t>достигнуто запланированное годовое значение по 1 показателям.</a:t>
            </a:r>
            <a:endParaRPr lang="ru-RU" dirty="0"/>
          </a:p>
        </p:txBody>
      </p:sp>
      <p:sp>
        <p:nvSpPr>
          <p:cNvPr id="48" name="TextBox 47"/>
          <p:cNvSpPr txBox="1"/>
          <p:nvPr/>
        </p:nvSpPr>
        <p:spPr>
          <a:xfrm>
            <a:off x="94891" y="1990055"/>
            <a:ext cx="8928339" cy="52322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1400" dirty="0"/>
              <a:t>Оценка эффективности муниципальной программы за </a:t>
            </a:r>
            <a:r>
              <a:rPr lang="ru-RU" sz="1400" dirty="0" smtClean="0"/>
              <a:t>2024 </a:t>
            </a:r>
            <a:r>
              <a:rPr lang="ru-RU" sz="1400" dirty="0"/>
              <a:t>год составила </a:t>
            </a:r>
            <a:r>
              <a:rPr lang="ru-RU" sz="1400" dirty="0" smtClean="0"/>
              <a:t>17 </a:t>
            </a:r>
            <a:r>
              <a:rPr lang="ru-RU" sz="1400" dirty="0"/>
              <a:t>баллов, в связи с чем, программа признана высоко результативной.</a:t>
            </a:r>
          </a:p>
        </p:txBody>
      </p:sp>
    </p:spTree>
    <p:extLst>
      <p:ext uri="{BB962C8B-B14F-4D97-AF65-F5344CB8AC3E}">
        <p14:creationId xmlns:p14="http://schemas.microsoft.com/office/powerpoint/2010/main" val="865987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046A3631-639E-466D-8A77-3657DE9080D8}"/>
              </a:ext>
            </a:extLst>
          </p:cNvPr>
          <p:cNvSpPr/>
          <p:nvPr/>
        </p:nvSpPr>
        <p:spPr>
          <a:xfrm>
            <a:off x="1" y="919033"/>
            <a:ext cx="9143999" cy="72611"/>
          </a:xfrm>
          <a:prstGeom prst="rect">
            <a:avLst/>
          </a:prstGeom>
          <a:ln/>
        </p:spPr>
        <p:style>
          <a:lnRef idx="1">
            <a:schemeClr val="accent3"/>
          </a:lnRef>
          <a:fillRef idx="1001">
            <a:schemeClr val="dk2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85800" y="88999"/>
            <a:ext cx="83464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</a:rPr>
              <a:t>	Целевые показатели муниципальной программы 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«Развитие физической культуры и спорта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»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</a:rPr>
              <a:t>и оценка эффективности целевых показателей за 2024 год</a:t>
            </a:r>
          </a:p>
        </p:txBody>
      </p:sp>
      <p:grpSp>
        <p:nvGrpSpPr>
          <p:cNvPr id="4" name="Группа 35"/>
          <p:cNvGrpSpPr/>
          <p:nvPr/>
        </p:nvGrpSpPr>
        <p:grpSpPr>
          <a:xfrm>
            <a:off x="184633" y="1692832"/>
            <a:ext cx="327239" cy="360000"/>
            <a:chOff x="4932863" y="1479525"/>
            <a:chExt cx="342385" cy="360000"/>
          </a:xfrm>
        </p:grpSpPr>
        <p:grpSp>
          <p:nvGrpSpPr>
            <p:cNvPr id="5" name="Группа 36"/>
            <p:cNvGrpSpPr/>
            <p:nvPr/>
          </p:nvGrpSpPr>
          <p:grpSpPr>
            <a:xfrm>
              <a:off x="4932863" y="1535058"/>
              <a:ext cx="187542" cy="252000"/>
              <a:chOff x="2105597" y="6164265"/>
              <a:chExt cx="187542" cy="144000"/>
            </a:xfrm>
          </p:grpSpPr>
          <p:sp>
            <p:nvSpPr>
              <p:cNvPr id="39" name="Нашивка 38"/>
              <p:cNvSpPr/>
              <p:nvPr/>
            </p:nvSpPr>
            <p:spPr>
              <a:xfrm>
                <a:off x="2105597" y="6164265"/>
                <a:ext cx="108000" cy="143999"/>
              </a:xfrm>
              <a:prstGeom prst="chevron">
                <a:avLst/>
              </a:prstGeom>
              <a:solidFill>
                <a:srgbClr val="00B050"/>
              </a:solidFill>
              <a:ln w="3175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4900" tIns="42450" rIns="84900" bIns="42450" rtlCol="0" anchor="ctr"/>
              <a:lstStyle/>
              <a:p>
                <a:pPr algn="ctr"/>
                <a:endParaRPr lang="ru-RU" dirty="0">
                  <a:solidFill>
                    <a:prstClr val="black"/>
                  </a:solidFill>
                  <a:latin typeface="Century" pitchFamily="18" charset="0"/>
                </a:endParaRPr>
              </a:p>
            </p:txBody>
          </p:sp>
          <p:sp>
            <p:nvSpPr>
              <p:cNvPr id="40" name="Нашивка 39"/>
              <p:cNvSpPr/>
              <p:nvPr/>
            </p:nvSpPr>
            <p:spPr>
              <a:xfrm>
                <a:off x="2185139" y="6164266"/>
                <a:ext cx="108000" cy="143999"/>
              </a:xfrm>
              <a:prstGeom prst="chevron">
                <a:avLst/>
              </a:prstGeom>
              <a:solidFill>
                <a:srgbClr val="FF0000"/>
              </a:solidFill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4900" tIns="42450" rIns="84900" bIns="42450" rtlCol="0" anchor="ctr"/>
              <a:lstStyle/>
              <a:p>
                <a:pPr algn="ctr"/>
                <a:endParaRPr lang="ru-RU" dirty="0">
                  <a:solidFill>
                    <a:prstClr val="black"/>
                  </a:solidFill>
                  <a:latin typeface="Century" pitchFamily="18" charset="0"/>
                </a:endParaRPr>
              </a:p>
            </p:txBody>
          </p:sp>
        </p:grpSp>
        <p:cxnSp>
          <p:nvCxnSpPr>
            <p:cNvPr id="38" name="Прямая соединительная линия 37">
              <a:extLst>
                <a:ext uri="{FF2B5EF4-FFF2-40B4-BE49-F238E27FC236}">
                  <a16:creationId xmlns:a16="http://schemas.microsoft.com/office/drawing/2014/main" id="{D5CE79A2-3306-4AD5-BA2A-E07A1EECEF30}"/>
                </a:ext>
              </a:extLst>
            </p:cNvPr>
            <p:cNvCxnSpPr>
              <a:cxnSpLocks/>
            </p:cNvCxnSpPr>
            <p:nvPr/>
          </p:nvCxnSpPr>
          <p:spPr>
            <a:xfrm>
              <a:off x="5275248" y="1479525"/>
              <a:ext cx="0" cy="360000"/>
            </a:xfrm>
            <a:prstGeom prst="line">
              <a:avLst/>
            </a:prstGeom>
            <a:ln>
              <a:solidFill>
                <a:srgbClr val="316F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TextBox 40"/>
          <p:cNvSpPr txBox="1"/>
          <p:nvPr/>
        </p:nvSpPr>
        <p:spPr>
          <a:xfrm>
            <a:off x="511872" y="1457334"/>
            <a:ext cx="8442347" cy="738664"/>
          </a:xfrm>
          <a:prstGeom prst="rect">
            <a:avLst/>
          </a:prstGeom>
          <a:solidFill>
            <a:srgbClr val="255E9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Доля </a:t>
            </a:r>
            <a:r>
              <a:rPr lang="ru-RU" sz="1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граждан в возрасте от 30 до 54 лет включительно (женщины) и до 59 лет включительно (мужчины), систематически занимающихся физической культурой и спортом, в общей численности граждан данной возрастной категории, %</a:t>
            </a:r>
            <a:endParaRPr lang="ru-RU" sz="14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509920" y="2333832"/>
            <a:ext cx="1380065" cy="584775"/>
          </a:xfrm>
          <a:prstGeom prst="rect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rgbClr val="255E91"/>
                </a:solidFill>
                <a:latin typeface="Franklin Gothic Book" panose="020B0503020102020204" pitchFamily="34" charset="0"/>
                <a:cs typeface="Arial" pitchFamily="34" charset="0"/>
              </a:rPr>
              <a:t>План</a:t>
            </a:r>
          </a:p>
          <a:p>
            <a:pPr algn="ctr"/>
            <a:r>
              <a:rPr lang="ru-RU" sz="1600" b="1" dirty="0" smtClean="0">
                <a:solidFill>
                  <a:srgbClr val="255E91"/>
                </a:solidFill>
                <a:latin typeface="Franklin Gothic Book" panose="020B0503020102020204" pitchFamily="34" charset="0"/>
                <a:cs typeface="Arial" pitchFamily="34" charset="0"/>
              </a:rPr>
              <a:t>26,0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2023693" y="2359135"/>
            <a:ext cx="1422400" cy="584775"/>
          </a:xfrm>
          <a:prstGeom prst="rect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rgbClr val="255E91"/>
                </a:solidFill>
                <a:latin typeface="Franklin Gothic Book" panose="020B0503020102020204" pitchFamily="34" charset="0"/>
                <a:cs typeface="Arial" pitchFamily="34" charset="0"/>
              </a:rPr>
              <a:t>Факт</a:t>
            </a:r>
          </a:p>
          <a:p>
            <a:pPr algn="ctr"/>
            <a:r>
              <a:rPr lang="ru-RU" sz="1600" b="1" dirty="0" smtClean="0">
                <a:solidFill>
                  <a:srgbClr val="255E91"/>
                </a:solidFill>
                <a:latin typeface="Franklin Gothic Book" panose="020B0503020102020204" pitchFamily="34" charset="0"/>
                <a:cs typeface="Arial" pitchFamily="34" charset="0"/>
              </a:rPr>
              <a:t>52,4</a:t>
            </a:r>
            <a:endParaRPr lang="ru-RU" sz="1600" b="1" dirty="0">
              <a:solidFill>
                <a:srgbClr val="255E91"/>
              </a:solidFill>
              <a:latin typeface="Franklin Gothic Book" panose="020B0503020102020204" pitchFamily="34" charset="0"/>
              <a:cs typeface="Arial" pitchFamily="34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3629607" y="2362516"/>
            <a:ext cx="1731036" cy="584775"/>
          </a:xfrm>
          <a:prstGeom prst="rect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600" dirty="0">
                <a:solidFill>
                  <a:srgbClr val="255E91"/>
                </a:solidFill>
                <a:latin typeface="Franklin Gothic Book" panose="020B0503020102020204" pitchFamily="34" charset="0"/>
                <a:cs typeface="Arial" pitchFamily="34" charset="0"/>
              </a:rPr>
              <a:t>Абсолютное отклонение </a:t>
            </a:r>
            <a:r>
              <a:rPr lang="ru-RU" sz="1400" b="1" dirty="0" smtClean="0">
                <a:solidFill>
                  <a:srgbClr val="255E91"/>
                </a:solidFill>
                <a:latin typeface="Franklin Gothic Book" panose="020B0503020102020204" pitchFamily="34" charset="0"/>
                <a:cs typeface="Arial" pitchFamily="34" charset="0"/>
              </a:rPr>
              <a:t>+26,0</a:t>
            </a:r>
            <a:endParaRPr lang="ru-RU" sz="1400" b="1" dirty="0">
              <a:solidFill>
                <a:srgbClr val="255E91"/>
              </a:solidFill>
              <a:latin typeface="Franklin Gothic Book" panose="020B0503020102020204" pitchFamily="34" charset="0"/>
              <a:cs typeface="Arial" pitchFamily="34" charset="0"/>
            </a:endParaRPr>
          </a:p>
        </p:txBody>
      </p:sp>
      <p:sp>
        <p:nvSpPr>
          <p:cNvPr id="72" name="Номер слайда 2"/>
          <p:cNvSpPr txBox="1">
            <a:spLocks/>
          </p:cNvSpPr>
          <p:nvPr/>
        </p:nvSpPr>
        <p:spPr>
          <a:xfrm>
            <a:off x="6962775" y="6370717"/>
            <a:ext cx="20574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1606E65-FA19-4864-BD99-9BD52178F302}" type="slidenum">
              <a:rPr lang="ru-RU" sz="1200" smtClean="0">
                <a:solidFill>
                  <a:prstClr val="black">
                    <a:tint val="75000"/>
                  </a:prstClr>
                </a:solidFill>
              </a:rPr>
              <a:pPr algn="r"/>
              <a:t>6</a:t>
            </a:fld>
            <a:endParaRPr lang="en-US" sz="1200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4" name="Picture 2" descr="C:\Users\Алан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567267" cy="523632"/>
          </a:xfrm>
          <a:prstGeom prst="rect">
            <a:avLst/>
          </a:prstGeom>
          <a:noFill/>
        </p:spPr>
      </p:pic>
      <p:sp>
        <p:nvSpPr>
          <p:cNvPr id="25" name="Прямоугольник 24"/>
          <p:cNvSpPr/>
          <p:nvPr/>
        </p:nvSpPr>
        <p:spPr>
          <a:xfrm>
            <a:off x="5544157" y="2359135"/>
            <a:ext cx="1913466" cy="584775"/>
          </a:xfrm>
          <a:prstGeom prst="rect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rgbClr val="255E91"/>
                </a:solidFill>
                <a:latin typeface="Franklin Gothic Book" panose="020B0503020102020204" pitchFamily="34" charset="0"/>
                <a:cs typeface="Arial" pitchFamily="34" charset="0"/>
              </a:rPr>
              <a:t>Оценка в баллах</a:t>
            </a:r>
          </a:p>
          <a:p>
            <a:pPr algn="ctr"/>
            <a:r>
              <a:rPr lang="ru-RU" sz="1600" b="1" dirty="0" smtClean="0">
                <a:solidFill>
                  <a:srgbClr val="255E91"/>
                </a:solidFill>
                <a:latin typeface="Franklin Gothic Book" panose="020B0503020102020204" pitchFamily="34" charset="0"/>
                <a:cs typeface="Arial" pitchFamily="34" charset="0"/>
              </a:rPr>
              <a:t>2</a:t>
            </a:r>
            <a:endParaRPr lang="ru-RU" sz="1600" b="1" dirty="0">
              <a:solidFill>
                <a:srgbClr val="255E91"/>
              </a:solidFill>
              <a:latin typeface="Franklin Gothic Book" panose="020B0503020102020204" pitchFamily="34" charset="0"/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09920" y="3075085"/>
            <a:ext cx="8487431" cy="738664"/>
          </a:xfrm>
          <a:prstGeom prst="rect">
            <a:avLst/>
          </a:prstGeom>
          <a:solidFill>
            <a:srgbClr val="255E9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Доля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граждан в возрасте от 55 лет (женщины) и от 60 лет (мужчины) до 79 лет включительно, систематически занимающихся физической культурой и спортом, в общей численности граждан данной возрастной категории, %</a:t>
            </a:r>
            <a:endParaRPr lang="en-US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8" name="Группа 10"/>
          <p:cNvGrpSpPr/>
          <p:nvPr/>
        </p:nvGrpSpPr>
        <p:grpSpPr>
          <a:xfrm>
            <a:off x="198307" y="3244697"/>
            <a:ext cx="327239" cy="360000"/>
            <a:chOff x="4932863" y="1479525"/>
            <a:chExt cx="342385" cy="360000"/>
          </a:xfrm>
        </p:grpSpPr>
        <p:grpSp>
          <p:nvGrpSpPr>
            <p:cNvPr id="29" name="Группа 11"/>
            <p:cNvGrpSpPr/>
            <p:nvPr/>
          </p:nvGrpSpPr>
          <p:grpSpPr>
            <a:xfrm>
              <a:off x="4932863" y="1535058"/>
              <a:ext cx="187542" cy="252000"/>
              <a:chOff x="2105597" y="6164265"/>
              <a:chExt cx="187542" cy="144000"/>
            </a:xfrm>
          </p:grpSpPr>
          <p:sp>
            <p:nvSpPr>
              <p:cNvPr id="31" name="Нашивка 13"/>
              <p:cNvSpPr/>
              <p:nvPr/>
            </p:nvSpPr>
            <p:spPr>
              <a:xfrm>
                <a:off x="2105597" y="6164265"/>
                <a:ext cx="108000" cy="143999"/>
              </a:xfrm>
              <a:prstGeom prst="chevron">
                <a:avLst/>
              </a:prstGeom>
              <a:solidFill>
                <a:srgbClr val="00B050"/>
              </a:solidFill>
              <a:ln w="3175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4900" tIns="42450" rIns="84900" bIns="42450" rtlCol="0" anchor="ctr"/>
              <a:lstStyle/>
              <a:p>
                <a:pPr algn="ctr"/>
                <a:endParaRPr lang="ru-RU" dirty="0">
                  <a:solidFill>
                    <a:schemeClr val="accent2">
                      <a:lumMod val="75000"/>
                    </a:schemeClr>
                  </a:solidFill>
                  <a:latin typeface="Century" pitchFamily="18" charset="0"/>
                </a:endParaRPr>
              </a:p>
            </p:txBody>
          </p:sp>
          <p:sp>
            <p:nvSpPr>
              <p:cNvPr id="32" name="Нашивка 14"/>
              <p:cNvSpPr/>
              <p:nvPr/>
            </p:nvSpPr>
            <p:spPr>
              <a:xfrm>
                <a:off x="2185139" y="6164266"/>
                <a:ext cx="108000" cy="143999"/>
              </a:xfrm>
              <a:prstGeom prst="chevron">
                <a:avLst/>
              </a:prstGeom>
              <a:solidFill>
                <a:srgbClr val="FF0000"/>
              </a:solidFill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4900" tIns="42450" rIns="84900" bIns="42450" rtlCol="0" anchor="ctr"/>
              <a:lstStyle/>
              <a:p>
                <a:pPr algn="ctr"/>
                <a:endParaRPr lang="ru-RU" dirty="0">
                  <a:solidFill>
                    <a:schemeClr val="accent2">
                      <a:lumMod val="75000"/>
                    </a:schemeClr>
                  </a:solidFill>
                  <a:latin typeface="Century" pitchFamily="18" charset="0"/>
                </a:endParaRPr>
              </a:p>
            </p:txBody>
          </p:sp>
        </p:grpSp>
        <p:cxnSp>
          <p:nvCxnSpPr>
            <p:cNvPr id="30" name="Прямая соединительная линия 29">
              <a:extLst>
                <a:ext uri="{FF2B5EF4-FFF2-40B4-BE49-F238E27FC236}">
                  <a16:creationId xmlns:a16="http://schemas.microsoft.com/office/drawing/2014/main" id="{D5CE79A2-3306-4AD5-BA2A-E07A1EECEF30}"/>
                </a:ext>
              </a:extLst>
            </p:cNvPr>
            <p:cNvCxnSpPr>
              <a:cxnSpLocks/>
            </p:cNvCxnSpPr>
            <p:nvPr/>
          </p:nvCxnSpPr>
          <p:spPr>
            <a:xfrm>
              <a:off x="5275248" y="1479525"/>
              <a:ext cx="0" cy="360000"/>
            </a:xfrm>
            <a:prstGeom prst="line">
              <a:avLst/>
            </a:prstGeom>
            <a:ln>
              <a:solidFill>
                <a:srgbClr val="316F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Прямоугольник 32"/>
          <p:cNvSpPr/>
          <p:nvPr/>
        </p:nvSpPr>
        <p:spPr>
          <a:xfrm>
            <a:off x="539349" y="3973487"/>
            <a:ext cx="1405465" cy="584775"/>
          </a:xfrm>
          <a:prstGeom prst="rect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rgbClr val="255E91"/>
                </a:solidFill>
                <a:latin typeface="Franklin Gothic Book" panose="020B0503020102020204" pitchFamily="34" charset="0"/>
                <a:cs typeface="Arial" pitchFamily="34" charset="0"/>
              </a:rPr>
              <a:t>План</a:t>
            </a:r>
          </a:p>
          <a:p>
            <a:pPr algn="ctr"/>
            <a:r>
              <a:rPr lang="ru-RU" sz="1600" b="1" dirty="0" smtClean="0">
                <a:solidFill>
                  <a:srgbClr val="255E91"/>
                </a:solidFill>
                <a:latin typeface="Franklin Gothic Book" panose="020B0503020102020204" pitchFamily="34" charset="0"/>
                <a:cs typeface="Arial" pitchFamily="34" charset="0"/>
              </a:rPr>
              <a:t>16,0</a:t>
            </a:r>
            <a:endParaRPr lang="ru-RU" sz="1600" b="1" dirty="0">
              <a:solidFill>
                <a:srgbClr val="255E91"/>
              </a:solidFill>
              <a:latin typeface="Franklin Gothic Book" panose="020B0503020102020204" pitchFamily="34" charset="0"/>
              <a:cs typeface="Arial" pitchFamily="34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2090007" y="3997471"/>
            <a:ext cx="1473200" cy="584775"/>
          </a:xfrm>
          <a:prstGeom prst="rect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rgbClr val="255E91"/>
                </a:solidFill>
                <a:latin typeface="Franklin Gothic Book" panose="020B0503020102020204" pitchFamily="34" charset="0"/>
                <a:cs typeface="Arial" pitchFamily="34" charset="0"/>
              </a:rPr>
              <a:t>Факт</a:t>
            </a:r>
          </a:p>
          <a:p>
            <a:pPr algn="ctr"/>
            <a:r>
              <a:rPr lang="ru-RU" sz="1600" b="1" dirty="0" smtClean="0">
                <a:solidFill>
                  <a:srgbClr val="255E91"/>
                </a:solidFill>
                <a:latin typeface="Franklin Gothic Book" panose="020B0503020102020204" pitchFamily="34" charset="0"/>
                <a:cs typeface="Arial" pitchFamily="34" charset="0"/>
              </a:rPr>
              <a:t>22,6</a:t>
            </a:r>
            <a:endParaRPr lang="ru-RU" sz="1600" b="1" dirty="0">
              <a:solidFill>
                <a:srgbClr val="255E91"/>
              </a:solidFill>
              <a:latin typeface="Franklin Gothic Book" panose="020B0503020102020204" pitchFamily="34" charset="0"/>
              <a:cs typeface="Arial" pitchFamily="34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3708400" y="4002811"/>
            <a:ext cx="1727200" cy="584775"/>
          </a:xfrm>
          <a:prstGeom prst="rect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600" dirty="0">
                <a:solidFill>
                  <a:srgbClr val="255E91"/>
                </a:solidFill>
                <a:latin typeface="Franklin Gothic Book" panose="020B0503020102020204" pitchFamily="34" charset="0"/>
                <a:cs typeface="Arial" pitchFamily="34" charset="0"/>
              </a:rPr>
              <a:t>Абсолютное отклонение </a:t>
            </a:r>
            <a:r>
              <a:rPr lang="ru-RU" sz="1600" b="1" dirty="0" smtClean="0">
                <a:solidFill>
                  <a:srgbClr val="255E91"/>
                </a:solidFill>
                <a:latin typeface="Franklin Gothic Book" panose="020B0503020102020204" pitchFamily="34" charset="0"/>
                <a:cs typeface="Arial" pitchFamily="34" charset="0"/>
              </a:rPr>
              <a:t>+6,6</a:t>
            </a:r>
            <a:endParaRPr lang="ru-RU" sz="1600" b="1" dirty="0">
              <a:solidFill>
                <a:srgbClr val="255E91"/>
              </a:solidFill>
              <a:latin typeface="Franklin Gothic Book" panose="020B0503020102020204" pitchFamily="34" charset="0"/>
              <a:cs typeface="Arial" pitchFamily="34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5611890" y="3997471"/>
            <a:ext cx="1778000" cy="584775"/>
          </a:xfrm>
          <a:prstGeom prst="rect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rgbClr val="255E91"/>
                </a:solidFill>
                <a:latin typeface="Franklin Gothic Book" panose="020B0503020102020204" pitchFamily="34" charset="0"/>
                <a:cs typeface="Arial" pitchFamily="34" charset="0"/>
              </a:rPr>
              <a:t>Оценка в баллах</a:t>
            </a:r>
          </a:p>
          <a:p>
            <a:pPr algn="ctr"/>
            <a:r>
              <a:rPr lang="ru-RU" sz="1600" b="1" dirty="0" smtClean="0">
                <a:solidFill>
                  <a:srgbClr val="255E91"/>
                </a:solidFill>
                <a:latin typeface="Franklin Gothic Book" panose="020B0503020102020204" pitchFamily="34" charset="0"/>
                <a:cs typeface="Arial" pitchFamily="34" charset="0"/>
              </a:rPr>
              <a:t>2</a:t>
            </a:r>
            <a:endParaRPr lang="ru-RU" sz="1600" b="1" dirty="0">
              <a:solidFill>
                <a:srgbClr val="255E91"/>
              </a:solidFill>
              <a:latin typeface="Franklin Gothic Book" panose="020B0503020102020204" pitchFamily="34" charset="0"/>
              <a:cs typeface="Arial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70304" y="4725204"/>
            <a:ext cx="8409793" cy="738664"/>
          </a:xfrm>
          <a:prstGeom prst="rect">
            <a:avLst/>
          </a:prstGeom>
          <a:solidFill>
            <a:srgbClr val="255E9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Доля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лиц с ограниченными возможностями здоровья и инвалидов, систематически занимающихся физической культурой и спортом, в общей численности указанной категории  лиц, не имеющих противопоказаний для занятий физической культурой и спортом, %</a:t>
            </a:r>
            <a:endPara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5" name="Группа 35"/>
          <p:cNvGrpSpPr/>
          <p:nvPr/>
        </p:nvGrpSpPr>
        <p:grpSpPr>
          <a:xfrm>
            <a:off x="182681" y="4919090"/>
            <a:ext cx="327239" cy="360000"/>
            <a:chOff x="4932863" y="1479525"/>
            <a:chExt cx="342385" cy="360000"/>
          </a:xfrm>
        </p:grpSpPr>
        <p:grpSp>
          <p:nvGrpSpPr>
            <p:cNvPr id="46" name="Группа 36"/>
            <p:cNvGrpSpPr/>
            <p:nvPr/>
          </p:nvGrpSpPr>
          <p:grpSpPr>
            <a:xfrm>
              <a:off x="4932863" y="1535058"/>
              <a:ext cx="187542" cy="252000"/>
              <a:chOff x="2105597" y="6164265"/>
              <a:chExt cx="187542" cy="144000"/>
            </a:xfrm>
          </p:grpSpPr>
          <p:sp>
            <p:nvSpPr>
              <p:cNvPr id="48" name="Нашивка 38"/>
              <p:cNvSpPr/>
              <p:nvPr/>
            </p:nvSpPr>
            <p:spPr>
              <a:xfrm>
                <a:off x="2105597" y="6164265"/>
                <a:ext cx="108000" cy="143999"/>
              </a:xfrm>
              <a:prstGeom prst="chevron">
                <a:avLst/>
              </a:prstGeom>
              <a:solidFill>
                <a:srgbClr val="00B050"/>
              </a:solidFill>
              <a:ln w="3175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4900" tIns="42450" rIns="84900" bIns="42450" rtlCol="0" anchor="ctr"/>
              <a:lstStyle/>
              <a:p>
                <a:pPr algn="ctr"/>
                <a:endParaRPr lang="ru-RU" dirty="0">
                  <a:solidFill>
                    <a:prstClr val="black"/>
                  </a:solidFill>
                  <a:latin typeface="Century" pitchFamily="18" charset="0"/>
                </a:endParaRPr>
              </a:p>
            </p:txBody>
          </p:sp>
          <p:sp>
            <p:nvSpPr>
              <p:cNvPr id="49" name="Нашивка 39"/>
              <p:cNvSpPr/>
              <p:nvPr/>
            </p:nvSpPr>
            <p:spPr>
              <a:xfrm>
                <a:off x="2185139" y="6164266"/>
                <a:ext cx="108000" cy="143999"/>
              </a:xfrm>
              <a:prstGeom prst="chevron">
                <a:avLst/>
              </a:prstGeom>
              <a:solidFill>
                <a:srgbClr val="FF0000"/>
              </a:solidFill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4900" tIns="42450" rIns="84900" bIns="42450" rtlCol="0" anchor="ctr"/>
              <a:lstStyle/>
              <a:p>
                <a:pPr algn="ctr"/>
                <a:endParaRPr lang="ru-RU" dirty="0">
                  <a:solidFill>
                    <a:prstClr val="black"/>
                  </a:solidFill>
                  <a:latin typeface="Century" pitchFamily="18" charset="0"/>
                </a:endParaRPr>
              </a:p>
            </p:txBody>
          </p:sp>
        </p:grpSp>
        <p:cxnSp>
          <p:nvCxnSpPr>
            <p:cNvPr id="47" name="Прямая соединительная линия 46">
              <a:extLst>
                <a:ext uri="{FF2B5EF4-FFF2-40B4-BE49-F238E27FC236}">
                  <a16:creationId xmlns:a16="http://schemas.microsoft.com/office/drawing/2014/main" id="{D5CE79A2-3306-4AD5-BA2A-E07A1EECEF30}"/>
                </a:ext>
              </a:extLst>
            </p:cNvPr>
            <p:cNvCxnSpPr>
              <a:cxnSpLocks/>
            </p:cNvCxnSpPr>
            <p:nvPr/>
          </p:nvCxnSpPr>
          <p:spPr>
            <a:xfrm>
              <a:off x="5275248" y="1479525"/>
              <a:ext cx="0" cy="360000"/>
            </a:xfrm>
            <a:prstGeom prst="line">
              <a:avLst/>
            </a:prstGeom>
            <a:ln>
              <a:solidFill>
                <a:srgbClr val="316F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Прямоугольник 49"/>
          <p:cNvSpPr/>
          <p:nvPr/>
        </p:nvSpPr>
        <p:spPr>
          <a:xfrm>
            <a:off x="596184" y="5691713"/>
            <a:ext cx="1397001" cy="584775"/>
          </a:xfrm>
          <a:prstGeom prst="rect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rgbClr val="255E91"/>
                </a:solidFill>
                <a:latin typeface="Franklin Gothic Book" panose="020B0503020102020204" pitchFamily="34" charset="0"/>
                <a:cs typeface="Arial" pitchFamily="34" charset="0"/>
              </a:rPr>
              <a:t>План</a:t>
            </a:r>
          </a:p>
          <a:p>
            <a:pPr algn="ctr"/>
            <a:r>
              <a:rPr lang="ru-RU" sz="1600" b="1" dirty="0" smtClean="0">
                <a:solidFill>
                  <a:srgbClr val="255E91"/>
                </a:solidFill>
                <a:latin typeface="Franklin Gothic Book" panose="020B0503020102020204" pitchFamily="34" charset="0"/>
                <a:cs typeface="Arial" pitchFamily="34" charset="0"/>
              </a:rPr>
              <a:t>20,4</a:t>
            </a:r>
          </a:p>
        </p:txBody>
      </p:sp>
      <p:sp>
        <p:nvSpPr>
          <p:cNvPr id="51" name="Прямоугольник 50"/>
          <p:cNvSpPr/>
          <p:nvPr/>
        </p:nvSpPr>
        <p:spPr>
          <a:xfrm>
            <a:off x="2090326" y="5717592"/>
            <a:ext cx="1490134" cy="584775"/>
          </a:xfrm>
          <a:prstGeom prst="rect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rgbClr val="255E91"/>
                </a:solidFill>
                <a:latin typeface="Franklin Gothic Book" panose="020B0503020102020204" pitchFamily="34" charset="0"/>
                <a:cs typeface="Arial" pitchFamily="34" charset="0"/>
              </a:rPr>
              <a:t>Факт</a:t>
            </a:r>
          </a:p>
          <a:p>
            <a:pPr algn="ctr"/>
            <a:r>
              <a:rPr lang="ru-RU" sz="1600" b="1" dirty="0" smtClean="0">
                <a:solidFill>
                  <a:srgbClr val="255E91"/>
                </a:solidFill>
                <a:latin typeface="Franklin Gothic Book" panose="020B0503020102020204" pitchFamily="34" charset="0"/>
                <a:cs typeface="Arial" pitchFamily="34" charset="0"/>
              </a:rPr>
              <a:t>34,2</a:t>
            </a:r>
            <a:endParaRPr lang="ru-RU" sz="1600" b="1" dirty="0">
              <a:solidFill>
                <a:srgbClr val="255E91"/>
              </a:solidFill>
              <a:latin typeface="Franklin Gothic Book" panose="020B0503020102020204" pitchFamily="34" charset="0"/>
              <a:cs typeface="Arial" pitchFamily="34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3691945" y="5715521"/>
            <a:ext cx="1811867" cy="584775"/>
          </a:xfrm>
          <a:prstGeom prst="rect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600" dirty="0">
                <a:solidFill>
                  <a:srgbClr val="255E91"/>
                </a:solidFill>
                <a:latin typeface="Franklin Gothic Book" panose="020B0503020102020204" pitchFamily="34" charset="0"/>
                <a:cs typeface="Arial" pitchFamily="34" charset="0"/>
              </a:rPr>
              <a:t>Абсолютное отклонение </a:t>
            </a:r>
            <a:r>
              <a:rPr lang="ru-RU" sz="1600" b="1" dirty="0" smtClean="0">
                <a:solidFill>
                  <a:srgbClr val="255E91"/>
                </a:solidFill>
                <a:latin typeface="Franklin Gothic Book" panose="020B0503020102020204" pitchFamily="34" charset="0"/>
                <a:cs typeface="Arial" pitchFamily="34" charset="0"/>
              </a:rPr>
              <a:t>+13,8</a:t>
            </a:r>
            <a:endParaRPr lang="ru-RU" sz="1600" b="1" dirty="0">
              <a:solidFill>
                <a:srgbClr val="255E91"/>
              </a:solidFill>
              <a:latin typeface="Franklin Gothic Book" panose="020B0503020102020204" pitchFamily="34" charset="0"/>
              <a:cs typeface="Arial" pitchFamily="34" charset="0"/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5629143" y="5724143"/>
            <a:ext cx="1913466" cy="584775"/>
          </a:xfrm>
          <a:prstGeom prst="rect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rgbClr val="255E91"/>
                </a:solidFill>
                <a:latin typeface="Franklin Gothic Book" panose="020B0503020102020204" pitchFamily="34" charset="0"/>
                <a:cs typeface="Arial" pitchFamily="34" charset="0"/>
              </a:rPr>
              <a:t>Оценка в баллах</a:t>
            </a:r>
          </a:p>
          <a:p>
            <a:pPr algn="ctr"/>
            <a:r>
              <a:rPr lang="ru-RU" sz="1600" b="1" dirty="0" smtClean="0">
                <a:solidFill>
                  <a:srgbClr val="255E91"/>
                </a:solidFill>
                <a:latin typeface="Franklin Gothic Book" panose="020B0503020102020204" pitchFamily="34" charset="0"/>
                <a:cs typeface="Arial" pitchFamily="34" charset="0"/>
              </a:rPr>
              <a:t>2</a:t>
            </a:r>
            <a:endParaRPr lang="ru-RU" sz="1600" b="1" dirty="0">
              <a:solidFill>
                <a:srgbClr val="255E91"/>
              </a:solidFill>
              <a:latin typeface="Franklin Gothic Book" panose="020B0503020102020204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5987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046A3631-639E-466D-8A77-3657DE9080D8}"/>
              </a:ext>
            </a:extLst>
          </p:cNvPr>
          <p:cNvSpPr/>
          <p:nvPr/>
        </p:nvSpPr>
        <p:spPr>
          <a:xfrm>
            <a:off x="0" y="910567"/>
            <a:ext cx="9143999" cy="72611"/>
          </a:xfrm>
          <a:prstGeom prst="rect">
            <a:avLst/>
          </a:prstGeom>
          <a:ln/>
        </p:spPr>
        <p:style>
          <a:lnRef idx="1">
            <a:schemeClr val="accent3"/>
          </a:lnRef>
          <a:fillRef idx="1001">
            <a:schemeClr val="dk2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51933" y="88999"/>
            <a:ext cx="838027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Franklin Gothic Medium" pitchFamily="34" charset="0"/>
              </a:rPr>
              <a:t>        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</a:rPr>
              <a:t>Целевые показатели муниципальной программы 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«Развитие физической культуры и спорта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»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</a:rPr>
              <a:t>и оценка эффективности целевых показателей за 2024 год</a:t>
            </a:r>
          </a:p>
          <a:p>
            <a:endParaRPr lang="en-US" b="1" i="1" dirty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72" name="Номер слайда 2"/>
          <p:cNvSpPr txBox="1">
            <a:spLocks/>
          </p:cNvSpPr>
          <p:nvPr/>
        </p:nvSpPr>
        <p:spPr>
          <a:xfrm>
            <a:off x="6962775" y="6370717"/>
            <a:ext cx="20574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1606E65-FA19-4864-BD99-9BD52178F302}" type="slidenum">
              <a:rPr lang="ru-RU" sz="1200" smtClean="0">
                <a:solidFill>
                  <a:prstClr val="black">
                    <a:tint val="75000"/>
                  </a:prstClr>
                </a:solidFill>
              </a:rPr>
              <a:pPr algn="r"/>
              <a:t>7</a:t>
            </a:fld>
            <a:endParaRPr lang="en-US" sz="1200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4" name="Picture 2" descr="C:\Users\Алан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567267" cy="523632"/>
          </a:xfrm>
          <a:prstGeom prst="rect">
            <a:avLst/>
          </a:prstGeom>
          <a:noFill/>
        </p:spPr>
      </p:pic>
      <p:sp>
        <p:nvSpPr>
          <p:cNvPr id="27" name="TextBox 26"/>
          <p:cNvSpPr txBox="1"/>
          <p:nvPr/>
        </p:nvSpPr>
        <p:spPr>
          <a:xfrm>
            <a:off x="439360" y="1295484"/>
            <a:ext cx="8100791" cy="954107"/>
          </a:xfrm>
          <a:prstGeom prst="rect">
            <a:avLst/>
          </a:prstGeom>
          <a:solidFill>
            <a:srgbClr val="255E9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 Доля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граждан, выполнивших нормативы Всероссийского физкультурно-спортивного комплекса «Готов к труду и обороне» (ГТО), в общей численности населения, принявшего участие в сдаче нормативов Всероссийского физкультурно-спортивного комплекса «Готов к труду и обороне», %</a:t>
            </a:r>
            <a:endParaRPr lang="en-US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8" name="Группа 10"/>
          <p:cNvGrpSpPr/>
          <p:nvPr/>
        </p:nvGrpSpPr>
        <p:grpSpPr>
          <a:xfrm>
            <a:off x="129056" y="1495409"/>
            <a:ext cx="327239" cy="360000"/>
            <a:chOff x="4932863" y="1479525"/>
            <a:chExt cx="342385" cy="360000"/>
          </a:xfrm>
        </p:grpSpPr>
        <p:grpSp>
          <p:nvGrpSpPr>
            <p:cNvPr id="29" name="Группа 11"/>
            <p:cNvGrpSpPr/>
            <p:nvPr/>
          </p:nvGrpSpPr>
          <p:grpSpPr>
            <a:xfrm>
              <a:off x="4932863" y="1535058"/>
              <a:ext cx="187542" cy="252000"/>
              <a:chOff x="2105597" y="6164265"/>
              <a:chExt cx="187542" cy="144000"/>
            </a:xfrm>
          </p:grpSpPr>
          <p:sp>
            <p:nvSpPr>
              <p:cNvPr id="31" name="Нашивка 13"/>
              <p:cNvSpPr/>
              <p:nvPr/>
            </p:nvSpPr>
            <p:spPr>
              <a:xfrm>
                <a:off x="2105597" y="6164265"/>
                <a:ext cx="108000" cy="143999"/>
              </a:xfrm>
              <a:prstGeom prst="chevron">
                <a:avLst/>
              </a:prstGeom>
              <a:solidFill>
                <a:srgbClr val="00B050"/>
              </a:solidFill>
              <a:ln w="3175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4900" tIns="42450" rIns="84900" bIns="42450" rtlCol="0" anchor="ctr"/>
              <a:lstStyle/>
              <a:p>
                <a:pPr algn="ctr"/>
                <a:endParaRPr lang="ru-RU" dirty="0">
                  <a:solidFill>
                    <a:schemeClr val="accent2">
                      <a:lumMod val="75000"/>
                    </a:schemeClr>
                  </a:solidFill>
                  <a:latin typeface="Century" pitchFamily="18" charset="0"/>
                </a:endParaRPr>
              </a:p>
            </p:txBody>
          </p:sp>
          <p:sp>
            <p:nvSpPr>
              <p:cNvPr id="32" name="Нашивка 14"/>
              <p:cNvSpPr/>
              <p:nvPr/>
            </p:nvSpPr>
            <p:spPr>
              <a:xfrm>
                <a:off x="2185139" y="6164266"/>
                <a:ext cx="108000" cy="143999"/>
              </a:xfrm>
              <a:prstGeom prst="chevron">
                <a:avLst/>
              </a:prstGeom>
              <a:solidFill>
                <a:srgbClr val="FF0000"/>
              </a:solidFill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4900" tIns="42450" rIns="84900" bIns="42450" rtlCol="0" anchor="ctr"/>
              <a:lstStyle/>
              <a:p>
                <a:pPr algn="ctr"/>
                <a:endParaRPr lang="ru-RU" dirty="0">
                  <a:solidFill>
                    <a:schemeClr val="accent2">
                      <a:lumMod val="75000"/>
                    </a:schemeClr>
                  </a:solidFill>
                  <a:latin typeface="Century" pitchFamily="18" charset="0"/>
                </a:endParaRPr>
              </a:p>
            </p:txBody>
          </p:sp>
        </p:grpSp>
        <p:cxnSp>
          <p:nvCxnSpPr>
            <p:cNvPr id="30" name="Прямая соединительная линия 29">
              <a:extLst>
                <a:ext uri="{FF2B5EF4-FFF2-40B4-BE49-F238E27FC236}">
                  <a16:creationId xmlns:a16="http://schemas.microsoft.com/office/drawing/2014/main" id="{D5CE79A2-3306-4AD5-BA2A-E07A1EECEF30}"/>
                </a:ext>
              </a:extLst>
            </p:cNvPr>
            <p:cNvCxnSpPr>
              <a:cxnSpLocks/>
            </p:cNvCxnSpPr>
            <p:nvPr/>
          </p:nvCxnSpPr>
          <p:spPr>
            <a:xfrm>
              <a:off x="5275248" y="1479525"/>
              <a:ext cx="0" cy="360000"/>
            </a:xfrm>
            <a:prstGeom prst="line">
              <a:avLst/>
            </a:prstGeom>
            <a:ln>
              <a:solidFill>
                <a:srgbClr val="316F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Прямоугольник 32"/>
          <p:cNvSpPr/>
          <p:nvPr/>
        </p:nvSpPr>
        <p:spPr>
          <a:xfrm>
            <a:off x="447987" y="2417590"/>
            <a:ext cx="1481667" cy="584775"/>
          </a:xfrm>
          <a:prstGeom prst="rect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rgbClr val="255E91"/>
                </a:solidFill>
                <a:latin typeface="Franklin Gothic Book" panose="020B0503020102020204" pitchFamily="34" charset="0"/>
                <a:cs typeface="Arial" pitchFamily="34" charset="0"/>
              </a:rPr>
              <a:t>План</a:t>
            </a:r>
          </a:p>
          <a:p>
            <a:pPr algn="ctr"/>
            <a:r>
              <a:rPr lang="ru-RU" sz="1600" b="1" dirty="0" smtClean="0">
                <a:solidFill>
                  <a:srgbClr val="255E91"/>
                </a:solidFill>
                <a:latin typeface="Franklin Gothic Book" panose="020B0503020102020204" pitchFamily="34" charset="0"/>
                <a:cs typeface="Arial" pitchFamily="34" charset="0"/>
              </a:rPr>
              <a:t>42,0</a:t>
            </a:r>
            <a:endParaRPr lang="ru-RU" sz="1600" b="1" dirty="0">
              <a:solidFill>
                <a:srgbClr val="255E91"/>
              </a:solidFill>
              <a:latin typeface="Franklin Gothic Book" panose="020B0503020102020204" pitchFamily="34" charset="0"/>
              <a:cs typeface="Arial" pitchFamily="34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2046431" y="2408962"/>
            <a:ext cx="1439332" cy="584775"/>
          </a:xfrm>
          <a:prstGeom prst="rect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rgbClr val="255E91"/>
                </a:solidFill>
                <a:latin typeface="Franklin Gothic Book" panose="020B0503020102020204" pitchFamily="34" charset="0"/>
                <a:cs typeface="Arial" pitchFamily="34" charset="0"/>
              </a:rPr>
              <a:t>Факт</a:t>
            </a:r>
          </a:p>
          <a:p>
            <a:pPr algn="ctr"/>
            <a:r>
              <a:rPr lang="ru-RU" sz="1600" b="1" dirty="0" smtClean="0">
                <a:solidFill>
                  <a:srgbClr val="255E91"/>
                </a:solidFill>
                <a:latin typeface="Franklin Gothic Book" panose="020B0503020102020204" pitchFamily="34" charset="0"/>
                <a:cs typeface="Arial" pitchFamily="34" charset="0"/>
              </a:rPr>
              <a:t>90,6</a:t>
            </a:r>
            <a:endParaRPr lang="ru-RU" sz="1600" b="1" dirty="0">
              <a:solidFill>
                <a:srgbClr val="255E91"/>
              </a:solidFill>
              <a:latin typeface="Franklin Gothic Book" panose="020B0503020102020204" pitchFamily="34" charset="0"/>
              <a:cs typeface="Arial" pitchFamily="34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3585289" y="2400336"/>
            <a:ext cx="2131762" cy="58477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600" dirty="0">
                <a:solidFill>
                  <a:srgbClr val="255E91"/>
                </a:solidFill>
                <a:latin typeface="Franklin Gothic Book" panose="020B0503020102020204" pitchFamily="34" charset="0"/>
                <a:cs typeface="Arial" pitchFamily="34" charset="0"/>
              </a:rPr>
              <a:t>Абсолютное отклонение </a:t>
            </a:r>
            <a:r>
              <a:rPr lang="ru-RU" sz="1600" b="1" dirty="0" smtClean="0">
                <a:solidFill>
                  <a:srgbClr val="255E91"/>
                </a:solidFill>
                <a:latin typeface="Franklin Gothic Book" panose="020B0503020102020204" pitchFamily="34" charset="0"/>
                <a:cs typeface="Arial" pitchFamily="34" charset="0"/>
              </a:rPr>
              <a:t>+48,6</a:t>
            </a:r>
            <a:endParaRPr lang="ru-RU" sz="1600" b="1" dirty="0">
              <a:solidFill>
                <a:srgbClr val="255E91"/>
              </a:solidFill>
              <a:latin typeface="Franklin Gothic Book" panose="020B0503020102020204" pitchFamily="34" charset="0"/>
              <a:cs typeface="Arial" pitchFamily="34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5842140" y="2400336"/>
            <a:ext cx="1721282" cy="58477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rgbClr val="255E91"/>
                </a:solidFill>
                <a:latin typeface="Franklin Gothic Book" panose="020B0503020102020204" pitchFamily="34" charset="0"/>
                <a:cs typeface="Arial" pitchFamily="34" charset="0"/>
              </a:rPr>
              <a:t>Оценка в баллах</a:t>
            </a:r>
          </a:p>
          <a:p>
            <a:pPr algn="ctr"/>
            <a:r>
              <a:rPr lang="ru-RU" sz="1600" b="1" dirty="0" smtClean="0">
                <a:solidFill>
                  <a:srgbClr val="255E91"/>
                </a:solidFill>
                <a:latin typeface="Franklin Gothic Book" panose="020B0503020102020204" pitchFamily="34" charset="0"/>
                <a:cs typeface="Arial" pitchFamily="34" charset="0"/>
              </a:rPr>
              <a:t>2</a:t>
            </a:r>
            <a:endParaRPr lang="ru-RU" sz="1600" b="1" dirty="0">
              <a:solidFill>
                <a:srgbClr val="255E91"/>
              </a:solidFill>
              <a:latin typeface="Franklin Gothic Book" panose="020B0503020102020204" pitchFamily="34" charset="0"/>
              <a:cs typeface="Arial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24257" y="3123009"/>
            <a:ext cx="8167652" cy="553998"/>
          </a:xfrm>
          <a:prstGeom prst="rect">
            <a:avLst/>
          </a:prstGeom>
          <a:solidFill>
            <a:srgbClr val="255E9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8. Из них учащихся, %</a:t>
            </a:r>
          </a:p>
          <a:p>
            <a:pPr algn="just"/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5" name="Группа 35"/>
          <p:cNvGrpSpPr/>
          <p:nvPr/>
        </p:nvGrpSpPr>
        <p:grpSpPr>
          <a:xfrm>
            <a:off x="180667" y="3240464"/>
            <a:ext cx="327239" cy="360000"/>
            <a:chOff x="4932863" y="1479525"/>
            <a:chExt cx="342385" cy="360000"/>
          </a:xfrm>
        </p:grpSpPr>
        <p:grpSp>
          <p:nvGrpSpPr>
            <p:cNvPr id="46" name="Группа 36"/>
            <p:cNvGrpSpPr/>
            <p:nvPr/>
          </p:nvGrpSpPr>
          <p:grpSpPr>
            <a:xfrm>
              <a:off x="4932863" y="1535058"/>
              <a:ext cx="187542" cy="252000"/>
              <a:chOff x="2105597" y="6164265"/>
              <a:chExt cx="187542" cy="144000"/>
            </a:xfrm>
          </p:grpSpPr>
          <p:sp>
            <p:nvSpPr>
              <p:cNvPr id="48" name="Нашивка 38"/>
              <p:cNvSpPr/>
              <p:nvPr/>
            </p:nvSpPr>
            <p:spPr>
              <a:xfrm>
                <a:off x="2105597" y="6164265"/>
                <a:ext cx="108000" cy="143999"/>
              </a:xfrm>
              <a:prstGeom prst="chevron">
                <a:avLst/>
              </a:prstGeom>
              <a:solidFill>
                <a:srgbClr val="00B050"/>
              </a:solidFill>
              <a:ln w="3175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4900" tIns="42450" rIns="84900" bIns="42450" rtlCol="0" anchor="ctr"/>
              <a:lstStyle/>
              <a:p>
                <a:pPr algn="ctr"/>
                <a:endParaRPr lang="ru-RU" dirty="0">
                  <a:solidFill>
                    <a:prstClr val="black"/>
                  </a:solidFill>
                  <a:latin typeface="Century" pitchFamily="18" charset="0"/>
                </a:endParaRPr>
              </a:p>
            </p:txBody>
          </p:sp>
          <p:sp>
            <p:nvSpPr>
              <p:cNvPr id="49" name="Нашивка 39"/>
              <p:cNvSpPr/>
              <p:nvPr/>
            </p:nvSpPr>
            <p:spPr>
              <a:xfrm>
                <a:off x="2185139" y="6164266"/>
                <a:ext cx="108000" cy="143999"/>
              </a:xfrm>
              <a:prstGeom prst="chevron">
                <a:avLst/>
              </a:prstGeom>
              <a:solidFill>
                <a:srgbClr val="FF0000"/>
              </a:solidFill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4900" tIns="42450" rIns="84900" bIns="42450" rtlCol="0" anchor="ctr"/>
              <a:lstStyle/>
              <a:p>
                <a:pPr algn="ctr"/>
                <a:endParaRPr lang="ru-RU" dirty="0">
                  <a:solidFill>
                    <a:prstClr val="black"/>
                  </a:solidFill>
                  <a:latin typeface="Century" pitchFamily="18" charset="0"/>
                </a:endParaRPr>
              </a:p>
            </p:txBody>
          </p:sp>
        </p:grpSp>
        <p:cxnSp>
          <p:nvCxnSpPr>
            <p:cNvPr id="47" name="Прямая соединительная линия 46">
              <a:extLst>
                <a:ext uri="{FF2B5EF4-FFF2-40B4-BE49-F238E27FC236}">
                  <a16:creationId xmlns:a16="http://schemas.microsoft.com/office/drawing/2014/main" id="{D5CE79A2-3306-4AD5-BA2A-E07A1EECEF30}"/>
                </a:ext>
              </a:extLst>
            </p:cNvPr>
            <p:cNvCxnSpPr>
              <a:cxnSpLocks/>
            </p:cNvCxnSpPr>
            <p:nvPr/>
          </p:nvCxnSpPr>
          <p:spPr>
            <a:xfrm>
              <a:off x="5275248" y="1479525"/>
              <a:ext cx="0" cy="360000"/>
            </a:xfrm>
            <a:prstGeom prst="line">
              <a:avLst/>
            </a:prstGeom>
            <a:ln>
              <a:solidFill>
                <a:srgbClr val="316F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Прямоугольник 49"/>
          <p:cNvSpPr/>
          <p:nvPr/>
        </p:nvSpPr>
        <p:spPr>
          <a:xfrm>
            <a:off x="456296" y="3804430"/>
            <a:ext cx="1464732" cy="58477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rgbClr val="255E91"/>
                </a:solidFill>
                <a:latin typeface="Franklin Gothic Book" panose="020B0503020102020204" pitchFamily="34" charset="0"/>
                <a:cs typeface="Arial" pitchFamily="34" charset="0"/>
              </a:rPr>
              <a:t>План</a:t>
            </a:r>
          </a:p>
          <a:p>
            <a:pPr algn="ctr"/>
            <a:r>
              <a:rPr lang="ru-RU" sz="1600" b="1" dirty="0" smtClean="0">
                <a:solidFill>
                  <a:srgbClr val="255E91"/>
                </a:solidFill>
                <a:latin typeface="Franklin Gothic Book" panose="020B0503020102020204" pitchFamily="34" charset="0"/>
                <a:cs typeface="Arial" pitchFamily="34" charset="0"/>
              </a:rPr>
              <a:t>72,0</a:t>
            </a:r>
          </a:p>
        </p:txBody>
      </p:sp>
      <p:sp>
        <p:nvSpPr>
          <p:cNvPr id="51" name="Прямоугольник 50"/>
          <p:cNvSpPr/>
          <p:nvPr/>
        </p:nvSpPr>
        <p:spPr>
          <a:xfrm>
            <a:off x="2037805" y="3786934"/>
            <a:ext cx="1439332" cy="58477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rgbClr val="255E91"/>
                </a:solidFill>
                <a:latin typeface="Franklin Gothic Book" panose="020B0503020102020204" pitchFamily="34" charset="0"/>
                <a:cs typeface="Arial" pitchFamily="34" charset="0"/>
              </a:rPr>
              <a:t>Факт</a:t>
            </a:r>
          </a:p>
          <a:p>
            <a:pPr algn="ctr"/>
            <a:r>
              <a:rPr lang="ru-RU" sz="1600" b="1" dirty="0" smtClean="0">
                <a:solidFill>
                  <a:srgbClr val="255E91"/>
                </a:solidFill>
                <a:latin typeface="Franklin Gothic Book" panose="020B0503020102020204" pitchFamily="34" charset="0"/>
                <a:cs typeface="Arial" pitchFamily="34" charset="0"/>
              </a:rPr>
              <a:t>89,3</a:t>
            </a:r>
            <a:endParaRPr lang="ru-RU" sz="1600" b="1" dirty="0">
              <a:solidFill>
                <a:srgbClr val="255E91"/>
              </a:solidFill>
              <a:latin typeface="Franklin Gothic Book" panose="020B0503020102020204" pitchFamily="34" charset="0"/>
              <a:cs typeface="Arial" pitchFamily="34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3659422" y="3796500"/>
            <a:ext cx="1999505" cy="58477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600" dirty="0">
                <a:solidFill>
                  <a:srgbClr val="255E91"/>
                </a:solidFill>
                <a:latin typeface="Franklin Gothic Book" panose="020B0503020102020204" pitchFamily="34" charset="0"/>
                <a:cs typeface="Arial" pitchFamily="34" charset="0"/>
              </a:rPr>
              <a:t>Абсолютное отклонение </a:t>
            </a:r>
            <a:r>
              <a:rPr lang="ru-RU" sz="1600" dirty="0" smtClean="0">
                <a:solidFill>
                  <a:srgbClr val="255E91"/>
                </a:solidFill>
                <a:latin typeface="Franklin Gothic Book" panose="020B0503020102020204" pitchFamily="34" charset="0"/>
                <a:cs typeface="Arial" pitchFamily="34" charset="0"/>
              </a:rPr>
              <a:t>+17,3</a:t>
            </a:r>
            <a:endParaRPr lang="ru-RU" sz="1600" b="1" dirty="0">
              <a:solidFill>
                <a:srgbClr val="255E91"/>
              </a:solidFill>
              <a:latin typeface="Franklin Gothic Book" panose="020B0503020102020204" pitchFamily="34" charset="0"/>
              <a:cs typeface="Arial" pitchFamily="34" charset="0"/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5830858" y="3795803"/>
            <a:ext cx="1913466" cy="58477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rgbClr val="255E91"/>
                </a:solidFill>
                <a:latin typeface="Franklin Gothic Book" panose="020B0503020102020204" pitchFamily="34" charset="0"/>
                <a:cs typeface="Arial" pitchFamily="34" charset="0"/>
              </a:rPr>
              <a:t>Оценка в баллах</a:t>
            </a:r>
          </a:p>
          <a:p>
            <a:pPr algn="ctr"/>
            <a:r>
              <a:rPr lang="ru-RU" sz="1600" b="1" dirty="0" smtClean="0">
                <a:solidFill>
                  <a:srgbClr val="255E91"/>
                </a:solidFill>
                <a:latin typeface="Franklin Gothic Book" panose="020B0503020102020204" pitchFamily="34" charset="0"/>
                <a:cs typeface="Arial" pitchFamily="34" charset="0"/>
              </a:rPr>
              <a:t>2</a:t>
            </a:r>
            <a:endParaRPr lang="ru-RU" sz="1600" b="1" dirty="0">
              <a:solidFill>
                <a:srgbClr val="255E91"/>
              </a:solidFill>
              <a:latin typeface="Franklin Gothic Book" panose="020B0503020102020204" pitchFamily="34" charset="0"/>
              <a:cs typeface="Arial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56296" y="4521648"/>
            <a:ext cx="8213252" cy="523220"/>
          </a:xfrm>
          <a:prstGeom prst="rect">
            <a:avLst/>
          </a:prstGeom>
          <a:solidFill>
            <a:srgbClr val="255E9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9. Количество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негосударственных организаций, в том числе СОНКО, участвующих в реализации мероприятий муниципальной программы, единиц</a:t>
            </a:r>
            <a:endParaRPr lang="en-US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61" name="Группа 35"/>
          <p:cNvGrpSpPr/>
          <p:nvPr/>
        </p:nvGrpSpPr>
        <p:grpSpPr>
          <a:xfrm>
            <a:off x="144681" y="4634035"/>
            <a:ext cx="327239" cy="360000"/>
            <a:chOff x="4932863" y="1479525"/>
            <a:chExt cx="342385" cy="360000"/>
          </a:xfrm>
        </p:grpSpPr>
        <p:grpSp>
          <p:nvGrpSpPr>
            <p:cNvPr id="62" name="Группа 36"/>
            <p:cNvGrpSpPr/>
            <p:nvPr/>
          </p:nvGrpSpPr>
          <p:grpSpPr>
            <a:xfrm>
              <a:off x="4932863" y="1535058"/>
              <a:ext cx="187542" cy="252000"/>
              <a:chOff x="2105597" y="6164265"/>
              <a:chExt cx="187542" cy="144000"/>
            </a:xfrm>
          </p:grpSpPr>
          <p:sp>
            <p:nvSpPr>
              <p:cNvPr id="64" name="Нашивка 38"/>
              <p:cNvSpPr/>
              <p:nvPr/>
            </p:nvSpPr>
            <p:spPr>
              <a:xfrm>
                <a:off x="2105597" y="6164265"/>
                <a:ext cx="108000" cy="143999"/>
              </a:xfrm>
              <a:prstGeom prst="chevron">
                <a:avLst/>
              </a:prstGeom>
              <a:solidFill>
                <a:srgbClr val="00B050"/>
              </a:solidFill>
              <a:ln w="3175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4900" tIns="42450" rIns="84900" bIns="42450" rtlCol="0" anchor="ctr"/>
              <a:lstStyle/>
              <a:p>
                <a:pPr algn="ctr"/>
                <a:endParaRPr lang="ru-RU" dirty="0">
                  <a:solidFill>
                    <a:prstClr val="black"/>
                  </a:solidFill>
                  <a:latin typeface="Century" pitchFamily="18" charset="0"/>
                </a:endParaRPr>
              </a:p>
            </p:txBody>
          </p:sp>
          <p:sp>
            <p:nvSpPr>
              <p:cNvPr id="65" name="Нашивка 39"/>
              <p:cNvSpPr/>
              <p:nvPr/>
            </p:nvSpPr>
            <p:spPr>
              <a:xfrm>
                <a:off x="2185139" y="6164266"/>
                <a:ext cx="108000" cy="143999"/>
              </a:xfrm>
              <a:prstGeom prst="chevron">
                <a:avLst/>
              </a:prstGeom>
              <a:solidFill>
                <a:srgbClr val="FF0000"/>
              </a:solidFill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4900" tIns="42450" rIns="84900" bIns="42450" rtlCol="0" anchor="ctr"/>
              <a:lstStyle/>
              <a:p>
                <a:pPr algn="ctr"/>
                <a:endParaRPr lang="ru-RU" dirty="0">
                  <a:solidFill>
                    <a:prstClr val="black"/>
                  </a:solidFill>
                  <a:latin typeface="Century" pitchFamily="18" charset="0"/>
                </a:endParaRPr>
              </a:p>
            </p:txBody>
          </p:sp>
        </p:grpSp>
        <p:cxnSp>
          <p:nvCxnSpPr>
            <p:cNvPr id="63" name="Прямая соединительная линия 62">
              <a:extLst>
                <a:ext uri="{FF2B5EF4-FFF2-40B4-BE49-F238E27FC236}">
                  <a16:creationId xmlns:a16="http://schemas.microsoft.com/office/drawing/2014/main" id="{D5CE79A2-3306-4AD5-BA2A-E07A1EECEF30}"/>
                </a:ext>
              </a:extLst>
            </p:cNvPr>
            <p:cNvCxnSpPr>
              <a:cxnSpLocks/>
            </p:cNvCxnSpPr>
            <p:nvPr/>
          </p:nvCxnSpPr>
          <p:spPr>
            <a:xfrm>
              <a:off x="5275248" y="1479525"/>
              <a:ext cx="0" cy="360000"/>
            </a:xfrm>
            <a:prstGeom prst="line">
              <a:avLst/>
            </a:prstGeom>
            <a:ln>
              <a:solidFill>
                <a:srgbClr val="316F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6" name="Прямоугольник 65"/>
          <p:cNvSpPr/>
          <p:nvPr/>
        </p:nvSpPr>
        <p:spPr>
          <a:xfrm>
            <a:off x="464761" y="5237450"/>
            <a:ext cx="1456266" cy="58477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rgbClr val="255E91"/>
                </a:solidFill>
                <a:latin typeface="Franklin Gothic Book" panose="020B0503020102020204" pitchFamily="34" charset="0"/>
                <a:cs typeface="Arial" pitchFamily="34" charset="0"/>
              </a:rPr>
              <a:t>План</a:t>
            </a:r>
          </a:p>
          <a:p>
            <a:pPr algn="ctr"/>
            <a:r>
              <a:rPr lang="ru-RU" sz="1600" b="1" dirty="0" smtClean="0">
                <a:solidFill>
                  <a:srgbClr val="255E91"/>
                </a:solidFill>
                <a:latin typeface="Franklin Gothic Book" panose="020B0503020102020204" pitchFamily="34" charset="0"/>
                <a:cs typeface="Arial" pitchFamily="34" charset="0"/>
              </a:rPr>
              <a:t>1</a:t>
            </a:r>
            <a:endParaRPr lang="ru-RU" sz="1600" b="1" dirty="0">
              <a:solidFill>
                <a:srgbClr val="255E91"/>
              </a:solidFill>
              <a:latin typeface="Franklin Gothic Book" panose="020B0503020102020204" pitchFamily="34" charset="0"/>
              <a:cs typeface="Arial" pitchFamily="34" charset="0"/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2046431" y="5246075"/>
            <a:ext cx="1498600" cy="58477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rgbClr val="255E91"/>
                </a:solidFill>
                <a:latin typeface="Franklin Gothic Book" panose="020B0503020102020204" pitchFamily="34" charset="0"/>
                <a:cs typeface="Arial" pitchFamily="34" charset="0"/>
              </a:rPr>
              <a:t>Факт</a:t>
            </a:r>
          </a:p>
          <a:p>
            <a:pPr algn="ctr"/>
            <a:r>
              <a:rPr lang="ru-RU" sz="1600" b="1" dirty="0" smtClean="0">
                <a:solidFill>
                  <a:srgbClr val="255E91"/>
                </a:solidFill>
                <a:latin typeface="Franklin Gothic Book" panose="020B0503020102020204" pitchFamily="34" charset="0"/>
                <a:cs typeface="Arial" pitchFamily="34" charset="0"/>
              </a:rPr>
              <a:t>1</a:t>
            </a:r>
            <a:endParaRPr lang="ru-RU" sz="1600" b="1" dirty="0">
              <a:solidFill>
                <a:srgbClr val="255E91"/>
              </a:solidFill>
              <a:latin typeface="Franklin Gothic Book" panose="020B0503020102020204" pitchFamily="34" charset="0"/>
              <a:cs typeface="Arial" pitchFamily="34" charset="0"/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3676677" y="5237449"/>
            <a:ext cx="1964999" cy="58477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600" dirty="0">
                <a:solidFill>
                  <a:srgbClr val="255E91"/>
                </a:solidFill>
                <a:latin typeface="Franklin Gothic Book" panose="020B0503020102020204" pitchFamily="34" charset="0"/>
                <a:cs typeface="Arial" pitchFamily="34" charset="0"/>
              </a:rPr>
              <a:t>Абсолютное отклонение </a:t>
            </a:r>
            <a:r>
              <a:rPr lang="ru-RU" sz="1600" b="1" dirty="0">
                <a:solidFill>
                  <a:srgbClr val="255E91"/>
                </a:solidFill>
                <a:latin typeface="Franklin Gothic Book" panose="020B0503020102020204" pitchFamily="34" charset="0"/>
                <a:cs typeface="Arial" pitchFamily="34" charset="0"/>
              </a:rPr>
              <a:t>0</a:t>
            </a:r>
          </a:p>
        </p:txBody>
      </p:sp>
      <p:sp>
        <p:nvSpPr>
          <p:cNvPr id="69" name="Прямоугольник 68"/>
          <p:cNvSpPr/>
          <p:nvPr/>
        </p:nvSpPr>
        <p:spPr>
          <a:xfrm>
            <a:off x="5865363" y="5211570"/>
            <a:ext cx="1907037" cy="58477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rgbClr val="255E91"/>
                </a:solidFill>
                <a:latin typeface="Franklin Gothic Book" panose="020B0503020102020204" pitchFamily="34" charset="0"/>
                <a:cs typeface="Arial" pitchFamily="34" charset="0"/>
              </a:rPr>
              <a:t>Оценка в баллах</a:t>
            </a:r>
          </a:p>
          <a:p>
            <a:pPr algn="ctr"/>
            <a:r>
              <a:rPr lang="ru-RU" sz="1600" b="1" dirty="0" smtClean="0">
                <a:solidFill>
                  <a:srgbClr val="255E91"/>
                </a:solidFill>
                <a:latin typeface="Franklin Gothic Book" panose="020B0503020102020204" pitchFamily="34" charset="0"/>
                <a:cs typeface="Arial" pitchFamily="34" charset="0"/>
              </a:rPr>
              <a:t>1</a:t>
            </a:r>
            <a:endParaRPr lang="ru-RU" sz="1600" b="1" dirty="0">
              <a:solidFill>
                <a:srgbClr val="255E91"/>
              </a:solidFill>
              <a:latin typeface="Franklin Gothic Book" panose="020B0503020102020204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5987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046A3631-639E-466D-8A77-3657DE9080D8}"/>
              </a:ext>
            </a:extLst>
          </p:cNvPr>
          <p:cNvSpPr/>
          <p:nvPr/>
        </p:nvSpPr>
        <p:spPr>
          <a:xfrm>
            <a:off x="1" y="1030217"/>
            <a:ext cx="9143999" cy="72611"/>
          </a:xfrm>
          <a:prstGeom prst="rect">
            <a:avLst/>
          </a:prstGeom>
          <a:ln/>
        </p:spPr>
        <p:style>
          <a:lnRef idx="1">
            <a:schemeClr val="accent3"/>
          </a:lnRef>
          <a:fillRef idx="1001">
            <a:schemeClr val="dk2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77333" y="88999"/>
            <a:ext cx="835487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Franklin Gothic Medium" pitchFamily="34" charset="0"/>
              </a:rPr>
              <a:t>       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</a:rPr>
              <a:t>Целевые показатели муниципальной программы 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«Развитие физической культуры и спорта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»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</a:rPr>
              <a:t>и оценка эффективности целевых показателей за 2024 год</a:t>
            </a:r>
          </a:p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                                          % исполнения к плану на 2024 год</a:t>
            </a:r>
            <a:endParaRPr lang="en-US" b="1" i="1" dirty="0" smtClean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</a:endParaRPr>
          </a:p>
          <a:p>
            <a:endParaRPr lang="en-US" b="1" i="1" dirty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72" name="Номер слайда 2"/>
          <p:cNvSpPr txBox="1">
            <a:spLocks/>
          </p:cNvSpPr>
          <p:nvPr/>
        </p:nvSpPr>
        <p:spPr>
          <a:xfrm>
            <a:off x="6962775" y="6370717"/>
            <a:ext cx="20574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1606E65-FA19-4864-BD99-9BD52178F302}" type="slidenum">
              <a:rPr lang="ru-RU" sz="1200" smtClean="0">
                <a:solidFill>
                  <a:prstClr val="black">
                    <a:tint val="75000"/>
                  </a:prstClr>
                </a:solidFill>
              </a:rPr>
              <a:pPr algn="r"/>
              <a:t>8</a:t>
            </a:fld>
            <a:endParaRPr lang="en-US" sz="1200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4" name="Picture 2" descr="C:\Users\Алан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567267" cy="523632"/>
          </a:xfrm>
          <a:prstGeom prst="rect">
            <a:avLst/>
          </a:prstGeom>
          <a:noFill/>
        </p:spPr>
      </p:pic>
      <p:graphicFrame>
        <p:nvGraphicFramePr>
          <p:cNvPr id="37" name="Диаграмма 36"/>
          <p:cNvGraphicFramePr/>
          <p:nvPr>
            <p:extLst>
              <p:ext uri="{D42A27DB-BD31-4B8C-83A1-F6EECF244321}">
                <p14:modId xmlns:p14="http://schemas.microsoft.com/office/powerpoint/2010/main" val="2829133669"/>
              </p:ext>
            </p:extLst>
          </p:nvPr>
        </p:nvGraphicFramePr>
        <p:xfrm>
          <a:off x="0" y="1327924"/>
          <a:ext cx="9030878" cy="55300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865987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1"/>
          <p:cNvSpPr txBox="1">
            <a:spLocks/>
          </p:cNvSpPr>
          <p:nvPr/>
        </p:nvSpPr>
        <p:spPr>
          <a:xfrm>
            <a:off x="649812" y="194733"/>
            <a:ext cx="8096255" cy="67880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</a:rPr>
              <a:t>Финансирование муниципальной программы </a:t>
            </a:r>
          </a:p>
          <a:p>
            <a:r>
              <a:rPr lang="ru-RU" sz="1800" b="1" i="1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«Развитие физической культуры и спорта</a:t>
            </a: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»</a:t>
            </a:r>
            <a:endParaRPr lang="en-US" sz="1800" b="1" i="1" dirty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graphicFrame>
        <p:nvGraphicFramePr>
          <p:cNvPr id="48" name="Диаграмма 47"/>
          <p:cNvGraphicFramePr/>
          <p:nvPr>
            <p:extLst>
              <p:ext uri="{D42A27DB-BD31-4B8C-83A1-F6EECF244321}">
                <p14:modId xmlns:p14="http://schemas.microsoft.com/office/powerpoint/2010/main" val="3480159507"/>
              </p:ext>
            </p:extLst>
          </p:nvPr>
        </p:nvGraphicFramePr>
        <p:xfrm>
          <a:off x="233584" y="2294627"/>
          <a:ext cx="5086975" cy="4441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7" name="Номер слайда 2"/>
          <p:cNvSpPr txBox="1">
            <a:spLocks/>
          </p:cNvSpPr>
          <p:nvPr/>
        </p:nvSpPr>
        <p:spPr>
          <a:xfrm>
            <a:off x="6962775" y="6370717"/>
            <a:ext cx="20574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US" sz="1200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2" name="Номер слайда 2"/>
          <p:cNvSpPr txBox="1">
            <a:spLocks/>
          </p:cNvSpPr>
          <p:nvPr/>
        </p:nvSpPr>
        <p:spPr>
          <a:xfrm>
            <a:off x="6950096" y="6370717"/>
            <a:ext cx="20574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1606E65-FA19-4864-BD99-9BD52178F302}" type="slidenum">
              <a:rPr lang="ru-RU" sz="1200" smtClean="0">
                <a:solidFill>
                  <a:prstClr val="black">
                    <a:tint val="75000"/>
                  </a:prstClr>
                </a:solidFill>
              </a:rPr>
              <a:pPr algn="r"/>
              <a:t>9</a:t>
            </a:fld>
            <a:endParaRPr lang="en-US" sz="1200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69" name="Схема 68">
            <a:extLst>
              <a:ext uri="{FF2B5EF4-FFF2-40B4-BE49-F238E27FC236}">
                <a16:creationId xmlns:a16="http://schemas.microsoft.com/office/drawing/2014/main" id="{CEE2A768-D496-3AF4-0BD6-128E962BD5C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66522985"/>
              </p:ext>
            </p:extLst>
          </p:nvPr>
        </p:nvGraphicFramePr>
        <p:xfrm>
          <a:off x="5320559" y="2294628"/>
          <a:ext cx="3686937" cy="44412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9" name="Picture 2" descr="C:\Users\Алан\Desktop\i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1"/>
            <a:ext cx="567267" cy="523632"/>
          </a:xfrm>
          <a:prstGeom prst="rect">
            <a:avLst/>
          </a:prstGeom>
          <a:noFill/>
        </p:spPr>
      </p:pic>
      <p:sp>
        <p:nvSpPr>
          <p:cNvPr id="43" name="Прямоугольник 42"/>
          <p:cNvSpPr/>
          <p:nvPr/>
        </p:nvSpPr>
        <p:spPr>
          <a:xfrm>
            <a:off x="567267" y="1456268"/>
            <a:ext cx="7972884" cy="646331"/>
          </a:xfrm>
          <a:prstGeom prst="rect">
            <a:avLst/>
          </a:prstGeom>
        </p:spPr>
        <p:style>
          <a:lnRef idx="2">
            <a:schemeClr val="accent1"/>
          </a:lnRef>
          <a:fillRef idx="1002">
            <a:schemeClr val="dk2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Franklin Gothic Book" panose="020B0503020102020204" pitchFamily="34" charset="0"/>
                <a:cs typeface="Arial" pitchFamily="34" charset="0"/>
              </a:rPr>
              <a:t>Исполнение муниципальной программы составило за 2024 год составило 298 536,31 тыс. рублей,  98,7% к годовому плану </a:t>
            </a:r>
            <a:endParaRPr lang="ru-RU" b="1" dirty="0">
              <a:solidFill>
                <a:schemeClr val="bg1"/>
              </a:solidFill>
              <a:latin typeface="Franklin Gothic Book" panose="020B0503020102020204" pitchFamily="34" charset="0"/>
              <a:cs typeface="Arial" pitchFamily="34" charset="0"/>
            </a:endParaRPr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046A3631-639E-466D-8A77-3657DE9080D8}"/>
              </a:ext>
            </a:extLst>
          </p:cNvPr>
          <p:cNvSpPr/>
          <p:nvPr/>
        </p:nvSpPr>
        <p:spPr>
          <a:xfrm>
            <a:off x="0" y="935218"/>
            <a:ext cx="9143999" cy="72611"/>
          </a:xfrm>
          <a:prstGeom prst="rect">
            <a:avLst/>
          </a:prstGeom>
          <a:ln/>
        </p:spPr>
        <p:style>
          <a:lnRef idx="1">
            <a:schemeClr val="accent3"/>
          </a:lnRef>
          <a:fillRef idx="1001">
            <a:schemeClr val="dk2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58432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18226</TotalTime>
  <Words>1656</Words>
  <Application>Microsoft Office PowerPoint</Application>
  <PresentationFormat>Экран (4:3)</PresentationFormat>
  <Paragraphs>154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21" baseType="lpstr">
      <vt:lpstr>Arial</vt:lpstr>
      <vt:lpstr>Calibri</vt:lpstr>
      <vt:lpstr>Cambria</vt:lpstr>
      <vt:lpstr>Century</vt:lpstr>
      <vt:lpstr>Franklin Gothic Book</vt:lpstr>
      <vt:lpstr>Franklin Gothic Medium</vt:lpstr>
      <vt:lpstr>Perpetua</vt:lpstr>
      <vt:lpstr>Times New Roman</vt:lpstr>
      <vt:lpstr>Vida 32 Pro</vt:lpstr>
      <vt:lpstr>Wingdings 2</vt:lpstr>
      <vt:lpstr>Справедливость</vt:lpstr>
      <vt:lpstr>Отчет о ходе реализации  муниципальной программы  Нефтеюганского района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1</cp:lastModifiedBy>
  <cp:revision>970</cp:revision>
  <cp:lastPrinted>2022-10-07T04:26:00Z</cp:lastPrinted>
  <dcterms:created xsi:type="dcterms:W3CDTF">2018-09-04T12:10:47Z</dcterms:created>
  <dcterms:modified xsi:type="dcterms:W3CDTF">2025-02-06T11:22:55Z</dcterms:modified>
</cp:coreProperties>
</file>