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8" r:id="rId3"/>
    <p:sldId id="298" r:id="rId4"/>
    <p:sldId id="311" r:id="rId5"/>
    <p:sldId id="312" r:id="rId6"/>
    <p:sldId id="313" r:id="rId7"/>
    <p:sldId id="314" r:id="rId8"/>
    <p:sldId id="315" r:id="rId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CFE"/>
    <a:srgbClr val="6BC5C3"/>
    <a:srgbClr val="DBF6FE"/>
    <a:srgbClr val="2B78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5" autoAdjust="0"/>
    <p:restoredTop sz="98514" autoAdjust="0"/>
  </p:normalViewPr>
  <p:slideViewPr>
    <p:cSldViewPr snapToGrid="0">
      <p:cViewPr varScale="1">
        <p:scale>
          <a:sx n="86" d="100"/>
          <a:sy n="86" d="100"/>
        </p:scale>
        <p:origin x="1339" y="58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05.02.2025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19909" y="1570937"/>
            <a:ext cx="4015596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1846" y="4240392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Рисунок 7" descr="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3545349" y="1259350"/>
            <a:ext cx="2053301" cy="9144000"/>
          </a:xfrm>
          <a:prstGeom prst="rect">
            <a:avLst/>
          </a:prstGeom>
        </p:spPr>
      </p:pic>
      <p:pic>
        <p:nvPicPr>
          <p:cNvPr id="9" name="Рисунок 8" descr="лого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595925" y="862640"/>
            <a:ext cx="2576102" cy="3142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9142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BC5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8728" y="325582"/>
            <a:ext cx="7914904" cy="80146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Отчет об исполнении</a:t>
            </a:r>
            <a:b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850669" y="1265520"/>
            <a:ext cx="7721336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947651" y="1927714"/>
            <a:ext cx="77213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«Управление муниципальным имуществом»</a:t>
            </a:r>
          </a:p>
          <a:p>
            <a:pPr lvl="0" algn="ctr">
              <a:defRPr/>
            </a:pPr>
            <a:r>
              <a:rPr lang="ru-RU" sz="3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за 2024 год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(утверждена постановлением администрации Нефтеюганского района 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от 31.10.2022 № 2065-па-нпа </a:t>
            </a:r>
          </a:p>
          <a:p>
            <a:pPr lvl="0" algn="ctr"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  <a:ea typeface="+mj-ea"/>
                <a:cs typeface="+mj-cs"/>
              </a:rPr>
              <a:t>(в редакции на 23.12.2024 № 2341-па-нпа)</a:t>
            </a: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647701" y="2320338"/>
            <a:ext cx="2295857" cy="1009024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Соисполнители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81005" y="1205120"/>
            <a:ext cx="2262553" cy="932313"/>
          </a:xfrm>
          <a:prstGeom prst="rect">
            <a:avLst/>
          </a:prstGeom>
          <a:solidFill>
            <a:schemeClr val="bg1">
              <a:lumMod val="85000"/>
              <a:alpha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87069" y="115478"/>
            <a:ext cx="7582032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(соисполнители 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15770" y="1433122"/>
            <a:ext cx="51189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имущественных отношений Нефтеюганского района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487069" y="959530"/>
            <a:ext cx="7859486" cy="89285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Прямоугольник 14"/>
          <p:cNvSpPr/>
          <p:nvPr/>
        </p:nvSpPr>
        <p:spPr>
          <a:xfrm>
            <a:off x="3117335" y="2320338"/>
            <a:ext cx="56088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района/ МКУ «Управление капитального строительства и жилищно - коммунального комплекса Нефтеюганского района»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197259" y="3967479"/>
            <a:ext cx="55477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Администрации городского, сельских поселений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682138" y="-30708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581342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031000" y="1887783"/>
            <a:ext cx="336492" cy="299892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97147" y="1736525"/>
            <a:ext cx="13391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4" name="Прямоугольник 3"/>
          <p:cNvSpPr/>
          <p:nvPr/>
        </p:nvSpPr>
        <p:spPr>
          <a:xfrm>
            <a:off x="2742777" y="1482728"/>
            <a:ext cx="59845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Повышение эффективности управления муниципальным имуществом муниципального образования Нефтеюганский район.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553212" y="3116528"/>
            <a:ext cx="540301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2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ЗАДАЧИ МУНИЦИПАЛЬНОЙ ПРОГРАММЫ:</a:t>
            </a:r>
          </a:p>
        </p:txBody>
      </p:sp>
      <p:sp>
        <p:nvSpPr>
          <p:cNvPr id="29" name="Овал 28"/>
          <p:cNvSpPr/>
          <p:nvPr/>
        </p:nvSpPr>
        <p:spPr>
          <a:xfrm>
            <a:off x="409547" y="3856141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113296" y="3823226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1" name="Группа 30"/>
          <p:cNvGrpSpPr/>
          <p:nvPr/>
        </p:nvGrpSpPr>
        <p:grpSpPr>
          <a:xfrm>
            <a:off x="2598761" y="3828840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2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3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4" name="Объект 2"/>
          <p:cNvSpPr txBox="1">
            <a:spLocks/>
          </p:cNvSpPr>
          <p:nvPr/>
        </p:nvSpPr>
        <p:spPr>
          <a:xfrm>
            <a:off x="3070070" y="3706195"/>
            <a:ext cx="5477774" cy="816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Совершенствование системы управления муниципальным имуществом Нефтеюганского района.</a:t>
            </a:r>
          </a:p>
        </p:txBody>
      </p:sp>
      <p:sp>
        <p:nvSpPr>
          <p:cNvPr id="35" name="Овал 34"/>
          <p:cNvSpPr/>
          <p:nvPr/>
        </p:nvSpPr>
        <p:spPr>
          <a:xfrm>
            <a:off x="409547" y="5289567"/>
            <a:ext cx="545182" cy="54518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accent5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2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161073" y="5327047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grpSp>
        <p:nvGrpSpPr>
          <p:cNvPr id="37" name="Группа 36"/>
          <p:cNvGrpSpPr/>
          <p:nvPr/>
        </p:nvGrpSpPr>
        <p:grpSpPr>
          <a:xfrm>
            <a:off x="2701035" y="5412212"/>
            <a:ext cx="336492" cy="299892"/>
            <a:chOff x="2147276" y="1700808"/>
            <a:chExt cx="336492" cy="299892"/>
          </a:xfrm>
          <a:solidFill>
            <a:schemeClr val="accent5"/>
          </a:solidFill>
        </p:grpSpPr>
        <p:sp>
          <p:nvSpPr>
            <p:cNvPr id="38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39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40" name="Объект 2"/>
          <p:cNvSpPr txBox="1">
            <a:spLocks/>
          </p:cNvSpPr>
          <p:nvPr/>
        </p:nvSpPr>
        <p:spPr>
          <a:xfrm>
            <a:off x="3164175" y="5339032"/>
            <a:ext cx="5477774" cy="7638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Обеспечение условий для выполнения функций, возложенных на Департамент имущественных отношений Нефтеюганского района.</a:t>
            </a:r>
          </a:p>
        </p:txBody>
      </p:sp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335921" y="2057865"/>
            <a:ext cx="2274770" cy="12602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«Управление и распоряжение муниципальным имуществом»</a:t>
            </a:r>
            <a:endParaRPr lang="ru-RU" dirty="0">
              <a:solidFill>
                <a:srgbClr val="002060"/>
              </a:solidFill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49970" y="1654979"/>
            <a:ext cx="2747274" cy="229356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448" y="13780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РЕЗУЛЬТАТЫ РЕАЛИЗАЦИИ ПРОГРАММЫ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1 : Совершенствование системы управления муниципальным имуществом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-определение целей управления объектами муниципального имущества; 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-оптимизация состава и структуры муниципального имущества;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-обеспечение контроля сохранности, содержания, страхования имущества и иной защиты имущественных интересов Нефтеюганского района;</a:t>
            </a:r>
            <a:b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-совершенствование системы учета и мониторинга муниципального имущества</a:t>
            </a:r>
            <a:br>
              <a:rPr lang="ru-RU" sz="13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674595" y="1036073"/>
            <a:ext cx="2213761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397213" y="1024785"/>
            <a:ext cx="2338079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71372" y="1043540"/>
            <a:ext cx="138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Основное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34358" y="1239946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5934531" y="1002546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295" y="1113568"/>
            <a:ext cx="450824" cy="41111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72192" y="1036073"/>
            <a:ext cx="2280293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190080" y="1030141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920" y="1110824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440538" y="99065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110824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5952228" y="1902778"/>
            <a:ext cx="2783064" cy="198342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строительства и жилищно-коммунального комплекса Нефтеюганского района/ 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МКУ «Управление капитального строительства и жилищно-коммунального комплекса Нефтеюганского района»)</a:t>
            </a:r>
            <a:b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-администрации городского, сельских поселений Нефтеюганского района</a:t>
            </a:r>
            <a:endParaRPr lang="ru-RU" sz="1100" b="1" dirty="0">
              <a:solidFill>
                <a:srgbClr val="002060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384311" y="4287100"/>
            <a:ext cx="8699139" cy="241850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370599" y="4537047"/>
            <a:ext cx="7948389" cy="2461356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Доля предоставленного субъектам малого и среднего предпринимательства и социально ориентированным некоммерческим организациям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в общем количестве муниципального недвижимого имущества, свободного от прав третьих лиц, включенного в перечни, формируемые в муниципальном образовании Нефтеюганский район, (%):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состоянию на 31.12.2024 в Перечне муниципального имущества, предоставляемого субъектам МСП, числится 15 объектов недвижимости (в т.ч. 5 земельных участков), из них передано в аренду 14 объектов недвижимости (за исключением 1 земельного участка).</a:t>
            </a:r>
          </a:p>
          <a:p>
            <a:pPr fontAlgn="base"/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Перечне муниципального имущества, предоставляемого СОНКО, числится 5 объектов недвижимого имущества, все объекты переданы СОНКО по договорам безвозмездного пользования (ссуды).</a:t>
            </a:r>
          </a:p>
          <a:p>
            <a:pPr fontAlgn="base"/>
            <a:endParaRPr lang="ru-RU" sz="12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b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2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</a:t>
            </a:r>
          </a:p>
          <a:p>
            <a:pPr fontAlgn="base"/>
            <a:endParaRPr lang="ru-RU" sz="12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47018" y="3948545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  <p:sp>
        <p:nvSpPr>
          <p:cNvPr id="49" name="Пятиугольник 48"/>
          <p:cNvSpPr/>
          <p:nvPr/>
        </p:nvSpPr>
        <p:spPr>
          <a:xfrm>
            <a:off x="553768" y="5281587"/>
            <a:ext cx="2862366" cy="264304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–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</a:t>
            </a: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80</a:t>
            </a:r>
            <a:r>
              <a:rPr kumimoji="0" lang="ru-RU" sz="11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%</a:t>
            </a:r>
          </a:p>
        </p:txBody>
      </p:sp>
      <p:sp>
        <p:nvSpPr>
          <p:cNvPr id="52" name="Пятиугольник 51"/>
          <p:cNvSpPr/>
          <p:nvPr/>
        </p:nvSpPr>
        <p:spPr>
          <a:xfrm>
            <a:off x="4293850" y="5279047"/>
            <a:ext cx="2868036" cy="266844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95  %</a:t>
            </a:r>
          </a:p>
        </p:txBody>
      </p:sp>
    </p:spTree>
    <p:extLst>
      <p:ext uri="{BB962C8B-B14F-4D97-AF65-F5344CB8AC3E}">
        <p14:creationId xmlns:p14="http://schemas.microsoft.com/office/powerpoint/2010/main" val="1291466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144774" y="1654978"/>
            <a:ext cx="3054075" cy="129069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«Организационное и финансовое обеспечение деятельности департамента имущественных отношений Нефтеюганского района»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40538" y="1654978"/>
            <a:ext cx="2406480" cy="12906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-осуществление возложенных на Департамент функций и полномочий 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соответствии с Положением</a:t>
            </a:r>
            <a:endParaRPr lang="ru-RU" sz="1400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433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РЕЗУЛЬТАТЫ РЕАЛИЗАЦИИ ПРОГРАММЫ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Задача 2: Обеспечение условий для выполнения функций, возложенных на Департамент имущественных отношений Нефтеюганского района 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349970" y="1654978"/>
            <a:ext cx="274727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43" name="Прямоугольник 42"/>
          <p:cNvSpPr/>
          <p:nvPr/>
        </p:nvSpPr>
        <p:spPr>
          <a:xfrm>
            <a:off x="3398050" y="1030397"/>
            <a:ext cx="2800799" cy="5607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 43"/>
          <p:cNvSpPr/>
          <p:nvPr/>
        </p:nvSpPr>
        <p:spPr>
          <a:xfrm>
            <a:off x="6609376" y="1018369"/>
            <a:ext cx="2046981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 44"/>
          <p:cNvSpPr/>
          <p:nvPr/>
        </p:nvSpPr>
        <p:spPr>
          <a:xfrm>
            <a:off x="4071372" y="1043540"/>
            <a:ext cx="13869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Основное 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мероприятие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994098" y="1018369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Ответственный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исполнитель</a:t>
            </a:r>
          </a:p>
        </p:txBody>
      </p:sp>
      <p:sp>
        <p:nvSpPr>
          <p:cNvPr id="50" name="Овал 49"/>
          <p:cNvSpPr/>
          <p:nvPr/>
        </p:nvSpPr>
        <p:spPr>
          <a:xfrm>
            <a:off x="6312099" y="104515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964" y="1118355"/>
            <a:ext cx="450824" cy="411114"/>
          </a:xfrm>
          <a:prstGeom prst="rect">
            <a:avLst/>
          </a:prstGeom>
        </p:spPr>
      </p:pic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12906" y="1041906"/>
            <a:ext cx="2034112" cy="55842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053117" y="1034927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4465" y="11005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349970" y="1003201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377928" y="1061133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451" y="1100588"/>
            <a:ext cx="363500" cy="363500"/>
          </a:xfrm>
          <a:prstGeom prst="rect">
            <a:avLst/>
          </a:prstGeom>
        </p:spPr>
      </p:pic>
      <p:sp>
        <p:nvSpPr>
          <p:cNvPr id="37" name="Скругленный прямоугольник 36"/>
          <p:cNvSpPr/>
          <p:nvPr/>
        </p:nvSpPr>
        <p:spPr>
          <a:xfrm>
            <a:off x="6554012" y="1654978"/>
            <a:ext cx="2015838" cy="12906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-департамент имущественных отношений Нефтеюганского района</a:t>
            </a:r>
            <a:br>
              <a:rPr lang="ru-RU" sz="14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36" name="Пятиугольник 35"/>
          <p:cNvSpPr/>
          <p:nvPr/>
        </p:nvSpPr>
        <p:spPr>
          <a:xfrm>
            <a:off x="415261" y="3324814"/>
            <a:ext cx="8699139" cy="3185244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8" name="Пятиугольник 4"/>
          <p:cNvSpPr txBox="1"/>
          <p:nvPr/>
        </p:nvSpPr>
        <p:spPr>
          <a:xfrm>
            <a:off x="723212" y="3414582"/>
            <a:ext cx="7608953" cy="295070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ru-RU" sz="10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4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Доля неиспользуемого недвижимого имущества в общем количестве недвижимого имущества муниципального образования Нефтеюганский район, (%)</a:t>
            </a:r>
            <a:endParaRPr lang="en-US" sz="14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en-US" sz="14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endParaRPr lang="en-US" sz="1400" b="1" dirty="0">
              <a:solidFill>
                <a:srgbClr val="F1FCFE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fontAlgn="base"/>
            <a:r>
              <a:rPr lang="ru-RU" sz="13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 целях выявления неиспользуемого недвижимого имущества, используемого не по назначению, и имущества, не соответствующего функциям и полномочиям органов местного самоуправления утвержден муниципальный проект Нефтеюганского района «Определение состава муниципального имущества, не соответствующего требованиям отнесения к категории имущества, предназначенного для реализации функций и полномочий органов местного самоуправления». Срок реализации – 2 года 8 месяцев, до декабря 2025 года. В ходе реализации мероприятий в 2024 году выявлено 2 объекта недвижимого имущества и включены в программу (план) приватизации муниципального имущества на 2024 год. Доходы от реализации объектов, с учётом выявленного 1 объекта недвижимости в 2023 году, составили 2 985,95 </a:t>
            </a:r>
            <a:r>
              <a:rPr lang="ru-RU" sz="1300" b="1" dirty="0" err="1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тыс.рублей</a:t>
            </a:r>
            <a:r>
              <a:rPr lang="ru-RU" sz="1300" b="1" dirty="0">
                <a:solidFill>
                  <a:srgbClr val="F1FCF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fontAlgn="base"/>
            <a:endParaRPr lang="ru-RU" sz="1200" b="1" dirty="0">
              <a:solidFill>
                <a:srgbClr val="F1FCFE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82198" y="3016849"/>
            <a:ext cx="32399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  <a:ea typeface="+mj-ea"/>
                <a:cs typeface="+mj-cs"/>
              </a:rPr>
              <a:t>Ц Е Л Е В Ы Е   П О К А З А Т Е Л И:</a:t>
            </a:r>
          </a:p>
        </p:txBody>
      </p:sp>
      <p:sp>
        <p:nvSpPr>
          <p:cNvPr id="34" name="Пятиугольник 33"/>
          <p:cNvSpPr/>
          <p:nvPr/>
        </p:nvSpPr>
        <p:spPr>
          <a:xfrm>
            <a:off x="833273" y="4213847"/>
            <a:ext cx="2862366" cy="271557"/>
          </a:xfrm>
          <a:prstGeom prst="homePlate">
            <a:avLst/>
          </a:prstGeom>
          <a:solidFill>
            <a:srgbClr val="6BC5C3"/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Плановый показатель </a:t>
            </a:r>
            <a:r>
              <a:rPr kumimoji="0" lang="ru-RU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–  </a:t>
            </a:r>
            <a:r>
              <a:rPr kumimoji="0" lang="en-US" sz="1300" b="0" i="0" u="sng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&lt;</a:t>
            </a:r>
            <a:r>
              <a:rPr kumimoji="0" lang="en-US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1</a:t>
            </a:r>
            <a:r>
              <a:rPr kumimoji="0" lang="ru-RU" sz="1300" b="0" i="0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 %</a:t>
            </a:r>
          </a:p>
        </p:txBody>
      </p:sp>
      <p:sp>
        <p:nvSpPr>
          <p:cNvPr id="40" name="Пятиугольник 39"/>
          <p:cNvSpPr/>
          <p:nvPr/>
        </p:nvSpPr>
        <p:spPr>
          <a:xfrm>
            <a:off x="4261358" y="4197911"/>
            <a:ext cx="2868036" cy="303428"/>
          </a:xfrm>
          <a:prstGeom prst="homePlate">
            <a:avLst/>
          </a:prstGeom>
          <a:solidFill>
            <a:srgbClr val="90C226">
              <a:lumMod val="75000"/>
            </a:srgbClr>
          </a:solidFill>
          <a:ln w="25400" cap="rnd" cmpd="sng" algn="ctr">
            <a:solidFill>
              <a:sysClr val="window" lastClr="FFFFFF">
                <a:hueOff val="0"/>
                <a:satOff val="0"/>
                <a:lumOff val="0"/>
                <a:alphaOff val="0"/>
              </a:sysClr>
            </a:solidFill>
            <a:prstDash val="solid"/>
          </a:ln>
          <a:effectLst/>
        </p:spPr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rebuchet MS"/>
                <a:ea typeface="+mn-ea"/>
                <a:cs typeface="+mn-cs"/>
              </a:rPr>
              <a:t>Фактически исполнено – 1 %</a:t>
            </a:r>
          </a:p>
        </p:txBody>
      </p:sp>
    </p:spTree>
    <p:extLst>
      <p:ext uri="{BB962C8B-B14F-4D97-AF65-F5344CB8AC3E}">
        <p14:creationId xmlns:p14="http://schemas.microsoft.com/office/powerpoint/2010/main" val="1213079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497147" y="-14262"/>
            <a:ext cx="8646853" cy="8962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Исполнение расходных обязательств в 2024 году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621870"/>
            <a:ext cx="5477774" cy="12863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3423237" y="3371936"/>
            <a:ext cx="919987" cy="879761"/>
            <a:chOff x="2147276" y="1700808"/>
            <a:chExt cx="336492" cy="299892"/>
          </a:xfrm>
          <a:solidFill>
            <a:srgbClr val="00B050"/>
          </a:solidFill>
        </p:grpSpPr>
        <p:sp>
          <p:nvSpPr>
            <p:cNvPr id="10" name="Нашивка 65"/>
            <p:cNvSpPr/>
            <p:nvPr/>
          </p:nvSpPr>
          <p:spPr>
            <a:xfrm>
              <a:off x="2147276" y="1700808"/>
              <a:ext cx="192476" cy="299892"/>
            </a:xfrm>
            <a:prstGeom prst="chevron">
              <a:avLst/>
            </a:prstGeom>
            <a:grp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11" name="Нашивка 66"/>
            <p:cNvSpPr/>
            <p:nvPr/>
          </p:nvSpPr>
          <p:spPr>
            <a:xfrm>
              <a:off x="2291292" y="1700808"/>
              <a:ext cx="192476" cy="299892"/>
            </a:xfrm>
            <a:prstGeom prst="chevron">
              <a:avLst/>
            </a:prstGeom>
            <a:grp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4900" tIns="42450" rIns="84900" bIns="42450"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11000" y="1351566"/>
            <a:ext cx="362458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Общий объем финансирования муниципальной программы в 2024 году –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72 868,51904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,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из них за счет средств местного бюджета – 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72 868,51904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 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595745" y="865501"/>
            <a:ext cx="7859486" cy="89285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3650672" y="2674295"/>
            <a:ext cx="49945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83231" y="2536018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000" b="0" i="0" u="none" strike="noStrike" kern="0" cap="none" spc="0" normalizeH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Franklin Gothic Dem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59240" y="4434202"/>
            <a:ext cx="392968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Исполнение расходных обязательств в 2024 году составило 99,7 %</a:t>
            </a:r>
          </a:p>
          <a:p>
            <a:pPr algn="ctr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(72 665,71016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), из них  за счет средств местного бюджета – 99,7 % (72 665,71016 </a:t>
            </a:r>
            <a:r>
              <a:rPr lang="ru-RU" sz="1600" dirty="0" err="1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тыс.рублей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)  </a:t>
            </a:r>
          </a:p>
        </p:txBody>
      </p:sp>
    </p:spTree>
    <p:extLst>
      <p:ext uri="{BB962C8B-B14F-4D97-AF65-F5344CB8AC3E}">
        <p14:creationId xmlns:p14="http://schemas.microsoft.com/office/powerpoint/2010/main" val="26445356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85051" y="951196"/>
            <a:ext cx="7697658" cy="114776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9212" y="899772"/>
            <a:ext cx="1131953" cy="1170478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41165" y="1062393"/>
            <a:ext cx="6768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Анализ факторов и рисков, повлиявших на результаты реализации мероприятий муниципальной программы в 2024 году: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814776" cy="814776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434865" y="354069"/>
            <a:ext cx="4126774" cy="8517110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333054" y="2676568"/>
            <a:ext cx="8188037" cy="252825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endParaRPr lang="ru-RU" sz="1400" b="1" dirty="0">
              <a:solidFill>
                <a:srgbClr val="F1FCFE"/>
              </a:solidFill>
              <a:latin typeface="Franklin Gothic Medium" pitchFamily="34" charset="0"/>
            </a:endParaRP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На конец отчетного периода не исполненными остались финансовые средства, выделенные на реализацию мероприятий муниципальной программы, в сумме 202,79 </a:t>
            </a:r>
            <a:r>
              <a:rPr lang="ru-RU" sz="1400" b="1" dirty="0" err="1">
                <a:solidFill>
                  <a:srgbClr val="F1FCFE"/>
                </a:solidFill>
                <a:latin typeface="Franklin Gothic Medium" pitchFamily="34" charset="0"/>
              </a:rPr>
              <a:t>тыс.рублей</a:t>
            </a:r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. 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Основными факторами, повлиявшими на отклонение от плановых значений, явилась экономия по содержанию имущества, связанная с высокоэффективной работой по государственной регистрации перехода права собственности при приеме жилых помещений от застройщиков и передаче их в муниципальную собственность городского, сельских поселений, а также, теплыми погодными условиями, что привело к заниженным фактическим расходам по отоплению и содержанию незаселенного жилого фонда, и в связи с применением регрессивной шкалы в соответствии с.п.5.1 ст.421 НК РФ. 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                                                                                                                                                                               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При исполнении финансовой части мероприятий муниципальной программы 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на 99,7 %, значения всех целевых показателей </a:t>
            </a:r>
          </a:p>
          <a:p>
            <a:pPr algn="ctr" fontAlgn="base"/>
            <a:r>
              <a:rPr lang="ru-RU" sz="1400" b="1" dirty="0">
                <a:solidFill>
                  <a:srgbClr val="F1FCFE"/>
                </a:solidFill>
                <a:latin typeface="Franklin Gothic Medium" pitchFamily="34" charset="0"/>
              </a:rPr>
              <a:t>муниципальной программы были достигнуты.</a:t>
            </a:r>
          </a:p>
        </p:txBody>
      </p:sp>
    </p:spTree>
    <p:extLst>
      <p:ext uri="{BB962C8B-B14F-4D97-AF65-F5344CB8AC3E}">
        <p14:creationId xmlns:p14="http://schemas.microsoft.com/office/powerpoint/2010/main" val="19028083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49970" y="1654978"/>
            <a:ext cx="2747274" cy="5386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sz="1300" b="1" dirty="0">
                <a:solidFill>
                  <a:srgbClr val="3891A7">
                    <a:lumMod val="50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16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3252159" y="2934605"/>
            <a:ext cx="27000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885051" y="951196"/>
            <a:ext cx="7697658" cy="1147767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09212" y="899772"/>
            <a:ext cx="1131953" cy="1170478"/>
          </a:xfrm>
          <a:prstGeom prst="ellipse">
            <a:avLst/>
          </a:prstGeom>
          <a:solidFill>
            <a:srgbClr val="00B050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541165" y="1062393"/>
            <a:ext cx="67685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Оценка эффективности муниципальной программы за 2024 год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  <a:latin typeface="Franklin Gothic Demi" pitchFamily="34" charset="0"/>
              </a:rPr>
              <a:t>(результаты оценки по баллам)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43" y="1048660"/>
            <a:ext cx="814776" cy="814776"/>
          </a:xfrm>
          <a:prstGeom prst="rect">
            <a:avLst/>
          </a:prstGeom>
        </p:spPr>
      </p:pic>
      <p:sp>
        <p:nvSpPr>
          <p:cNvPr id="36" name="Пятиугольник 35"/>
          <p:cNvSpPr/>
          <p:nvPr/>
        </p:nvSpPr>
        <p:spPr>
          <a:xfrm rot="5400000">
            <a:off x="2644012" y="223099"/>
            <a:ext cx="3786659" cy="8438933"/>
          </a:xfrm>
          <a:prstGeom prst="homePlate">
            <a:avLst/>
          </a:prstGeom>
          <a:solidFill>
            <a:schemeClr val="accent1">
              <a:lumMod val="75000"/>
            </a:schemeClr>
          </a:solidFill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8" name="Пятиугольник 4"/>
          <p:cNvSpPr txBox="1"/>
          <p:nvPr/>
        </p:nvSpPr>
        <p:spPr>
          <a:xfrm>
            <a:off x="568771" y="2787963"/>
            <a:ext cx="8188037" cy="2415059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96012" tIns="48006" rIns="24003" bIns="48006" numCol="1" spcCol="1270" anchor="ctr" anchorCtr="0">
            <a:noAutofit/>
          </a:bodyPr>
          <a:lstStyle/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Оценка эффективности муниципальной программы </a:t>
            </a:r>
          </a:p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за 2024 год составила </a:t>
            </a:r>
          </a:p>
          <a:p>
            <a:pPr algn="ctr" fontAlgn="base"/>
            <a:r>
              <a:rPr lang="ru-RU" sz="2400" b="1" dirty="0">
                <a:solidFill>
                  <a:srgbClr val="F1FCFE"/>
                </a:solidFill>
                <a:latin typeface="Franklin Gothic Medium" pitchFamily="34" charset="0"/>
              </a:rPr>
              <a:t>3 балла</a:t>
            </a:r>
          </a:p>
        </p:txBody>
      </p:sp>
    </p:spTree>
    <p:extLst>
      <p:ext uri="{BB962C8B-B14F-4D97-AF65-F5344CB8AC3E}">
        <p14:creationId xmlns:p14="http://schemas.microsoft.com/office/powerpoint/2010/main" val="1542378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2632</TotalTime>
  <Words>843</Words>
  <Application>Microsoft Office PowerPoint</Application>
  <PresentationFormat>Экран (4:3)</PresentationFormat>
  <Paragraphs>90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8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Trebuchet MS</vt:lpstr>
      <vt:lpstr>Office Theme</vt:lpstr>
      <vt:lpstr>Отчет об исполнении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Большакова Ольга Николаевна</cp:lastModifiedBy>
  <cp:revision>354</cp:revision>
  <cp:lastPrinted>2024-01-26T09:20:03Z</cp:lastPrinted>
  <dcterms:created xsi:type="dcterms:W3CDTF">2018-09-04T12:10:47Z</dcterms:created>
  <dcterms:modified xsi:type="dcterms:W3CDTF">2025-02-05T11:41:15Z</dcterms:modified>
</cp:coreProperties>
</file>