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9" r:id="rId2"/>
    <p:sldId id="256" r:id="rId3"/>
    <p:sldId id="270" r:id="rId4"/>
    <p:sldId id="257" r:id="rId5"/>
    <p:sldId id="287" r:id="rId6"/>
    <p:sldId id="263" r:id="rId7"/>
    <p:sldId id="265" r:id="rId8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306BA"/>
    <a:srgbClr val="FF9900"/>
    <a:srgbClr val="FF6600"/>
    <a:srgbClr val="F8F7EC"/>
    <a:srgbClr val="E16601"/>
    <a:srgbClr val="015B16"/>
    <a:srgbClr val="EE7700"/>
    <a:srgbClr val="108101"/>
    <a:srgbClr val="FFA3EB"/>
    <a:srgbClr val="FFE7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660B408-B3CF-4A94-85FC-2B1E0A45F4A2}" styleName="Темный стиль 2 - акцент 1/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91EBBBCC-DAD2-459C-BE2E-F6DE35CF9A28}" styleName="Темный стиль 2 - акцент 3/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38B1855-1B75-4FBE-930C-398BA8C253C6}" styleName="Стиль из темы 2 - акцент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2C8C85-51F0-491E-9774-3900AFEF0FD7}" styleName="Светлый стиль 2 -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46F890A9-2807-4EBB-B81D-B2AA78EC7F39}" styleName="Темный стиль 2 - акцент 5/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EB344D84-9AFB-497E-A393-DC336BA19D2E}" styleName="Средний стиль 3 -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AF606853-7671-496A-8E4F-DF71F8EC918B}" styleName="Темный стиль 1 - акцент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9631B5-78F2-41C9-869B-9F39066F8104}" styleName="Средний стиль 3 - 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4C1A8A3-306A-4EB7-A6B1-4F7E0EB9C5D6}" styleName="Средний стиль 3 - акцент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A488322-F2BA-4B5B-9748-0D474271808F}" styleName="Средний стиль 3 -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327F97BB-C833-4FB7-BDE5-3F7075034690}" styleName="Стиль из темы 2 -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14419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74187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26464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37958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21093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58676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02093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0029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18171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13546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72414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530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9.png"/><Relationship Id="rId7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2"/>
          <p:cNvSpPr txBox="1">
            <a:spLocks/>
          </p:cNvSpPr>
          <p:nvPr/>
        </p:nvSpPr>
        <p:spPr>
          <a:xfrm>
            <a:off x="683568" y="260648"/>
            <a:ext cx="79906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3600" b="1" u="sng">
                <a:solidFill>
                  <a:srgbClr val="0218BE"/>
                </a:solidFill>
                <a:latin typeface="Monotype Corsiva" pitchFamily="66" charset="0"/>
              </a:defRPr>
            </a:lvl1pPr>
          </a:lstStyle>
          <a:p>
            <a:pPr algn="ctr"/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Муниципальная программа «Управление муниципальными финансами»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080166" y="5013176"/>
            <a:ext cx="309634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latin typeface="Monotype Corsiva" pitchFamily="66" charset="0"/>
              </a:rPr>
              <a:t>Постановление администрации Нефтеюганского района от 31.10.2022  №2071-па-нпа</a:t>
            </a:r>
          </a:p>
        </p:txBody>
      </p:sp>
      <p:pic>
        <p:nvPicPr>
          <p:cNvPr id="1027" name="Picture 3" descr="C:\Users\RakovaE.A\Desktop\МП Презентация\w512h5121387221872numbersblack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1230" y="1916832"/>
            <a:ext cx="2952328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RakovaE.A\Desktop\МП Презентация\graph-963016_960_72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420888"/>
            <a:ext cx="5900654" cy="4373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RakovaE.A\Desktop\МП Презентация\Coat_of_Arms_of_Nefteyugansky_rayon_(Khanty-Mansyisky_AO)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31807"/>
            <a:ext cx="576064" cy="733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89105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Рисунок 2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11527"/>
            <a:ext cx="3006080" cy="13464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Стрелка вправо с вырезом 11"/>
          <p:cNvSpPr/>
          <p:nvPr/>
        </p:nvSpPr>
        <p:spPr>
          <a:xfrm>
            <a:off x="875625" y="5311476"/>
            <a:ext cx="1620159" cy="627747"/>
          </a:xfrm>
          <a:prstGeom prst="notched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7045207" y="4083391"/>
            <a:ext cx="16145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>
                <a:latin typeface="Monotype Corsiva" pitchFamily="66" charset="0"/>
              </a:rPr>
              <a:t>Ответственный</a:t>
            </a:r>
          </a:p>
          <a:p>
            <a:pPr algn="ctr"/>
            <a:r>
              <a:rPr lang="ru-RU" b="1" i="1" dirty="0">
                <a:latin typeface="Monotype Corsiva" pitchFamily="66" charset="0"/>
              </a:rPr>
              <a:t> исполнитель</a:t>
            </a:r>
          </a:p>
        </p:txBody>
      </p:sp>
      <p:pic>
        <p:nvPicPr>
          <p:cNvPr id="1035" name="Picture 11" descr="C:\Users\RakovaE.A\Desktop\corporat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0339" y="4365104"/>
            <a:ext cx="820471" cy="1612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6618238" y="4870930"/>
            <a:ext cx="246651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Департамент финансов</a:t>
            </a:r>
          </a:p>
          <a:p>
            <a:pPr algn="ct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Нефтеюганского </a:t>
            </a:r>
          </a:p>
          <a:p>
            <a:pPr algn="ct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района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31540" y="1403181"/>
            <a:ext cx="8280920" cy="769441"/>
          </a:xfrm>
          <a:prstGeom prst="rect">
            <a:avLst/>
          </a:prstGeom>
          <a:solidFill>
            <a:srgbClr val="D5F5FF"/>
          </a:solidFill>
          <a:ln w="22225">
            <a:solidFill>
              <a:schemeClr val="tx1"/>
            </a:solidFill>
            <a:prstDash val="sysDot"/>
          </a:ln>
        </p:spPr>
        <p:txBody>
          <a:bodyPr wrap="square">
            <a:spAutoFit/>
          </a:bodyPr>
          <a:lstStyle/>
          <a:p>
            <a:pPr lvl="0" algn="just"/>
            <a:r>
              <a:rPr lang="ru-RU" sz="2200" b="1" dirty="0">
                <a:solidFill>
                  <a:prstClr val="black"/>
                </a:solidFill>
                <a:latin typeface="Monotype Corsiva" pitchFamily="66" charset="0"/>
                <a:cs typeface="Times New Roman" pitchFamily="18" charset="0"/>
              </a:rPr>
              <a:t>1. Исполнение обеспечения деятельности департамента финансов </a:t>
            </a:r>
            <a:r>
              <a:rPr lang="ru-RU" sz="2200" b="1" dirty="0" err="1">
                <a:solidFill>
                  <a:prstClr val="black"/>
                </a:solidFill>
                <a:latin typeface="Monotype Corsiva" pitchFamily="66" charset="0"/>
                <a:cs typeface="Times New Roman" pitchFamily="18" charset="0"/>
              </a:rPr>
              <a:t>Нефтеюганского</a:t>
            </a:r>
            <a:r>
              <a:rPr lang="ru-RU" sz="2200" b="1" dirty="0">
                <a:solidFill>
                  <a:prstClr val="black"/>
                </a:solidFill>
                <a:latin typeface="Monotype Corsiva" pitchFamily="66" charset="0"/>
                <a:cs typeface="Times New Roman" pitchFamily="18" charset="0"/>
              </a:rPr>
              <a:t>  района </a:t>
            </a:r>
            <a:endParaRPr lang="ru-RU" sz="2200" dirty="0">
              <a:solidFill>
                <a:prstClr val="black"/>
              </a:solidFill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79512" y="44624"/>
            <a:ext cx="892899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100" b="1" u="sng" dirty="0">
                <a:solidFill>
                  <a:srgbClr val="0218BE"/>
                </a:solidFill>
                <a:latin typeface="Monotype Corsiva" pitchFamily="66" charset="0"/>
              </a:rPr>
              <a:t>Подпрограмма I </a:t>
            </a:r>
          </a:p>
          <a:p>
            <a:pPr lvl="0" algn="ctr"/>
            <a:r>
              <a:rPr lang="ru-RU" sz="2100" b="1" u="sng" dirty="0">
                <a:solidFill>
                  <a:srgbClr val="0218BE"/>
                </a:solidFill>
                <a:latin typeface="Monotype Corsiva" pitchFamily="66" charset="0"/>
              </a:rPr>
              <a:t>«</a:t>
            </a:r>
            <a:r>
              <a:rPr lang="ru-RU" sz="2100" b="1" u="sng" dirty="0">
                <a:solidFill>
                  <a:srgbClr val="1306BA"/>
                </a:solidFill>
                <a:latin typeface="Monotype Corsiva" panose="03010101010201010101" pitchFamily="66" charset="0"/>
                <a:ea typeface="Courier New" panose="02070309020205020404" pitchFamily="49" charset="0"/>
              </a:rPr>
              <a:t>Обеспечение эффективности деятельности в сфере управления муниципальными финансами</a:t>
            </a:r>
            <a:r>
              <a:rPr lang="ru-RU" sz="2100" b="1" u="sng" dirty="0">
                <a:solidFill>
                  <a:srgbClr val="1306BA"/>
                </a:solidFill>
                <a:latin typeface="Monotype Corsiva" pitchFamily="66" charset="0"/>
              </a:rPr>
              <a:t>»</a:t>
            </a:r>
          </a:p>
          <a:p>
            <a:pPr lvl="0"/>
            <a:r>
              <a:rPr lang="ru-RU" sz="2100" b="1" u="sng" dirty="0">
                <a:solidFill>
                  <a:srgbClr val="0218BE"/>
                </a:solidFill>
                <a:latin typeface="Monotype Corsiva" pitchFamily="66" charset="0"/>
              </a:rPr>
              <a:t>Целевые показатели :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698263" y="2198531"/>
            <a:ext cx="1426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>
                <a:latin typeface="Monotype Corsiva" pitchFamily="66" charset="0"/>
              </a:rPr>
              <a:t>Мероприятия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90925" y="2483264"/>
            <a:ext cx="50818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Организация планирования, исполнения бюджета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Нефтеюганского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района и формирование отчетности об исполнении бюджета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Нефтеюганского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района</a:t>
            </a:r>
          </a:p>
        </p:txBody>
      </p:sp>
      <p:graphicFrame>
        <p:nvGraphicFramePr>
          <p:cNvPr id="19" name="Таблица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7611585"/>
              </p:ext>
            </p:extLst>
          </p:nvPr>
        </p:nvGraphicFramePr>
        <p:xfrm>
          <a:off x="561986" y="3292511"/>
          <a:ext cx="3867596" cy="1345885"/>
        </p:xfrm>
        <a:graphic>
          <a:graphicData uri="http://schemas.openxmlformats.org/drawingml/2006/table">
            <a:tbl>
              <a:tblPr firstRow="1" firstCol="1" bandRow="1">
                <a:tableStyleId>{2A488322-F2BA-4B5B-9748-0D474271808F}</a:tableStyleId>
              </a:tblPr>
              <a:tblGrid>
                <a:gridCol w="14556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640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4784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73776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Источники финансирования</a:t>
                      </a:r>
                      <a:endParaRPr lang="ru-RU" sz="11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Финансовые затраты в 2023 году  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(тыс. рублей)</a:t>
                      </a:r>
                      <a:endParaRPr lang="ru-RU" sz="11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888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0" kern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плановое</a:t>
                      </a:r>
                      <a:r>
                        <a:rPr lang="ru-RU" sz="1000" b="0" kern="1200" baseline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значение</a:t>
                      </a:r>
                      <a:endParaRPr lang="ru-RU" sz="10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фактическое значение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63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Бюджет автономного округа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808,0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808,0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485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Местный бюджет</a:t>
                      </a:r>
                      <a:endParaRPr lang="ru-RU" sz="11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63 399,2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63 397,1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4751702"/>
            <a:ext cx="1548458" cy="210629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411760" y="5908050"/>
            <a:ext cx="14044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cap="all" dirty="0">
                <a:ln w="9000" cmpd="sng">
                  <a:solidFill>
                    <a:schemeClr val="tx1"/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БЮДЖЕТ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717536" y="4575796"/>
            <a:ext cx="191430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ПЛАН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278047" y="6021288"/>
            <a:ext cx="432939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ИСПОЛНЕНИЕ</a:t>
            </a: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3673" y="4660187"/>
            <a:ext cx="2409691" cy="1067149"/>
          </a:xfrm>
          <a:prstGeom prst="rect">
            <a:avLst/>
          </a:prstGeom>
        </p:spPr>
      </p:pic>
      <p:sp>
        <p:nvSpPr>
          <p:cNvPr id="28" name="Стрелка вправо с вырезом 27"/>
          <p:cNvSpPr/>
          <p:nvPr/>
        </p:nvSpPr>
        <p:spPr>
          <a:xfrm>
            <a:off x="3909077" y="5557016"/>
            <a:ext cx="1620159" cy="627747"/>
          </a:xfrm>
          <a:prstGeom prst="notched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graphicFrame>
        <p:nvGraphicFramePr>
          <p:cNvPr id="31" name="Таблица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3567118"/>
              </p:ext>
            </p:extLst>
          </p:nvPr>
        </p:nvGraphicFramePr>
        <p:xfrm>
          <a:off x="5868144" y="2512363"/>
          <a:ext cx="2866578" cy="1277076"/>
        </p:xfrm>
        <a:graphic>
          <a:graphicData uri="http://schemas.openxmlformats.org/drawingml/2006/table">
            <a:tbl>
              <a:tblPr firstRow="1" firstCol="1" bandRow="1">
                <a:tableStyleId>{2A488322-F2BA-4B5B-9748-0D474271808F}</a:tableStyleId>
              </a:tblPr>
              <a:tblGrid>
                <a:gridCol w="14404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2612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24998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Результат реализации программы</a:t>
                      </a:r>
                      <a:endParaRPr lang="ru-RU" sz="11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89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0" kern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плановый</a:t>
                      </a:r>
                      <a:r>
                        <a:rPr lang="ru-RU" sz="1000" b="0" kern="1200" baseline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показатель</a:t>
                      </a:r>
                      <a:endParaRPr lang="ru-RU" sz="10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фактическое значение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31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не</a:t>
                      </a:r>
                      <a:r>
                        <a:rPr lang="ru-RU" sz="1400" b="1" kern="1200" baseline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менее 95%</a:t>
                      </a:r>
                      <a:endParaRPr lang="ru-RU" sz="14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100%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276407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RakovaE.A\Desktop\image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4544108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6181184" y="4393487"/>
            <a:ext cx="27703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>
                <a:latin typeface="Monotype Corsiva" pitchFamily="66" charset="0"/>
              </a:rPr>
              <a:t>Ответственный исполнитель</a:t>
            </a:r>
          </a:p>
        </p:txBody>
      </p:sp>
      <p:pic>
        <p:nvPicPr>
          <p:cNvPr id="1035" name="Picture 11" descr="C:\Users\RakovaE.A\Desktop\corporat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1540" y="4550348"/>
            <a:ext cx="473274" cy="930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6306578" y="4615262"/>
            <a:ext cx="24665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Департамент финансов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Нефтеюганского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района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552729"/>
            <a:ext cx="8569574" cy="1354217"/>
          </a:xfrm>
          <a:prstGeom prst="rect">
            <a:avLst/>
          </a:prstGeom>
          <a:solidFill>
            <a:srgbClr val="D5F5FF"/>
          </a:solidFill>
          <a:ln w="22225">
            <a:solidFill>
              <a:schemeClr val="tx1"/>
            </a:solidFill>
            <a:prstDash val="sysDot"/>
          </a:ln>
        </p:spPr>
        <p:txBody>
          <a:bodyPr wrap="square">
            <a:spAutoFit/>
          </a:bodyPr>
          <a:lstStyle/>
          <a:p>
            <a:pPr lvl="0" algn="just"/>
            <a:r>
              <a:rPr lang="ru-RU" sz="2200" b="1" dirty="0">
                <a:latin typeface="Monotype Corsiva" pitchFamily="66" charset="0"/>
                <a:cs typeface="Times New Roman" pitchFamily="18" charset="0"/>
              </a:rPr>
              <a:t>2</a:t>
            </a:r>
            <a:r>
              <a:rPr lang="ru-RU" sz="2000" b="1" dirty="0">
                <a:latin typeface="Monotype Corsiva" pitchFamily="66" charset="0"/>
                <a:cs typeface="Times New Roman" pitchFamily="18" charset="0"/>
              </a:rPr>
              <a:t>. Доля налоговых и неналоговых доходов местного бюджета (за исключением поступлений налоговых доходов по дополнительным нормативам отчислений) в общем объёме собственных доходов бюджета муниципального образования (без учёта субвенций)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265927" y="2864442"/>
            <a:ext cx="1426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>
                <a:latin typeface="Monotype Corsiva" pitchFamily="66" charset="0"/>
              </a:rPr>
              <a:t>Мероприятия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65148" y="3157852"/>
            <a:ext cx="507930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ru-RU" sz="1400" b="1" dirty="0">
                <a:solidFill>
                  <a:srgbClr val="4C5A6A">
                    <a:lumMod val="75000"/>
                  </a:srgbClr>
                </a:solidFill>
                <a:latin typeface="Arial"/>
              </a:rPr>
              <a:t>Организация планирования, исполнения бюджета Нефтеюганского района и формирование отчетности об исполнении бюджета Нефтеюганского района </a:t>
            </a:r>
            <a:endParaRPr lang="ru-RU" sz="1400" dirty="0">
              <a:solidFill>
                <a:srgbClr val="4C5A6A">
                  <a:lumMod val="75000"/>
                </a:srgbClr>
              </a:solidFill>
              <a:latin typeface="Arial"/>
            </a:endParaRPr>
          </a:p>
        </p:txBody>
      </p:sp>
      <p:graphicFrame>
        <p:nvGraphicFramePr>
          <p:cNvPr id="24" name="Таблица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1911811"/>
              </p:ext>
            </p:extLst>
          </p:nvPr>
        </p:nvGraphicFramePr>
        <p:xfrm>
          <a:off x="6139876" y="3173126"/>
          <a:ext cx="2863082" cy="1261825"/>
        </p:xfrm>
        <a:graphic>
          <a:graphicData uri="http://schemas.openxmlformats.org/drawingml/2006/table">
            <a:tbl>
              <a:tblPr firstRow="1" firstCol="1" bandRow="1">
                <a:tableStyleId>{2A488322-F2BA-4B5B-9748-0D474271808F}</a:tableStyleId>
              </a:tblPr>
              <a:tblGrid>
                <a:gridCol w="14949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1421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Результат реализации программы</a:t>
                      </a:r>
                      <a:endParaRPr lang="ru-RU" sz="11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265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0" kern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плановый</a:t>
                      </a:r>
                      <a:r>
                        <a:rPr lang="ru-RU" sz="1000" b="0" kern="1200" baseline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показатель</a:t>
                      </a:r>
                      <a:endParaRPr lang="ru-RU" sz="10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фактическое значение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77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baseline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≥ 50%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59,9%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6" name="TextBox 25"/>
          <p:cNvSpPr txBox="1"/>
          <p:nvPr/>
        </p:nvSpPr>
        <p:spPr>
          <a:xfrm>
            <a:off x="165148" y="44624"/>
            <a:ext cx="9087372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u="sng" dirty="0">
                <a:solidFill>
                  <a:srgbClr val="0218BE"/>
                </a:solidFill>
                <a:latin typeface="Monotype Corsiva" pitchFamily="66" charset="0"/>
              </a:rPr>
              <a:t>Подпрограмма I </a:t>
            </a:r>
          </a:p>
          <a:p>
            <a:pPr algn="ctr"/>
            <a:r>
              <a:rPr lang="ru-RU" sz="2400" b="1" u="sng" dirty="0">
                <a:solidFill>
                  <a:srgbClr val="0218BE"/>
                </a:solidFill>
                <a:latin typeface="Monotype Corsiva" pitchFamily="66" charset="0"/>
              </a:rPr>
              <a:t>«Обеспечение эффективности деятельности в сфере управления муниципальными финансами»</a:t>
            </a:r>
          </a:p>
          <a:p>
            <a:r>
              <a:rPr lang="ru-RU" sz="2000" b="1" u="sng" dirty="0">
                <a:solidFill>
                  <a:srgbClr val="0218BE"/>
                </a:solidFill>
                <a:latin typeface="Monotype Corsiva" pitchFamily="66" charset="0"/>
              </a:rPr>
              <a:t>Целевые показатели :</a:t>
            </a:r>
          </a:p>
        </p:txBody>
      </p:sp>
      <p:grpSp>
        <p:nvGrpSpPr>
          <p:cNvPr id="27" name="Группа 26"/>
          <p:cNvGrpSpPr/>
          <p:nvPr/>
        </p:nvGrpSpPr>
        <p:grpSpPr>
          <a:xfrm>
            <a:off x="251520" y="3861048"/>
            <a:ext cx="3126106" cy="2826185"/>
            <a:chOff x="5983118" y="357855"/>
            <a:chExt cx="2788512" cy="2639097"/>
          </a:xfrm>
        </p:grpSpPr>
        <p:pic>
          <p:nvPicPr>
            <p:cNvPr id="28" name="Picture 3" descr="\\srvkomfin\share\#Нормативно-правовые акты\#Муниципальные-правовые акты АНР\Проекты Постановлений\2019\МП УМФ 2019-2020 и на 2030\Публичная декларация (Презентация) с учетом изм. № 1668-па от 09.08.2019\5959a527e4e93.png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453" t="9607" r="11149" b="14458"/>
            <a:stretch/>
          </p:blipFill>
          <p:spPr bwMode="auto">
            <a:xfrm>
              <a:off x="6012160" y="357855"/>
              <a:ext cx="2759470" cy="263909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9" name="Овал 28"/>
            <p:cNvSpPr/>
            <p:nvPr/>
          </p:nvSpPr>
          <p:spPr>
            <a:xfrm>
              <a:off x="6261360" y="1340768"/>
              <a:ext cx="398872" cy="38965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5983118" y="1361093"/>
              <a:ext cx="626579" cy="3448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b="1" dirty="0">
                  <a:solidFill>
                    <a:srgbClr val="92D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≥50%</a:t>
              </a:r>
            </a:p>
          </p:txBody>
        </p:sp>
        <p:pic>
          <p:nvPicPr>
            <p:cNvPr id="31" name="Picture 4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69444" y="1209453"/>
              <a:ext cx="161925" cy="1516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2" name="Picture 5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07531" y="1376174"/>
              <a:ext cx="161925" cy="1190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3" name="Picture 6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68344" y="1268760"/>
              <a:ext cx="161925" cy="2033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4" name="Picture 10" descr="\\srvkomfin\share\Доходы\2019\#Финансовая грамотность\Лекции СурГУ_октябрь 2019 г\Заставки на экран\brand.gif"/>
            <p:cNvPicPr>
              <a:picLocks noChangeAspect="1" noChangeArrowheads="1"/>
            </p:cNvPicPr>
            <p:nvPr/>
          </p:nvPicPr>
          <p:blipFill rotWithShape="1">
            <a:blip r:embed="rId6" cstate="print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29000" b="75000" l="64000" r="995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3484" t="27805" b="26868"/>
            <a:stretch/>
          </p:blipFill>
          <p:spPr bwMode="auto">
            <a:xfrm>
              <a:off x="7655253" y="1237477"/>
              <a:ext cx="214203" cy="2658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6" name="TextBox 35"/>
          <p:cNvSpPr txBox="1"/>
          <p:nvPr/>
        </p:nvSpPr>
        <p:spPr>
          <a:xfrm>
            <a:off x="6655474" y="5265811"/>
            <a:ext cx="1515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>
                <a:latin typeface="Monotype Corsiva" pitchFamily="66" charset="0"/>
              </a:rPr>
              <a:t>Соисполнители</a:t>
            </a:r>
          </a:p>
        </p:txBody>
      </p:sp>
      <p:pic>
        <p:nvPicPr>
          <p:cNvPr id="37" name="Picture 12" descr="C:\Users\RakovaE.A\Desktop\d187d0b5d0bbd0bed0b2d0b5d187d0bad0b8.pn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74" t="53601" r="63070" b="18482"/>
          <a:stretch/>
        </p:blipFill>
        <p:spPr bwMode="auto">
          <a:xfrm>
            <a:off x="5313889" y="5669218"/>
            <a:ext cx="1213749" cy="813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" name="TextBox 37"/>
          <p:cNvSpPr txBox="1"/>
          <p:nvPr/>
        </p:nvSpPr>
        <p:spPr>
          <a:xfrm>
            <a:off x="6212921" y="5577806"/>
            <a:ext cx="283800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Главные администраторы доходов, поступающих в бюджет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Нефтеюганского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района</a:t>
            </a:r>
          </a:p>
        </p:txBody>
      </p:sp>
    </p:spTree>
    <p:extLst>
      <p:ext uri="{BB962C8B-B14F-4D97-AF65-F5344CB8AC3E}">
        <p14:creationId xmlns:p14="http://schemas.microsoft.com/office/powerpoint/2010/main" val="39137000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6086" y="2430155"/>
            <a:ext cx="1975844" cy="1983747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6338194" y="3948802"/>
            <a:ext cx="27703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>
                <a:latin typeface="Monotype Corsiva" pitchFamily="66" charset="0"/>
              </a:rPr>
              <a:t>Ответственный исполнитель</a:t>
            </a:r>
          </a:p>
        </p:txBody>
      </p:sp>
      <p:pic>
        <p:nvPicPr>
          <p:cNvPr id="1035" name="Picture 11" descr="C:\Users\RakovaE.A\Desktop\corporat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5893" y="3948802"/>
            <a:ext cx="473274" cy="930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6462058" y="4284235"/>
            <a:ext cx="24665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Департамент финансов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Нефтеюганского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района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31540" y="1657545"/>
            <a:ext cx="8280920" cy="769441"/>
          </a:xfrm>
          <a:prstGeom prst="rect">
            <a:avLst/>
          </a:prstGeom>
          <a:solidFill>
            <a:srgbClr val="D5F5FF"/>
          </a:solidFill>
          <a:ln w="22225">
            <a:solidFill>
              <a:schemeClr val="tx1"/>
            </a:solidFill>
            <a:prstDash val="sysDot"/>
          </a:ln>
        </p:spPr>
        <p:txBody>
          <a:bodyPr wrap="square">
            <a:spAutoFit/>
          </a:bodyPr>
          <a:lstStyle/>
          <a:p>
            <a:pPr lvl="0" algn="just"/>
            <a:r>
              <a:rPr lang="ru-RU" sz="2200" b="1" dirty="0">
                <a:latin typeface="Monotype Corsiva" pitchFamily="66" charset="0"/>
                <a:cs typeface="Times New Roman" pitchFamily="18" charset="0"/>
              </a:rPr>
              <a:t>3. Средняя итоговая оценка качества финансового менеджмента главных распорядителей бюджетных средств Нефтеюганского района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277805" y="2446473"/>
            <a:ext cx="1426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>
                <a:latin typeface="Monotype Corsiva" pitchFamily="66" charset="0"/>
              </a:rPr>
              <a:t>Мероприятия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10244" y="2864442"/>
            <a:ext cx="38577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Совершенствование системы оценки качества финансового менеджмента, осуществляемого главными распорядителями бюджетных средств и главными администраторами доходов Нефтеюганского района 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077072"/>
            <a:ext cx="2592288" cy="2707375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8890" y="4758510"/>
            <a:ext cx="2539683" cy="2146032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6963" y="4420577"/>
            <a:ext cx="2434967" cy="2434967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480960" y="4589233"/>
            <a:ext cx="157356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планирование</a:t>
            </a:r>
            <a:endParaRPr lang="ru-RU" sz="1600" b="1" i="1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1480960" y="4890646"/>
            <a:ext cx="157356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исполнение</a:t>
            </a:r>
            <a:endParaRPr lang="ru-RU" sz="1600" b="1" i="1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1480960" y="5229200"/>
            <a:ext cx="157356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отчетность</a:t>
            </a:r>
            <a:endParaRPr lang="ru-RU" sz="1600" b="1" i="1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1558272" y="5538718"/>
            <a:ext cx="157356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контроль</a:t>
            </a:r>
            <a:endParaRPr lang="ru-RU" sz="1600" b="1" i="1" dirty="0"/>
          </a:p>
        </p:txBody>
      </p:sp>
      <p:graphicFrame>
        <p:nvGraphicFramePr>
          <p:cNvPr id="24" name="Таблица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5090398"/>
              </p:ext>
            </p:extLst>
          </p:nvPr>
        </p:nvGraphicFramePr>
        <p:xfrm>
          <a:off x="5871640" y="2777149"/>
          <a:ext cx="2863082" cy="892913"/>
        </p:xfrm>
        <a:graphic>
          <a:graphicData uri="http://schemas.openxmlformats.org/drawingml/2006/table">
            <a:tbl>
              <a:tblPr firstRow="1" firstCol="1" bandRow="1">
                <a:tableStyleId>{2A488322-F2BA-4B5B-9748-0D474271808F}</a:tableStyleId>
              </a:tblPr>
              <a:tblGrid>
                <a:gridCol w="14949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7071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Результат реализации программы</a:t>
                      </a:r>
                      <a:endParaRPr lang="ru-RU" sz="11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0" kern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плановый</a:t>
                      </a:r>
                      <a:r>
                        <a:rPr lang="ru-RU" sz="1000" b="0" kern="1200" baseline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показатель</a:t>
                      </a:r>
                      <a:endParaRPr lang="ru-RU" sz="10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фактическое значение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981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≥ 73,5 </a:t>
                      </a:r>
                      <a:r>
                        <a:rPr lang="ru-RU" sz="1200" b="1" kern="1200" baseline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баллов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73,5  баллов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6" name="TextBox 25"/>
          <p:cNvSpPr txBox="1"/>
          <p:nvPr/>
        </p:nvSpPr>
        <p:spPr>
          <a:xfrm>
            <a:off x="323528" y="44624"/>
            <a:ext cx="89289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400" b="1" u="sng" dirty="0">
                <a:solidFill>
                  <a:srgbClr val="0218BE"/>
                </a:solidFill>
                <a:latin typeface="Monotype Corsiva" pitchFamily="66" charset="0"/>
              </a:rPr>
              <a:t>Подпрограмма I </a:t>
            </a:r>
          </a:p>
          <a:p>
            <a:pPr lvl="0" algn="ctr"/>
            <a:r>
              <a:rPr lang="ru-RU" sz="2400" b="1" u="sng" dirty="0">
                <a:solidFill>
                  <a:srgbClr val="0218BE"/>
                </a:solidFill>
                <a:latin typeface="Monotype Corsiva" pitchFamily="66" charset="0"/>
              </a:rPr>
              <a:t>«</a:t>
            </a:r>
            <a:r>
              <a:rPr lang="ru-RU" sz="2400" b="1" u="sng" dirty="0">
                <a:solidFill>
                  <a:srgbClr val="1306BA"/>
                </a:solidFill>
                <a:latin typeface="Monotype Corsiva" panose="03010101010201010101" pitchFamily="66" charset="0"/>
                <a:ea typeface="Courier New" panose="02070309020205020404" pitchFamily="49" charset="0"/>
              </a:rPr>
              <a:t>Обеспечение эффективности деятельности в сфере управления муниципальными финансами</a:t>
            </a:r>
            <a:r>
              <a:rPr lang="ru-RU" sz="2400" b="1" u="sng" dirty="0">
                <a:solidFill>
                  <a:srgbClr val="1306BA"/>
                </a:solidFill>
                <a:latin typeface="Monotype Corsiva" pitchFamily="66" charset="0"/>
              </a:rPr>
              <a:t>»</a:t>
            </a:r>
          </a:p>
          <a:p>
            <a:pPr lvl="0"/>
            <a:r>
              <a:rPr lang="ru-RU" sz="2400" b="1" u="sng" dirty="0">
                <a:solidFill>
                  <a:srgbClr val="0218BE"/>
                </a:solidFill>
                <a:latin typeface="Monotype Corsiva" pitchFamily="66" charset="0"/>
              </a:rPr>
              <a:t>Целевые показатели :</a:t>
            </a:r>
          </a:p>
        </p:txBody>
      </p:sp>
    </p:spTree>
    <p:extLst>
      <p:ext uri="{BB962C8B-B14F-4D97-AF65-F5344CB8AC3E}">
        <p14:creationId xmlns:p14="http://schemas.microsoft.com/office/powerpoint/2010/main" val="29247534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6660232" y="5238714"/>
            <a:ext cx="182872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1400" b="1" dirty="0">
              <a:latin typeface="+mj-lt"/>
            </a:endParaRPr>
          </a:p>
          <a:p>
            <a:pPr algn="ctr"/>
            <a:r>
              <a:rPr lang="ru-RU" sz="1400" b="1" dirty="0">
                <a:latin typeface="+mj-lt"/>
              </a:rPr>
              <a:t>Ответственный исполнитель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660232" y="5721785"/>
            <a:ext cx="19731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1400" dirty="0">
              <a:latin typeface="+mj-lt"/>
              <a:cs typeface="Times New Roman" pitchFamily="18" charset="0"/>
            </a:endParaRPr>
          </a:p>
          <a:p>
            <a:pPr algn="ctr"/>
            <a:r>
              <a:rPr lang="ru-RU" sz="1400" dirty="0">
                <a:latin typeface="+mj-lt"/>
                <a:cs typeface="Times New Roman" pitchFamily="18" charset="0"/>
              </a:rPr>
              <a:t>Департамент финансов Нефтеюганского  района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225268" y="4115212"/>
            <a:ext cx="648072" cy="10670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28" name="Picture 4" descr="C:\Users\MoskovkinaLD\Desktop\!!!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093" y="3615324"/>
            <a:ext cx="4702477" cy="3060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FC498141-E75B-45A1-8F35-3ABE68168900}"/>
              </a:ext>
            </a:extLst>
          </p:cNvPr>
          <p:cNvSpPr txBox="1"/>
          <p:nvPr/>
        </p:nvSpPr>
        <p:spPr>
          <a:xfrm>
            <a:off x="476938" y="112783"/>
            <a:ext cx="89289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400" b="1" u="sng" dirty="0">
                <a:solidFill>
                  <a:srgbClr val="0218BE"/>
                </a:solidFill>
                <a:latin typeface="Monotype Corsiva" pitchFamily="66" charset="0"/>
              </a:rPr>
              <a:t>Подпрограмма I </a:t>
            </a:r>
          </a:p>
          <a:p>
            <a:pPr lvl="0" algn="ctr"/>
            <a:r>
              <a:rPr lang="ru-RU" sz="2400" b="1" u="sng" dirty="0">
                <a:solidFill>
                  <a:srgbClr val="0218BE"/>
                </a:solidFill>
                <a:latin typeface="Monotype Corsiva" pitchFamily="66" charset="0"/>
              </a:rPr>
              <a:t>«</a:t>
            </a:r>
            <a:r>
              <a:rPr lang="ru-RU" sz="2400" b="1" u="sng" dirty="0">
                <a:solidFill>
                  <a:srgbClr val="1306BA"/>
                </a:solidFill>
                <a:latin typeface="Monotype Corsiva" panose="03010101010201010101" pitchFamily="66" charset="0"/>
                <a:ea typeface="Courier New" panose="02070309020205020404" pitchFamily="49" charset="0"/>
              </a:rPr>
              <a:t>Обеспечение эффективности деятельности в сфере управления муниципальными финансами</a:t>
            </a:r>
            <a:r>
              <a:rPr lang="ru-RU" sz="2400" b="1" u="sng" dirty="0">
                <a:solidFill>
                  <a:srgbClr val="1306BA"/>
                </a:solidFill>
                <a:latin typeface="Monotype Corsiva" pitchFamily="66" charset="0"/>
              </a:rPr>
              <a:t>»</a:t>
            </a:r>
          </a:p>
          <a:p>
            <a:pPr lvl="0"/>
            <a:r>
              <a:rPr lang="ru-RU" sz="2400" b="1" u="sng" dirty="0">
                <a:solidFill>
                  <a:srgbClr val="0218BE"/>
                </a:solidFill>
                <a:latin typeface="Monotype Corsiva" pitchFamily="66" charset="0"/>
              </a:rPr>
              <a:t>Целевые показатели :</a:t>
            </a:r>
          </a:p>
        </p:txBody>
      </p:sp>
      <p:sp>
        <p:nvSpPr>
          <p:cNvPr id="23" name="Прямоугольник 22">
            <a:extLst>
              <a:ext uri="{FF2B5EF4-FFF2-40B4-BE49-F238E27FC236}">
                <a16:creationId xmlns:a16="http://schemas.microsoft.com/office/drawing/2014/main" id="{5D9FD1A5-C70B-4CD9-BEBD-52FCE21F4D30}"/>
              </a:ext>
            </a:extLst>
          </p:cNvPr>
          <p:cNvSpPr/>
          <p:nvPr/>
        </p:nvSpPr>
        <p:spPr>
          <a:xfrm>
            <a:off x="565309" y="1668729"/>
            <a:ext cx="8280920" cy="769441"/>
          </a:xfrm>
          <a:prstGeom prst="rect">
            <a:avLst/>
          </a:prstGeom>
          <a:solidFill>
            <a:srgbClr val="D5F5FF"/>
          </a:solidFill>
          <a:ln w="22225">
            <a:solidFill>
              <a:schemeClr val="tx1"/>
            </a:solidFill>
            <a:prstDash val="sysDot"/>
          </a:ln>
        </p:spPr>
        <p:txBody>
          <a:bodyPr wrap="square">
            <a:spAutoFit/>
          </a:bodyPr>
          <a:lstStyle/>
          <a:p>
            <a:pPr lvl="0" algn="just"/>
            <a:r>
              <a:rPr lang="ru-RU" sz="2200" b="1" dirty="0">
                <a:latin typeface="Monotype Corsiva" pitchFamily="66" charset="0"/>
                <a:cs typeface="Times New Roman" pitchFamily="18" charset="0"/>
              </a:rPr>
              <a:t>4. Соблюдение порядка составления и предоставления бюджетной (бухгалтерской) отчетности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FFE83B1-5466-4B1B-BF7A-DF609B546338}"/>
              </a:ext>
            </a:extLst>
          </p:cNvPr>
          <p:cNvSpPr txBox="1"/>
          <p:nvPr/>
        </p:nvSpPr>
        <p:spPr>
          <a:xfrm>
            <a:off x="1873340" y="2663003"/>
            <a:ext cx="13981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>
                <a:latin typeface="Monotype Corsiva" pitchFamily="66" charset="0"/>
              </a:rPr>
              <a:t>Мероприятие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DE99B58-5D31-429A-A4FD-3E02CA41B6B6}"/>
              </a:ext>
            </a:extLst>
          </p:cNvPr>
          <p:cNvSpPr txBox="1"/>
          <p:nvPr/>
        </p:nvSpPr>
        <p:spPr>
          <a:xfrm>
            <a:off x="741907" y="2988707"/>
            <a:ext cx="3857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1400" dirty="0"/>
              <a:t>Обеспечение деятельности подведомственного учреждения</a:t>
            </a:r>
          </a:p>
        </p:txBody>
      </p:sp>
      <p:graphicFrame>
        <p:nvGraphicFramePr>
          <p:cNvPr id="26" name="Таблица 25">
            <a:extLst>
              <a:ext uri="{FF2B5EF4-FFF2-40B4-BE49-F238E27FC236}">
                <a16:creationId xmlns:a16="http://schemas.microsoft.com/office/drawing/2014/main" id="{54E9AEB6-BF71-487A-A5C2-B623D8A4AEF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0317225"/>
              </p:ext>
            </p:extLst>
          </p:nvPr>
        </p:nvGraphicFramePr>
        <p:xfrm>
          <a:off x="5508104" y="2733716"/>
          <a:ext cx="3266117" cy="1332357"/>
        </p:xfrm>
        <a:graphic>
          <a:graphicData uri="http://schemas.openxmlformats.org/drawingml/2006/table">
            <a:tbl>
              <a:tblPr firstRow="1" firstCol="1" bandRow="1">
                <a:tableStyleId>{2A488322-F2BA-4B5B-9748-0D474271808F}</a:tableStyleId>
              </a:tblPr>
              <a:tblGrid>
                <a:gridCol w="122927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98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382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30793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Источник финансирования</a:t>
                      </a:r>
                      <a:endParaRPr lang="ru-RU" sz="11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Финансовые затраты в 2023 году  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(тыс. рублей)</a:t>
                      </a:r>
                      <a:endParaRPr lang="ru-RU" sz="11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50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0" kern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плановое</a:t>
                      </a:r>
                      <a:r>
                        <a:rPr lang="ru-RU" sz="1000" b="0" kern="1200" baseline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значение</a:t>
                      </a:r>
                      <a:endParaRPr lang="ru-RU" sz="10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фактическое значение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29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Местный бюджет</a:t>
                      </a:r>
                      <a:endParaRPr lang="ru-RU" sz="11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48 508,0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48 469,2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28" name="Таблица 27">
            <a:extLst>
              <a:ext uri="{FF2B5EF4-FFF2-40B4-BE49-F238E27FC236}">
                <a16:creationId xmlns:a16="http://schemas.microsoft.com/office/drawing/2014/main" id="{7C40A92E-A04B-4826-A657-743BBD51CD0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0235777"/>
              </p:ext>
            </p:extLst>
          </p:nvPr>
        </p:nvGraphicFramePr>
        <p:xfrm>
          <a:off x="6006280" y="4298132"/>
          <a:ext cx="2866578" cy="986106"/>
        </p:xfrm>
        <a:graphic>
          <a:graphicData uri="http://schemas.openxmlformats.org/drawingml/2006/table">
            <a:tbl>
              <a:tblPr firstRow="1" firstCol="1" bandRow="1">
                <a:tableStyleId>{2A488322-F2BA-4B5B-9748-0D474271808F}</a:tableStyleId>
              </a:tblPr>
              <a:tblGrid>
                <a:gridCol w="14404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2612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5382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Результат реализации программы</a:t>
                      </a:r>
                      <a:endParaRPr lang="ru-RU" sz="11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85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0" kern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плановый</a:t>
                      </a:r>
                      <a:r>
                        <a:rPr lang="ru-RU" sz="1000" b="0" kern="1200" baseline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показатель</a:t>
                      </a:r>
                      <a:endParaRPr lang="ru-RU" sz="10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фактическое значение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21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100%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100%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9" name="Picture 11" descr="C:\Users\RakovaE.A\Desktop\corporate.png">
            <a:extLst>
              <a:ext uri="{FF2B5EF4-FFF2-40B4-BE49-F238E27FC236}">
                <a16:creationId xmlns:a16="http://schemas.microsoft.com/office/drawing/2014/main" id="{A4EF3F8D-4EF6-4111-AD61-8F51A6AC84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4941168"/>
            <a:ext cx="792088" cy="1610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21474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0833CD3A-654F-423C-A58B-020BAD7DB7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73824" y="1278815"/>
            <a:ext cx="3061451" cy="147732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07504" y="65851"/>
            <a:ext cx="892899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u="sng" dirty="0">
                <a:solidFill>
                  <a:srgbClr val="0218BE"/>
                </a:solidFill>
                <a:latin typeface="Monotype Corsiva" pitchFamily="66" charset="0"/>
              </a:rPr>
              <a:t>Подпрограмма II</a:t>
            </a:r>
          </a:p>
          <a:p>
            <a:pPr algn="ctr"/>
            <a:r>
              <a:rPr lang="ru-RU" sz="2400" b="1" u="sng" dirty="0">
                <a:solidFill>
                  <a:srgbClr val="0218BE"/>
                </a:solidFill>
                <a:latin typeface="Monotype Corsiva" pitchFamily="66" charset="0"/>
              </a:rPr>
              <a:t> «Обеспечение сбалансированности бюджета Нефтеюганского района»</a:t>
            </a:r>
          </a:p>
          <a:p>
            <a:r>
              <a:rPr lang="ru-RU" sz="2400" b="1" dirty="0">
                <a:solidFill>
                  <a:srgbClr val="0218BE"/>
                </a:solidFill>
                <a:latin typeface="Monotype Corsiva" pitchFamily="66" charset="0"/>
              </a:rPr>
              <a:t>  </a:t>
            </a:r>
            <a:r>
              <a:rPr lang="ru-RU" sz="2400" b="1" u="sng" dirty="0">
                <a:solidFill>
                  <a:srgbClr val="0218BE"/>
                </a:solidFill>
                <a:latin typeface="Monotype Corsiva" pitchFamily="66" charset="0"/>
              </a:rPr>
              <a:t>Целевой показатель :</a:t>
            </a:r>
          </a:p>
          <a:p>
            <a:pPr algn="ctr"/>
            <a:endParaRPr lang="ru-RU" sz="2400" b="1" u="sng" dirty="0">
              <a:solidFill>
                <a:srgbClr val="0218BE"/>
              </a:solidFill>
              <a:latin typeface="Monotype Corsiva" pitchFamily="66" charset="0"/>
            </a:endParaRPr>
          </a:p>
          <a:p>
            <a:pPr algn="ctr"/>
            <a:endParaRPr lang="ru-RU" sz="2400" b="1" u="sng" dirty="0">
              <a:solidFill>
                <a:srgbClr val="0218BE"/>
              </a:solidFill>
              <a:latin typeface="Monotype Corsiva" pitchFamily="66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015120" y="3078012"/>
            <a:ext cx="30614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>
                <a:latin typeface="Monotype Corsiva" pitchFamily="66" charset="0"/>
              </a:rPr>
              <a:t>Ответственный исполнитель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270911" y="3499553"/>
            <a:ext cx="262787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Департамент финансов Нефтеюганского района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123728" y="2865389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>
                <a:latin typeface="Monotype Corsiva" pitchFamily="66" charset="0"/>
              </a:rPr>
              <a:t>Мероприятия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45214" y="3217806"/>
            <a:ext cx="518392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Выравнивание бюджетной обеспеченности, обеспечение сбалансированности, направление финансовых средств, выделенных из других уровней бюджетов поселениям, входящим в состав Нефтеюганского района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83567" y="5734029"/>
            <a:ext cx="4745569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3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Обеспечение равных финансовых возможностей бюджетов поселений, обеспечение сбалансированности местных бюджетов в ходе их исполнения.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-59879" y="5328144"/>
            <a:ext cx="910829" cy="186204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1500" b="1" dirty="0">
                <a:ln w="18000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rgbClr val="0000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!</a:t>
            </a:r>
          </a:p>
        </p:txBody>
      </p:sp>
      <p:sp>
        <p:nvSpPr>
          <p:cNvPr id="14" name="Нашивка 13"/>
          <p:cNvSpPr/>
          <p:nvPr/>
        </p:nvSpPr>
        <p:spPr>
          <a:xfrm>
            <a:off x="5612630" y="5489788"/>
            <a:ext cx="412759" cy="288032"/>
          </a:xfrm>
          <a:prstGeom prst="chevron">
            <a:avLst/>
          </a:prstGeom>
          <a:ln w="28575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3" name="Нашивка 22"/>
          <p:cNvSpPr/>
          <p:nvPr/>
        </p:nvSpPr>
        <p:spPr>
          <a:xfrm>
            <a:off x="5614434" y="5920824"/>
            <a:ext cx="412759" cy="288032"/>
          </a:xfrm>
          <a:prstGeom prst="chevron">
            <a:avLst/>
          </a:prstGeom>
          <a:ln w="28575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084168" y="4572722"/>
            <a:ext cx="2879479" cy="18928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300" b="1" dirty="0">
                <a:latin typeface="Times New Roman" pitchFamily="18" charset="0"/>
                <a:cs typeface="Times New Roman" pitchFamily="18" charset="0"/>
              </a:rPr>
              <a:t>Основным инструментом реализации указанного мероприятия являются: </a:t>
            </a:r>
          </a:p>
          <a:p>
            <a:pPr algn="ctr"/>
            <a:endParaRPr lang="ru-RU" sz="13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300" u="sng" dirty="0">
                <a:latin typeface="Times New Roman" pitchFamily="18" charset="0"/>
                <a:cs typeface="Times New Roman" pitchFamily="18" charset="0"/>
              </a:rPr>
              <a:t>дотации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на выравнивание бюджетной обеспеченности поселений, </a:t>
            </a:r>
          </a:p>
          <a:p>
            <a:r>
              <a:rPr lang="ru-RU" sz="1300" u="sng" dirty="0">
                <a:latin typeface="Times New Roman" pitchFamily="18" charset="0"/>
                <a:cs typeface="Times New Roman" pitchFamily="18" charset="0"/>
              </a:rPr>
              <a:t>иные межбюджетные трансферты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на обеспечение сбалансированности местных бюджетов</a:t>
            </a:r>
          </a:p>
        </p:txBody>
      </p:sp>
      <p:pic>
        <p:nvPicPr>
          <p:cNvPr id="1035" name="Picture 11" descr="C:\Users\RakovaE.A\Desktop\corporat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9117" y="3429000"/>
            <a:ext cx="721794" cy="1091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7" name="Таблица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3489279"/>
              </p:ext>
            </p:extLst>
          </p:nvPr>
        </p:nvGraphicFramePr>
        <p:xfrm>
          <a:off x="850951" y="4292588"/>
          <a:ext cx="4225106" cy="1325271"/>
        </p:xfrm>
        <a:graphic>
          <a:graphicData uri="http://schemas.openxmlformats.org/drawingml/2006/table">
            <a:tbl>
              <a:tblPr firstRow="1" firstCol="1" bandRow="1">
                <a:tableStyleId>{2A488322-F2BA-4B5B-9748-0D474271808F}</a:tableStyleId>
              </a:tblPr>
              <a:tblGrid>
                <a:gridCol w="14561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549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1402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06795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Источники финансирования</a:t>
                      </a:r>
                      <a:endParaRPr lang="ru-RU" sz="1100" b="1" kern="120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Финансовые затраты в 2023 году  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(тыс. рублей)</a:t>
                      </a:r>
                      <a:endParaRPr lang="ru-RU" sz="1100" b="1" kern="120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738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0" kern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плановое</a:t>
                      </a:r>
                      <a:r>
                        <a:rPr lang="ru-RU" sz="1000" b="0" kern="1200" baseline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значение</a:t>
                      </a:r>
                      <a:endParaRPr lang="ru-RU" sz="10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фактическое значение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74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местный бюджет</a:t>
                      </a:r>
                      <a:endParaRPr lang="ru-RU" sz="1100" b="1" kern="120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283 429,2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283 429,2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36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бюджет автономного округа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149 463,3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149 463,3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id="{3BFA8ABD-A4B0-4DFF-920C-8259A913DF8D}"/>
              </a:ext>
            </a:extLst>
          </p:cNvPr>
          <p:cNvSpPr/>
          <p:nvPr/>
        </p:nvSpPr>
        <p:spPr>
          <a:xfrm>
            <a:off x="136383" y="1278814"/>
            <a:ext cx="5476247" cy="1477328"/>
          </a:xfrm>
          <a:prstGeom prst="rect">
            <a:avLst/>
          </a:prstGeom>
          <a:solidFill>
            <a:srgbClr val="D5F5FF"/>
          </a:solidFill>
          <a:ln w="22225">
            <a:solidFill>
              <a:schemeClr val="tx1"/>
            </a:solidFill>
            <a:prstDash val="sysDot"/>
          </a:ln>
        </p:spPr>
        <p:txBody>
          <a:bodyPr wrap="square">
            <a:spAutoFit/>
          </a:bodyPr>
          <a:lstStyle/>
          <a:p>
            <a:pPr lvl="0" algn="just"/>
            <a:r>
              <a:rPr lang="ru-RU" b="1" dirty="0">
                <a:latin typeface="Monotype Corsiva" pitchFamily="66" charset="0"/>
                <a:cs typeface="Times New Roman" pitchFamily="18" charset="0"/>
              </a:rPr>
              <a:t>5. Доля городских и сельских поселений, уровень расчетной бюджетной обеспеченности которых после предоставления дотации на выравнивание бюджетной обеспеченности из бюджета муниципального района составляет более 90% от установленного критерия выравнивания поселений  </a:t>
            </a:r>
          </a:p>
        </p:txBody>
      </p:sp>
    </p:spTree>
    <p:extLst>
      <p:ext uri="{BB962C8B-B14F-4D97-AF65-F5344CB8AC3E}">
        <p14:creationId xmlns:p14="http://schemas.microsoft.com/office/powerpoint/2010/main" val="22207816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/>
          <p:cNvSpPr txBox="1"/>
          <p:nvPr/>
        </p:nvSpPr>
        <p:spPr>
          <a:xfrm>
            <a:off x="6373690" y="3808710"/>
            <a:ext cx="27703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>
                <a:solidFill>
                  <a:prstClr val="black"/>
                </a:solidFill>
                <a:latin typeface="Monotype Corsiva" pitchFamily="66" charset="0"/>
              </a:rPr>
              <a:t>Ответственный исполнитель</a:t>
            </a:r>
          </a:p>
        </p:txBody>
      </p:sp>
      <p:pic>
        <p:nvPicPr>
          <p:cNvPr id="1035" name="Picture 11" descr="C:\Users\RakovaE.A\Desktop\corporat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3807" y="4114367"/>
            <a:ext cx="510630" cy="1003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6580444" y="4220589"/>
            <a:ext cx="24665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Департамент финансов Нефтеюганского района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346599"/>
            <a:ext cx="8243986" cy="707886"/>
          </a:xfrm>
          <a:prstGeom prst="rect">
            <a:avLst/>
          </a:prstGeom>
          <a:solidFill>
            <a:srgbClr val="D5F5FF"/>
          </a:solidFill>
          <a:ln w="22225">
            <a:solidFill>
              <a:schemeClr val="tx1"/>
            </a:solidFill>
            <a:prstDash val="sysDot"/>
          </a:ln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solidFill>
                  <a:prstClr val="black"/>
                </a:solidFill>
                <a:latin typeface="Monotype Corsiva" pitchFamily="66" charset="0"/>
                <a:cs typeface="Times New Roman" pitchFamily="18" charset="0"/>
              </a:rPr>
              <a:t>6. Средняя итоговая оценка качества организации и осуществления бюджетного процесса в поселениях, входящих в состав </a:t>
            </a:r>
            <a:r>
              <a:rPr lang="ru-RU" sz="2000" b="1" dirty="0" err="1">
                <a:solidFill>
                  <a:prstClr val="black"/>
                </a:solidFill>
                <a:latin typeface="Monotype Corsiva" pitchFamily="66" charset="0"/>
                <a:cs typeface="Times New Roman" pitchFamily="18" charset="0"/>
              </a:rPr>
              <a:t>Нефтеюганского</a:t>
            </a:r>
            <a:r>
              <a:rPr lang="ru-RU" sz="2000" b="1" dirty="0">
                <a:solidFill>
                  <a:prstClr val="black"/>
                </a:solidFill>
                <a:latin typeface="Monotype Corsiva" pitchFamily="66" charset="0"/>
                <a:cs typeface="Times New Roman" pitchFamily="18" charset="0"/>
              </a:rPr>
              <a:t> района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633076" y="2136865"/>
            <a:ext cx="1426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>
                <a:latin typeface="Monotype Corsiva" pitchFamily="66" charset="0"/>
              </a:rPr>
              <a:t>Мероприятия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79512" y="2499419"/>
            <a:ext cx="45379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Повышение качества управления муниципальными финансами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Нефтеюганского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района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633076" y="4231627"/>
            <a:ext cx="4649791" cy="14927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300" b="1" dirty="0">
                <a:latin typeface="Comic Sans MS" pitchFamily="66" charset="0"/>
                <a:cs typeface="Times New Roman" pitchFamily="18" charset="0"/>
              </a:rPr>
              <a:t> Инструментом реализации мероприятия является </a:t>
            </a:r>
          </a:p>
          <a:p>
            <a:pPr algn="ctr"/>
            <a:r>
              <a:rPr lang="ru-RU" sz="1300" b="1" dirty="0">
                <a:latin typeface="Comic Sans MS" pitchFamily="66" charset="0"/>
                <a:cs typeface="Times New Roman" pitchFamily="18" charset="0"/>
              </a:rPr>
              <a:t>предоставление бюджетам </a:t>
            </a:r>
          </a:p>
          <a:p>
            <a:pPr algn="ctr"/>
            <a:r>
              <a:rPr lang="ru-RU" sz="1300" b="1" dirty="0">
                <a:latin typeface="Comic Sans MS" pitchFamily="66" charset="0"/>
                <a:cs typeface="Times New Roman" pitchFamily="18" charset="0"/>
              </a:rPr>
              <a:t>поселений иных межбюджетных трансфертов на поощрение за достижение высоких показателей качества организации и осуществления бюджетного процесса органами местного самоуправления поселений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458" y="4349636"/>
            <a:ext cx="1277936" cy="1376239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376522" y="5725875"/>
            <a:ext cx="4217740" cy="11156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5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Правом на получение ИНЫХ МЕЖБЮДЖЕТНЫХ ТРАНСФЕРТОВ обладают поселения, сводная оценка качества которых выше среднего значения, сложившегося по поселениям при условии соблюдения требований бюджетного законодательства при осуществлении бюджетного процесса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7436" y="5571379"/>
            <a:ext cx="1850175" cy="13506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3" name="TextBox 22"/>
          <p:cNvSpPr txBox="1"/>
          <p:nvPr/>
        </p:nvSpPr>
        <p:spPr>
          <a:xfrm>
            <a:off x="6012160" y="5662937"/>
            <a:ext cx="30347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i="1" dirty="0">
                <a:solidFill>
                  <a:srgbClr val="FF6600"/>
                </a:solidFill>
                <a:latin typeface="Comic Sans MS" pitchFamily="66" charset="0"/>
                <a:cs typeface="Times New Roman" pitchFamily="18" charset="0"/>
              </a:rPr>
              <a:t>Иные межбюджетные трансферты </a:t>
            </a:r>
            <a:r>
              <a:rPr lang="ru-RU" sz="1200" b="1" i="1" dirty="0">
                <a:latin typeface="Comic Sans MS" pitchFamily="66" charset="0"/>
                <a:cs typeface="Times New Roman" pitchFamily="18" charset="0"/>
              </a:rPr>
              <a:t>направляются поселениями на исполнение расходных обязательств по осуществлению поселениями полномочий по решению вопросов местного значения</a:t>
            </a:r>
            <a:endParaRPr lang="ru-RU" sz="1200" b="1" i="1" dirty="0">
              <a:solidFill>
                <a:schemeClr val="accent2">
                  <a:lumMod val="75000"/>
                </a:schemeClr>
              </a:solidFill>
              <a:latin typeface="Comic Sans MS" pitchFamily="66" charset="0"/>
              <a:cs typeface="Times New Roman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5283" y="4753571"/>
            <a:ext cx="911170" cy="903880"/>
          </a:xfrm>
          <a:prstGeom prst="rect">
            <a:avLst/>
          </a:prstGeom>
        </p:spPr>
      </p:pic>
      <p:graphicFrame>
        <p:nvGraphicFramePr>
          <p:cNvPr id="24" name="Таблица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7788987"/>
              </p:ext>
            </p:extLst>
          </p:nvPr>
        </p:nvGraphicFramePr>
        <p:xfrm>
          <a:off x="5580112" y="2669787"/>
          <a:ext cx="3131418" cy="850346"/>
        </p:xfrm>
        <a:graphic>
          <a:graphicData uri="http://schemas.openxmlformats.org/drawingml/2006/table">
            <a:tbl>
              <a:tblPr firstRow="1" firstCol="1" bandRow="1">
                <a:tableStyleId>{2A488322-F2BA-4B5B-9748-0D474271808F}</a:tableStyleId>
              </a:tblPr>
              <a:tblGrid>
                <a:gridCol w="15287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026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9572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Результат реализации программы</a:t>
                      </a:r>
                      <a:endParaRPr lang="ru-RU" sz="11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660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57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0" kern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плановый</a:t>
                      </a:r>
                      <a:r>
                        <a:rPr lang="ru-RU" sz="1000" b="0" kern="1200" baseline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показатель</a:t>
                      </a:r>
                      <a:endParaRPr lang="ru-RU" sz="10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фактическое значение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504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baseline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≥ 75 баллов</a:t>
                      </a:r>
                      <a:endParaRPr lang="ru-RU" sz="14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baseline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76,2 баллов</a:t>
                      </a:r>
                      <a:endParaRPr lang="ru-RU" sz="14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26" name="Таблица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6588822"/>
              </p:ext>
            </p:extLst>
          </p:nvPr>
        </p:nvGraphicFramePr>
        <p:xfrm>
          <a:off x="351926" y="3066021"/>
          <a:ext cx="4365510" cy="1003622"/>
        </p:xfrm>
        <a:graphic>
          <a:graphicData uri="http://schemas.openxmlformats.org/drawingml/2006/table">
            <a:tbl>
              <a:tblPr firstRow="1" firstCol="1" bandRow="1">
                <a:tableStyleId>{2A488322-F2BA-4B5B-9748-0D474271808F}</a:tableStyleId>
              </a:tblPr>
              <a:tblGrid>
                <a:gridCol w="14625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608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421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43103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Источники финансирования</a:t>
                      </a:r>
                      <a:endParaRPr lang="ru-RU" sz="1100" b="1" kern="120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660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Финансовые затраты в 2023 году  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(тыс. рублей)</a:t>
                      </a:r>
                      <a:endParaRPr lang="ru-RU" sz="1100" b="1" kern="120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660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088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0" kern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плановое</a:t>
                      </a:r>
                      <a:r>
                        <a:rPr lang="ru-RU" sz="1000" b="0" kern="1200" baseline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значение</a:t>
                      </a:r>
                      <a:endParaRPr lang="ru-RU" sz="10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фактическое значение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963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Местный бюджет</a:t>
                      </a:r>
                      <a:endParaRPr lang="ru-RU" sz="1100" b="1" kern="120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660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baseline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2 000,0</a:t>
                      </a:r>
                      <a:r>
                        <a:rPr lang="ru-RU" sz="1400" b="1" kern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baseline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2 000,0</a:t>
                      </a:r>
                      <a:r>
                        <a:rPr lang="ru-RU" sz="1400" b="1" kern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7" name="TextBox 26"/>
          <p:cNvSpPr txBox="1"/>
          <p:nvPr/>
        </p:nvSpPr>
        <p:spPr>
          <a:xfrm>
            <a:off x="187996" y="49848"/>
            <a:ext cx="89289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u="sng" dirty="0">
                <a:solidFill>
                  <a:srgbClr val="0218BE"/>
                </a:solidFill>
                <a:latin typeface="Monotype Corsiva" pitchFamily="66" charset="0"/>
              </a:rPr>
              <a:t>Подпрограмма II</a:t>
            </a:r>
          </a:p>
          <a:p>
            <a:pPr algn="ctr"/>
            <a:r>
              <a:rPr lang="ru-RU" sz="2400" b="1" u="sng" dirty="0">
                <a:solidFill>
                  <a:srgbClr val="0218BE"/>
                </a:solidFill>
                <a:latin typeface="Monotype Corsiva" pitchFamily="66" charset="0"/>
              </a:rPr>
              <a:t> «Обеспечение сбалансированности бюджета Нефтеюганского района»</a:t>
            </a:r>
          </a:p>
          <a:p>
            <a:r>
              <a:rPr lang="ru-RU" sz="2400" b="1" dirty="0">
                <a:solidFill>
                  <a:srgbClr val="0218BE"/>
                </a:solidFill>
                <a:latin typeface="Monotype Corsiva" pitchFamily="66" charset="0"/>
              </a:rPr>
              <a:t>  </a:t>
            </a:r>
            <a:r>
              <a:rPr lang="ru-RU" sz="2400" b="1" u="sng" dirty="0">
                <a:solidFill>
                  <a:srgbClr val="0218BE"/>
                </a:solidFill>
                <a:latin typeface="Monotype Corsiva" pitchFamily="66" charset="0"/>
              </a:rPr>
              <a:t>Целевой показатель :</a:t>
            </a:r>
          </a:p>
        </p:txBody>
      </p:sp>
    </p:spTree>
    <p:extLst>
      <p:ext uri="{BB962C8B-B14F-4D97-AF65-F5344CB8AC3E}">
        <p14:creationId xmlns:p14="http://schemas.microsoft.com/office/powerpoint/2010/main" val="1643896918"/>
      </p:ext>
    </p:extLst>
  </p:cSld>
  <p:clrMapOvr>
    <a:masterClrMapping/>
  </p:clrMapOvr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2711</TotalTime>
  <Words>645</Words>
  <Application>Microsoft Office PowerPoint</Application>
  <PresentationFormat>Экран (4:3)</PresentationFormat>
  <Paragraphs>139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Arial</vt:lpstr>
      <vt:lpstr>Calibri</vt:lpstr>
      <vt:lpstr>Comic Sans MS</vt:lpstr>
      <vt:lpstr>Monotype Corsiva</vt:lpstr>
      <vt:lpstr>Times New Roman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Ракова Екатерина Александровна</dc:creator>
  <cp:lastModifiedBy>Почуева Алефтина Геннадьевна</cp:lastModifiedBy>
  <cp:revision>381</cp:revision>
  <cp:lastPrinted>2024-01-30T10:32:06Z</cp:lastPrinted>
  <dcterms:created xsi:type="dcterms:W3CDTF">2017-02-16T04:13:57Z</dcterms:created>
  <dcterms:modified xsi:type="dcterms:W3CDTF">2024-01-30T10:37:50Z</dcterms:modified>
</cp:coreProperties>
</file>