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4014" r:id="rId1"/>
  </p:sldMasterIdLst>
  <p:notesMasterIdLst>
    <p:notesMasterId r:id="rId2"/>
  </p:notesMasterIdLst>
  <p:sldIdLst>
    <p:sldId id="258" r:id="rId3"/>
    <p:sldId id="263" r:id="rId4"/>
    <p:sldId id="271" r:id="rId5"/>
    <p:sldId id="272" r:id="rId6"/>
    <p:sldId id="269" r:id="rId7"/>
    <p:sldId id="264" r:id="rId8"/>
    <p:sldId id="261" r:id="rId9"/>
    <p:sldId id="262" r:id="rId10"/>
    <p:sldId id="266" r:id="rId11"/>
    <p:sldId id="267" r:id="rId12"/>
    <p:sldId id="270" r:id="rId13"/>
    <p:sldId id="268" r:id="rId14"/>
    <p:sldId id="274" r:id="rId15"/>
    <p:sldId id="275" r:id="rId16"/>
    <p:sldId id="276" r:id="rId17"/>
    <p:sldId id="273" r:id="rId18"/>
  </p:sldIdLst>
  <p:sldSz cx="12192000" cy="6858000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tags" Target="tags/tag1.xml" /><Relationship Id="rId2" Type="http://schemas.openxmlformats.org/officeDocument/2006/relationships/notesMaster" Target="notesMasters/notesMaster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openxmlformats.org/officeDocument/2006/relationships/chartUserShapes" Target="../drawings/drawing1.xml" /><Relationship Id="rId3" Type="http://schemas.microsoft.com/office/2011/relationships/chartColorStyle" Target="colors1.xml" /><Relationship Id="rId4" Type="http://schemas.microsoft.com/office/2011/relationships/chartStyle" Target="style1.xml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sz="1862" b="0" i="0" u="none" strike="noStrike" kern="1200" spc="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sz="1862" b="0" i="0" u="none" strike="noStrike" kern="1200" spc="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title>
    <c:autoTitleDeleted val="0"/>
    <c:plotArea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финансирования за 2023 год, тыс. рублей</c:v>
                </c:pt>
              </c:strCache>
            </c:strRef>
          </c:tx>
          <c:dPt>
            <c:idx val="0"/>
            <c:invertIfNegative val="1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4F0D-4192-9FC6-7EC0DCE6B3D6}"/>
              </c:ext>
            </c:extLst>
          </c:dPt>
          <c:dPt>
            <c:idx val="1"/>
            <c:invertIfNegative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</c:dPt>
          <c:dPt>
            <c:idx val="2"/>
            <c:invertIfNegative val="1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</c:dPt>
          <c:dLbls>
            <c:delete val="1"/>
            <c:extLst/>
          </c:dLbls>
          <c:cat>
            <c:strRef>
              <c:f>Лист1!$A$2:$A$4</c:f>
              <c:strCache>
                <c:ptCount val="3"/>
                <c:pt idx="0">
                  <c:v>Местный бюджет</c:v>
                </c:pt>
                <c:pt idx="1">
                  <c:v>Окружной бюджет </c:v>
                </c:pt>
                <c:pt idx="2">
                  <c:v>Федеральный бюджет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1516219.74029</c:v>
                </c:pt>
                <c:pt idx="1">
                  <c:v>36154.1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0D-4192-9FC6-7EC0DCE6B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sz="1197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sz="1197" b="0" i="0" u="none" strike="noStrike" kern="120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a="http://schemas.openxmlformats.org/drawingml/2006/main" xmlns:dgm="http://schemas.openxmlformats.org/drawingml/2006/diagram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a="http://schemas.openxmlformats.org/drawingml/2006/main" xmlns:dgm="http://schemas.openxmlformats.org/drawingml/2006/diagram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306737CF-3FF3-439A-A59D-175C95D37A53}" type="doc">
      <dgm:prSet loTypeId="urn:microsoft.com/office/officeart/2005/8/layout/venn3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CA31FF6-D5E8-442D-9EF7-D72FB971BC21}" type="parTrans" cxnId="{905B3B5D-FD81-4DC3-AECE-BFF4721B86DF}">
      <dgm:prSet/>
      <dgm:spPr/>
      <dgm:t>
        <a:bodyPr/>
        <a:lstStyle/>
        <a:p>
          <a:endParaRPr lang="ru-RU"/>
        </a:p>
      </dgm:t>
    </dgm:pt>
    <dgm:pt modelId="{7AD01F6E-593D-4A69-AD16-D4658A70EBAC}">
      <dgm:prSet phldrT="[Текст]"/>
      <dgm:spPr/>
      <dgm:t>
        <a:bodyPr/>
        <a:lstStyle/>
        <a:p>
          <a:r>
            <a:rPr lang="ru-RU" smtClean="0"/>
            <a:t>Очный формат</a:t>
          </a:r>
          <a:endParaRPr lang="ru-RU"/>
        </a:p>
      </dgm:t>
    </dgm:pt>
    <dgm:pt modelId="{F1A3967A-41F7-41B7-81D8-AB962C0CAF6A}" type="sibTrans" cxnId="{905B3B5D-FD81-4DC3-AECE-BFF4721B86DF}">
      <dgm:prSet/>
      <dgm:spPr/>
      <dgm:t>
        <a:bodyPr/>
        <a:lstStyle/>
        <a:p>
          <a:endParaRPr lang="ru-RU"/>
        </a:p>
      </dgm:t>
    </dgm:pt>
    <dgm:pt modelId="{E2AE56D1-89A2-4940-B1A7-20D03C672E56}" type="parTrans" cxnId="{E70E890E-941C-425A-A633-AE91D8094D09}">
      <dgm:prSet/>
      <dgm:spPr/>
      <dgm:t>
        <a:bodyPr/>
        <a:lstStyle/>
        <a:p>
          <a:endParaRPr lang="ru-RU"/>
        </a:p>
      </dgm:t>
    </dgm:pt>
    <dgm:pt modelId="{A49E78AA-BB44-4EE2-9822-1BB55C471337}">
      <dgm:prSet/>
      <dgm:spPr/>
      <dgm:t>
        <a:bodyPr/>
        <a:lstStyle/>
        <a:p>
          <a:r>
            <a:rPr lang="ru-RU" smtClean="0"/>
            <a:t>Дистанционный формат посредством сети «Интернет»</a:t>
          </a:r>
          <a:endParaRPr lang="ru-RU"/>
        </a:p>
      </dgm:t>
    </dgm:pt>
    <dgm:pt modelId="{D5F84DB5-40FE-4F89-9E22-7ED6FAB35DB2}" type="sibTrans" cxnId="{E70E890E-941C-425A-A633-AE91D8094D09}">
      <dgm:prSet/>
      <dgm:spPr/>
      <dgm:t>
        <a:bodyPr/>
        <a:lstStyle/>
        <a:p>
          <a:endParaRPr lang="ru-RU"/>
        </a:p>
      </dgm:t>
    </dgm:pt>
    <dgm:pt modelId="{B77637B5-B5F5-48DE-BAEE-EE96366A36A0}" type="parTrans" cxnId="{DFC5E1E3-DB5D-4C6B-9999-1FF90DF1B8FE}">
      <dgm:prSet/>
      <dgm:spPr/>
      <dgm:t>
        <a:bodyPr/>
        <a:lstStyle/>
        <a:p>
          <a:endParaRPr lang="ru-RU"/>
        </a:p>
      </dgm:t>
    </dgm:pt>
    <dgm:pt modelId="{4BFFEB5A-42DF-4C1B-ABB4-36BD25CE23F3}">
      <dgm:prSet/>
      <dgm:spPr/>
      <dgm:t>
        <a:bodyPr/>
        <a:lstStyle/>
        <a:p>
          <a:r>
            <a:rPr lang="ru-RU" smtClean="0"/>
            <a:t>Опросный формат</a:t>
          </a:r>
          <a:endParaRPr lang="ru-RU"/>
        </a:p>
      </dgm:t>
    </dgm:pt>
    <dgm:pt modelId="{6B7B4D95-2D31-4041-905C-BD1E2F441EC9}" type="sibTrans" cxnId="{DFC5E1E3-DB5D-4C6B-9999-1FF90DF1B8FE}">
      <dgm:prSet/>
      <dgm:spPr/>
      <dgm:t>
        <a:bodyPr/>
        <a:lstStyle/>
        <a:p>
          <a:endParaRPr lang="ru-RU"/>
        </a:p>
      </dgm:t>
    </dgm:pt>
    <dgm:pt modelId="{BE6F4186-FB11-48AA-9FEB-1750A6578828}" type="parTrans" cxnId="{EDFCC7DC-DA12-4BAC-8A41-7EF6F53F6115}">
      <dgm:prSet/>
      <dgm:spPr/>
      <dgm:t>
        <a:bodyPr/>
        <a:lstStyle/>
        <a:p>
          <a:endParaRPr lang="ru-RU"/>
        </a:p>
      </dgm:t>
    </dgm:pt>
    <dgm:pt modelId="{4B4F1EE3-1798-49C5-8D85-F5F8B5D3E8A3}">
      <dgm:prSet/>
      <dgm:spPr/>
      <dgm:t>
        <a:bodyPr/>
        <a:lstStyle/>
        <a:p>
          <a:r>
            <a:rPr lang="ru-RU" smtClean="0"/>
            <a:t>Простое информирование</a:t>
          </a:r>
          <a:endParaRPr lang="ru-RU"/>
        </a:p>
      </dgm:t>
    </dgm:pt>
    <dgm:pt modelId="{B31FE6C4-ECCD-44E3-8175-288A0BA32DFB}" type="sibTrans" cxnId="{EDFCC7DC-DA12-4BAC-8A41-7EF6F53F6115}">
      <dgm:prSet/>
      <dgm:spPr/>
      <dgm:t>
        <a:bodyPr/>
        <a:lstStyle/>
        <a:p>
          <a:endParaRPr lang="ru-RU"/>
        </a:p>
      </dgm:t>
    </dgm:pt>
    <dgm:pt modelId="{1EFCC044-2414-4025-AC6A-A5BEDD82F8A6}" type="pres">
      <dgm:prSet presAssocID="{306737CF-3FF3-439A-A59D-175C95D37A53}" presName="Name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FD4530-ED9D-41B9-A053-D1F8377BD865}" type="pres">
      <dgm:prSet presAssocID="{7AD01F6E-593D-4A69-AD16-D4658A70EBAC}" presName="Name5" presStyleLbl="vennNode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F5D6B-0E49-40B4-BE13-8DAA838026D9}" type="pres">
      <dgm:prSet presAssocID="{F1A3967A-41F7-41B7-81D8-AB962C0CAF6A}" presName="space"/>
      <dgm:spPr/>
      <dgm:t>
        <a:bodyPr/>
        <a:lstStyle/>
        <a:p>
          <a:endParaRPr lang="ru-RU"/>
        </a:p>
      </dgm:t>
    </dgm:pt>
    <dgm:pt modelId="{65343D80-5399-4D6F-9032-E1E89BA5F583}" type="pres">
      <dgm:prSet presAssocID="{A49E78AA-BB44-4EE2-9822-1BB55C471337}" presName="Name5" presStyleLbl="vennNode1" presStyleIdx="1" presStyleCnt="4" custLinFactNeighborY="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8A9FC-C4D7-4A22-9976-508D32AC17B1}" type="pres">
      <dgm:prSet presAssocID="{D5F84DB5-40FE-4F89-9E22-7ED6FAB35DB2}" presName="space"/>
      <dgm:spPr/>
      <dgm:t>
        <a:bodyPr/>
        <a:lstStyle/>
        <a:p>
          <a:endParaRPr lang="ru-RU"/>
        </a:p>
      </dgm:t>
    </dgm:pt>
    <dgm:pt modelId="{E218874F-21C7-46D8-8FEA-06F2BD91E0D9}" type="pres">
      <dgm:prSet presAssocID="{4BFFEB5A-42DF-4C1B-ABB4-36BD25CE23F3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2807CD-94A8-4BE4-A4A6-1204DE017AC3}" type="pres">
      <dgm:prSet presAssocID="{6B7B4D95-2D31-4041-905C-BD1E2F441EC9}" presName="space"/>
      <dgm:spPr/>
      <dgm:t>
        <a:bodyPr/>
        <a:lstStyle/>
        <a:p>
          <a:endParaRPr lang="ru-RU"/>
        </a:p>
      </dgm:t>
    </dgm:pt>
    <dgm:pt modelId="{7F2F5F75-5DF8-424E-B705-751ADCB8AF8D}" type="pres">
      <dgm:prSet presAssocID="{4B4F1EE3-1798-49C5-8D85-F5F8B5D3E8A3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5B3B5D-FD81-4DC3-AECE-BFF4721B86DF}" srcId="{306737CF-3FF3-439A-A59D-175C95D37A53}" destId="{7AD01F6E-593D-4A69-AD16-D4658A70EBAC}" srcOrd="0" destOrd="0" parTransId="{FCA31FF6-D5E8-442D-9EF7-D72FB971BC21}" sibTransId="{F1A3967A-41F7-41B7-81D8-AB962C0CAF6A}"/>
    <dgm:cxn modelId="{E70E890E-941C-425A-A633-AE91D8094D09}" srcId="{306737CF-3FF3-439A-A59D-175C95D37A53}" destId="{A49E78AA-BB44-4EE2-9822-1BB55C471337}" srcOrd="1" destOrd="0" parTransId="{E2AE56D1-89A2-4940-B1A7-20D03C672E56}" sibTransId="{D5F84DB5-40FE-4F89-9E22-7ED6FAB35DB2}"/>
    <dgm:cxn modelId="{DFC5E1E3-DB5D-4C6B-9999-1FF90DF1B8FE}" srcId="{306737CF-3FF3-439A-A59D-175C95D37A53}" destId="{4BFFEB5A-42DF-4C1B-ABB4-36BD25CE23F3}" srcOrd="2" destOrd="0" parTransId="{B77637B5-B5F5-48DE-BAEE-EE96366A36A0}" sibTransId="{6B7B4D95-2D31-4041-905C-BD1E2F441EC9}"/>
    <dgm:cxn modelId="{EDFCC7DC-DA12-4BAC-8A41-7EF6F53F6115}" srcId="{306737CF-3FF3-439A-A59D-175C95D37A53}" destId="{4B4F1EE3-1798-49C5-8D85-F5F8B5D3E8A3}" srcOrd="3" destOrd="0" parTransId="{BE6F4186-FB11-48AA-9FEB-1750A6578828}" sibTransId="{B31FE6C4-ECCD-44E3-8175-288A0BA32DFB}"/>
    <dgm:cxn modelId="{3BBBA62E-5D3C-4BF9-963F-D02DF36BE01B}" type="presOf" srcId="{306737CF-3FF3-439A-A59D-175C95D37A53}" destId="{1EFCC044-2414-4025-AC6A-A5BEDD82F8A6}" srcOrd="0" destOrd="0" presId="urn:microsoft.com/office/officeart/2005/8/layout/venn3"/>
    <dgm:cxn modelId="{5233047B-E575-4129-B375-AC9DDE2F9991}" type="presParOf" srcId="{1EFCC044-2414-4025-AC6A-A5BEDD82F8A6}" destId="{B6FD4530-ED9D-41B9-A053-D1F8377BD865}" srcOrd="0" destOrd="0" presId="urn:microsoft.com/office/officeart/2005/8/layout/venn3"/>
    <dgm:cxn modelId="{AB6FCBE0-2BDA-4005-BE37-54E5D93059A6}" type="presOf" srcId="{7AD01F6E-593D-4A69-AD16-D4658A70EBAC}" destId="{B6FD4530-ED9D-41B9-A053-D1F8377BD865}" srcOrd="0" destOrd="0" presId="urn:microsoft.com/office/officeart/2005/8/layout/venn3"/>
    <dgm:cxn modelId="{D02B7424-D45A-4C9E-A0C0-E29CEF8EB8E2}" type="presParOf" srcId="{1EFCC044-2414-4025-AC6A-A5BEDD82F8A6}" destId="{9DAF5D6B-0E49-40B4-BE13-8DAA838026D9}" srcOrd="1" destOrd="0" presId="urn:microsoft.com/office/officeart/2005/8/layout/venn3"/>
    <dgm:cxn modelId="{60822A6F-CA38-4503-A4DA-8F8637DE537A}" type="presParOf" srcId="{1EFCC044-2414-4025-AC6A-A5BEDD82F8A6}" destId="{65343D80-5399-4D6F-9032-E1E89BA5F583}" srcOrd="2" destOrd="0" presId="urn:microsoft.com/office/officeart/2005/8/layout/venn3"/>
    <dgm:cxn modelId="{C2F036E3-52F8-4DA7-B463-AFAF5A372A39}" type="presOf" srcId="{A49E78AA-BB44-4EE2-9822-1BB55C471337}" destId="{65343D80-5399-4D6F-9032-E1E89BA5F583}" srcOrd="0" destOrd="0" presId="urn:microsoft.com/office/officeart/2005/8/layout/venn3"/>
    <dgm:cxn modelId="{91E2EA26-295D-4A9A-B423-28C25928614B}" type="presParOf" srcId="{1EFCC044-2414-4025-AC6A-A5BEDD82F8A6}" destId="{44E8A9FC-C4D7-4A22-9976-508D32AC17B1}" srcOrd="3" destOrd="0" presId="urn:microsoft.com/office/officeart/2005/8/layout/venn3"/>
    <dgm:cxn modelId="{95D2C953-B07B-47D5-8057-E7D7749767B5}" type="presParOf" srcId="{1EFCC044-2414-4025-AC6A-A5BEDD82F8A6}" destId="{E218874F-21C7-46D8-8FEA-06F2BD91E0D9}" srcOrd="4" destOrd="0" presId="urn:microsoft.com/office/officeart/2005/8/layout/venn3"/>
    <dgm:cxn modelId="{E5B45B33-72FC-477D-9DA4-8F2419DBCAFC}" type="presOf" srcId="{4BFFEB5A-42DF-4C1B-ABB4-36BD25CE23F3}" destId="{E218874F-21C7-46D8-8FEA-06F2BD91E0D9}" srcOrd="0" destOrd="0" presId="urn:microsoft.com/office/officeart/2005/8/layout/venn3"/>
    <dgm:cxn modelId="{61A01E5B-A328-487F-956C-5A8883EC8519}" type="presParOf" srcId="{1EFCC044-2414-4025-AC6A-A5BEDD82F8A6}" destId="{D62807CD-94A8-4BE4-A4A6-1204DE017AC3}" srcOrd="5" destOrd="0" presId="urn:microsoft.com/office/officeart/2005/8/layout/venn3"/>
    <dgm:cxn modelId="{7B70CA99-2A54-470D-BC02-89F9157D1E20}" type="presParOf" srcId="{1EFCC044-2414-4025-AC6A-A5BEDD82F8A6}" destId="{7F2F5F75-5DF8-424E-B705-751ADCB8AF8D}" srcOrd="6" destOrd="0" presId="urn:microsoft.com/office/officeart/2005/8/layout/venn3"/>
    <dgm:cxn modelId="{1E49C230-0097-4ABB-A4DB-36FB08DD046E}" type="presOf" srcId="{4B4F1EE3-1798-49C5-8D85-F5F8B5D3E8A3}" destId="{7F2F5F75-5DF8-424E-B705-751ADCB8AF8D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ata2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8141DF3F-E2DF-4EBA-8423-7FA7FE0B67C7}" type="doc">
      <dgm:prSet loTypeId="urn:microsoft.com/office/officeart/2005/8/layout/venn3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13F4F68-8018-4227-8D20-AFDF4014906F}" type="parTrans" cxnId="{8AF357ED-EE4C-4150-A7F7-3404CBCAC0E6}">
      <dgm:prSet/>
      <dgm:spPr/>
      <dgm:t>
        <a:bodyPr/>
        <a:lstStyle/>
        <a:p>
          <a:endParaRPr lang="ru-RU"/>
        </a:p>
      </dgm:t>
    </dgm:pt>
    <dgm:pt modelId="{CA1A29C3-E5F2-4DE2-87B9-2A9019878ED8}">
      <dgm:prSet phldrT="[Текст]"/>
      <dgm:spPr/>
      <dgm:t>
        <a:bodyPr/>
        <a:lstStyle/>
        <a:p>
          <a:r>
            <a:rPr lang="ru-RU" smtClean="0"/>
            <a:t>1</a:t>
          </a:r>
          <a:endParaRPr lang="ru-RU"/>
        </a:p>
      </dgm:t>
    </dgm:pt>
    <dgm:pt modelId="{B0D462C2-BACA-40AB-A3FD-C99AA0C11826}" type="sibTrans" cxnId="{8AF357ED-EE4C-4150-A7F7-3404CBCAC0E6}">
      <dgm:prSet/>
      <dgm:spPr/>
      <dgm:t>
        <a:bodyPr/>
        <a:lstStyle/>
        <a:p>
          <a:endParaRPr lang="ru-RU"/>
        </a:p>
      </dgm:t>
    </dgm:pt>
    <dgm:pt modelId="{E3A256E4-434B-41B1-ACF6-24C042291A3B}" type="parTrans" cxnId="{969CA5CE-D899-440B-9AD1-AF453AECDCFC}">
      <dgm:prSet/>
      <dgm:spPr/>
      <dgm:t>
        <a:bodyPr/>
        <a:lstStyle/>
        <a:p>
          <a:endParaRPr lang="ru-RU"/>
        </a:p>
      </dgm:t>
    </dgm:pt>
    <dgm:pt modelId="{BD5E1671-8F5B-4EA0-9738-31FE57FAA91B}">
      <dgm:prSet phldrT="[Текст]"/>
      <dgm:spPr/>
      <dgm:t>
        <a:bodyPr/>
        <a:lstStyle/>
        <a:p>
          <a:r>
            <a:rPr lang="ru-RU" smtClean="0"/>
            <a:t>2</a:t>
          </a:r>
          <a:endParaRPr lang="ru-RU"/>
        </a:p>
      </dgm:t>
    </dgm:pt>
    <dgm:pt modelId="{3D401779-8BD0-4A58-97BE-905D155F860D}" type="sibTrans" cxnId="{969CA5CE-D899-440B-9AD1-AF453AECDCFC}">
      <dgm:prSet/>
      <dgm:spPr/>
      <dgm:t>
        <a:bodyPr/>
        <a:lstStyle/>
        <a:p>
          <a:endParaRPr lang="ru-RU"/>
        </a:p>
      </dgm:t>
    </dgm:pt>
    <dgm:pt modelId="{EFBD943F-E149-4734-BD9B-46DC72AD5E52}" type="parTrans" cxnId="{55B845D1-19A6-4ABD-9644-4A9DC377BAF7}">
      <dgm:prSet/>
      <dgm:spPr/>
      <dgm:t>
        <a:bodyPr/>
        <a:lstStyle/>
        <a:p>
          <a:endParaRPr lang="ru-RU"/>
        </a:p>
      </dgm:t>
    </dgm:pt>
    <dgm:pt modelId="{EB4875A3-CBE6-469F-92C8-BF904754332D}">
      <dgm:prSet phldrT="[Текст]"/>
      <dgm:spPr/>
      <dgm:t>
        <a:bodyPr/>
        <a:lstStyle/>
        <a:p>
          <a:r>
            <a:rPr lang="ru-RU" smtClean="0"/>
            <a:t>21</a:t>
          </a:r>
          <a:endParaRPr lang="ru-RU"/>
        </a:p>
      </dgm:t>
    </dgm:pt>
    <dgm:pt modelId="{62FECDFF-2BE4-4890-9455-E4519095344C}" type="sibTrans" cxnId="{55B845D1-19A6-4ABD-9644-4A9DC377BAF7}">
      <dgm:prSet/>
      <dgm:spPr/>
      <dgm:t>
        <a:bodyPr/>
        <a:lstStyle/>
        <a:p>
          <a:endParaRPr lang="ru-RU"/>
        </a:p>
      </dgm:t>
    </dgm:pt>
    <dgm:pt modelId="{13933C8D-D443-4A49-8846-C95D8140A7AA}" type="parTrans" cxnId="{019F96A2-6CC8-4880-A35E-0A58BEC735B2}">
      <dgm:prSet/>
      <dgm:spPr/>
      <dgm:t>
        <a:bodyPr/>
        <a:lstStyle/>
        <a:p>
          <a:endParaRPr lang="ru-RU"/>
        </a:p>
      </dgm:t>
    </dgm:pt>
    <dgm:pt modelId="{7837C50C-89AE-43A8-92DC-35064F8C7FC6}">
      <dgm:prSet phldrT="[Текст]"/>
      <dgm:spPr/>
      <dgm:t>
        <a:bodyPr/>
        <a:lstStyle/>
        <a:p>
          <a:r>
            <a:rPr lang="ru-RU" smtClean="0"/>
            <a:t>10</a:t>
          </a:r>
          <a:endParaRPr lang="ru-RU"/>
        </a:p>
      </dgm:t>
    </dgm:pt>
    <dgm:pt modelId="{8A2944F1-2E5A-4B33-8AC8-C5E896981016}" type="sibTrans" cxnId="{019F96A2-6CC8-4880-A35E-0A58BEC735B2}">
      <dgm:prSet/>
      <dgm:spPr/>
      <dgm:t>
        <a:bodyPr/>
        <a:lstStyle/>
        <a:p>
          <a:endParaRPr lang="ru-RU"/>
        </a:p>
      </dgm:t>
    </dgm:pt>
    <dgm:pt modelId="{68984724-183C-4EA9-92DB-3259F2F8EEC1}" type="pres">
      <dgm:prSet presAssocID="{8141DF3F-E2DF-4EBA-8423-7FA7FE0B67C7}" presName="Name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82319D-FABE-43B6-9A26-F3BF77B62798}" type="pres">
      <dgm:prSet presAssocID="{CA1A29C3-E5F2-4DE2-87B9-2A9019878ED8}" presName="Name5" presStyleLbl="vennNode1" presStyleCnt="4" custLinFactX="-25522" custLinFactNeighborX="-100000" custLinFactNeighborY="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AACFE8-38FB-436D-BBBD-8DB998A74EB5}" type="pres">
      <dgm:prSet presAssocID="{B0D462C2-BACA-40AB-A3FD-C99AA0C11826}" presName="space"/>
      <dgm:spPr/>
      <dgm:t>
        <a:bodyPr/>
        <a:lstStyle/>
        <a:p>
          <a:endParaRPr lang="ru-RU"/>
        </a:p>
      </dgm:t>
    </dgm:pt>
    <dgm:pt modelId="{7C38EC6B-45FB-45E1-8CB0-ED3559E7073E}" type="pres">
      <dgm:prSet presAssocID="{BD5E1671-8F5B-4EA0-9738-31FE57FAA91B}" presName="Name5" presStyleLbl="vennNode1" presStyleIdx="1" presStyleCnt="4" custLinFactNeighborX="-73439" custLinFactNeighborY="1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806DB-4F8D-49B6-AEDD-969BC128E43E}" type="pres">
      <dgm:prSet presAssocID="{3D401779-8BD0-4A58-97BE-905D155F860D}" presName="space"/>
      <dgm:spPr/>
      <dgm:t>
        <a:bodyPr/>
        <a:lstStyle/>
        <a:p>
          <a:endParaRPr lang="ru-RU"/>
        </a:p>
      </dgm:t>
    </dgm:pt>
    <dgm:pt modelId="{61335AE1-64F3-4BC7-B818-45387BB4ECC7}" type="pres">
      <dgm:prSet presAssocID="{EB4875A3-CBE6-469F-92C8-BF904754332D}" presName="Name5" presStyleLbl="vennNode1" presStyleIdx="2" presStyleCnt="4" custLinFactNeighborX="85367" custLinFactNeighborY="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B6F7B-E668-43F0-8A31-233666B88BBD}" type="pres">
      <dgm:prSet presAssocID="{62FECDFF-2BE4-4890-9455-E4519095344C}" presName="space"/>
      <dgm:spPr/>
      <dgm:t>
        <a:bodyPr/>
        <a:lstStyle/>
        <a:p>
          <a:endParaRPr lang="ru-RU"/>
        </a:p>
      </dgm:t>
    </dgm:pt>
    <dgm:pt modelId="{23C0C0EA-E84A-4438-AAA3-7CCD87FF8A98}" type="pres">
      <dgm:prSet presAssocID="{7837C50C-89AE-43A8-92DC-35064F8C7FC6}" presName="Name5" presStyleLbl="vennNode1" presStyleIdx="3" presStyleCnt="4" custLinFactX="28462" custLinFactNeighborX="100000" custLinFactNeighborY="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F357ED-EE4C-4150-A7F7-3404CBCAC0E6}" srcId="{8141DF3F-E2DF-4EBA-8423-7FA7FE0B67C7}" destId="{CA1A29C3-E5F2-4DE2-87B9-2A9019878ED8}" srcOrd="0" destOrd="0" parTransId="{313F4F68-8018-4227-8D20-AFDF4014906F}" sibTransId="{B0D462C2-BACA-40AB-A3FD-C99AA0C11826}"/>
    <dgm:cxn modelId="{969CA5CE-D899-440B-9AD1-AF453AECDCFC}" srcId="{8141DF3F-E2DF-4EBA-8423-7FA7FE0B67C7}" destId="{BD5E1671-8F5B-4EA0-9738-31FE57FAA91B}" srcOrd="1" destOrd="0" parTransId="{E3A256E4-434B-41B1-ACF6-24C042291A3B}" sibTransId="{3D401779-8BD0-4A58-97BE-905D155F860D}"/>
    <dgm:cxn modelId="{55B845D1-19A6-4ABD-9644-4A9DC377BAF7}" srcId="{8141DF3F-E2DF-4EBA-8423-7FA7FE0B67C7}" destId="{EB4875A3-CBE6-469F-92C8-BF904754332D}" srcOrd="2" destOrd="0" parTransId="{EFBD943F-E149-4734-BD9B-46DC72AD5E52}" sibTransId="{62FECDFF-2BE4-4890-9455-E4519095344C}"/>
    <dgm:cxn modelId="{019F96A2-6CC8-4880-A35E-0A58BEC735B2}" srcId="{8141DF3F-E2DF-4EBA-8423-7FA7FE0B67C7}" destId="{7837C50C-89AE-43A8-92DC-35064F8C7FC6}" srcOrd="3" destOrd="0" parTransId="{13933C8D-D443-4A49-8846-C95D8140A7AA}" sibTransId="{8A2944F1-2E5A-4B33-8AC8-C5E896981016}"/>
    <dgm:cxn modelId="{2EE4643C-54FD-4CDC-AD9C-37C1F89E8058}" type="presOf" srcId="{8141DF3F-E2DF-4EBA-8423-7FA7FE0B67C7}" destId="{68984724-183C-4EA9-92DB-3259F2F8EEC1}" srcOrd="0" destOrd="0" presId="urn:microsoft.com/office/officeart/2005/8/layout/venn3"/>
    <dgm:cxn modelId="{BF97D29D-195C-4A77-94FD-C62A09CFFDDC}" type="presParOf" srcId="{68984724-183C-4EA9-92DB-3259F2F8EEC1}" destId="{AE82319D-FABE-43B6-9A26-F3BF77B62798}" srcOrd="0" destOrd="0" presId="urn:microsoft.com/office/officeart/2005/8/layout/venn3"/>
    <dgm:cxn modelId="{A175A268-8457-44F0-86A8-8D92FF1E8DED}" type="presOf" srcId="{CA1A29C3-E5F2-4DE2-87B9-2A9019878ED8}" destId="{AE82319D-FABE-43B6-9A26-F3BF77B62798}" srcOrd="0" destOrd="0" presId="urn:microsoft.com/office/officeart/2005/8/layout/venn3"/>
    <dgm:cxn modelId="{42406308-926A-4607-9B12-27F115357264}" type="presParOf" srcId="{68984724-183C-4EA9-92DB-3259F2F8EEC1}" destId="{0BAACFE8-38FB-436D-BBBD-8DB998A74EB5}" srcOrd="1" destOrd="0" presId="urn:microsoft.com/office/officeart/2005/8/layout/venn3"/>
    <dgm:cxn modelId="{94916F5F-42B4-4314-A889-DBABDBE673C5}" type="presParOf" srcId="{68984724-183C-4EA9-92DB-3259F2F8EEC1}" destId="{7C38EC6B-45FB-45E1-8CB0-ED3559E7073E}" srcOrd="2" destOrd="0" presId="urn:microsoft.com/office/officeart/2005/8/layout/venn3"/>
    <dgm:cxn modelId="{F9E47514-FC02-4C08-BB04-1B46154C2D8F}" type="presOf" srcId="{BD5E1671-8F5B-4EA0-9738-31FE57FAA91B}" destId="{7C38EC6B-45FB-45E1-8CB0-ED3559E7073E}" srcOrd="0" destOrd="0" presId="urn:microsoft.com/office/officeart/2005/8/layout/venn3"/>
    <dgm:cxn modelId="{7EE627B2-D6DE-4089-82F2-B5218B5AA482}" type="presParOf" srcId="{68984724-183C-4EA9-92DB-3259F2F8EEC1}" destId="{675806DB-4F8D-49B6-AEDD-969BC128E43E}" srcOrd="3" destOrd="0" presId="urn:microsoft.com/office/officeart/2005/8/layout/venn3"/>
    <dgm:cxn modelId="{7E2E79F8-7BCB-41B2-AF63-36B8A12468E3}" type="presParOf" srcId="{68984724-183C-4EA9-92DB-3259F2F8EEC1}" destId="{61335AE1-64F3-4BC7-B818-45387BB4ECC7}" srcOrd="4" destOrd="0" presId="urn:microsoft.com/office/officeart/2005/8/layout/venn3"/>
    <dgm:cxn modelId="{FB65804B-503A-47CC-8596-E3C73500A616}" type="presOf" srcId="{EB4875A3-CBE6-469F-92C8-BF904754332D}" destId="{61335AE1-64F3-4BC7-B818-45387BB4ECC7}" srcOrd="0" destOrd="0" presId="urn:microsoft.com/office/officeart/2005/8/layout/venn3"/>
    <dgm:cxn modelId="{D89A0301-9F41-4364-AC45-1802E3602191}" type="presParOf" srcId="{68984724-183C-4EA9-92DB-3259F2F8EEC1}" destId="{C81B6F7B-E668-43F0-8A31-233666B88BBD}" srcOrd="5" destOrd="0" presId="urn:microsoft.com/office/officeart/2005/8/layout/venn3"/>
    <dgm:cxn modelId="{6F9E0E55-125F-4232-A800-D32B95ACD5E1}" type="presParOf" srcId="{68984724-183C-4EA9-92DB-3259F2F8EEC1}" destId="{23C0C0EA-E84A-4438-AAA3-7CCD87FF8A98}" srcOrd="6" destOrd="0" presId="urn:microsoft.com/office/officeart/2005/8/layout/venn3"/>
    <dgm:cxn modelId="{10B32C69-74BD-4ED4-BD9A-B86607DA9D45}" type="presOf" srcId="{7837C50C-89AE-43A8-92DC-35064F8C7FC6}" destId="{23C0C0EA-E84A-4438-AAA3-7CCD87FF8A98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ata3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345C829D-3194-4CAD-97E0-73A2BEEDBFC4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62FE142-4180-4505-86BB-178098160BC4}" type="parTrans" cxnId="{5ED57F5A-CD58-45B5-BFF3-1369500D2E47}">
      <dgm:prSet/>
      <dgm:spPr/>
      <dgm:t>
        <a:bodyPr/>
        <a:lstStyle/>
        <a:p>
          <a:endParaRPr lang="ru-RU"/>
        </a:p>
      </dgm:t>
    </dgm:pt>
    <dgm:pt modelId="{09304768-AF2E-437E-BAAC-553561B66520}">
      <dgm:prSet phldrT="[Текст]"/>
      <dgm:spPr/>
      <dgm:t>
        <a:bodyPr/>
        <a:lstStyle/>
        <a:p>
          <a:r>
            <a:rPr lang="ru-RU" smtClean="0"/>
            <a:t>Разработка и реализация проектов озеленения гп. Пойковский и сп. Салым</a:t>
          </a:r>
          <a:endParaRPr lang="ru-RU"/>
        </a:p>
      </dgm:t>
    </dgm:pt>
    <dgm:pt modelId="{80EE206C-14A2-4EA2-8E8D-23236AB97D70}" type="sibTrans" cxnId="{5ED57F5A-CD58-45B5-BFF3-1369500D2E47}">
      <dgm:prSet/>
      <dgm:spPr/>
      <dgm:t>
        <a:bodyPr/>
        <a:lstStyle/>
        <a:p>
          <a:endParaRPr lang="ru-RU"/>
        </a:p>
      </dgm:t>
    </dgm:pt>
    <dgm:pt modelId="{634E64DD-7977-4D6B-B066-2E186C8184F9}" type="parTrans" cxnId="{69A8E503-BFDB-4C2E-A154-67CF4BE41788}">
      <dgm:prSet/>
      <dgm:spPr/>
      <dgm:t>
        <a:bodyPr/>
        <a:lstStyle/>
        <a:p>
          <a:endParaRPr lang="ru-RU"/>
        </a:p>
      </dgm:t>
    </dgm:pt>
    <dgm:pt modelId="{10EAA6C3-5D07-4F3E-BFBF-8142F5A36341}">
      <dgm:prSet phldrT="[Текст]"/>
      <dgm:spPr/>
      <dgm:t>
        <a:bodyPr/>
        <a:lstStyle/>
        <a:p>
          <a:r>
            <a:rPr lang="ru-RU" smtClean="0"/>
            <a:t>Увеличение показателей проекта СУВО</a:t>
          </a:r>
          <a:endParaRPr lang="ru-RU"/>
        </a:p>
      </dgm:t>
    </dgm:pt>
    <dgm:pt modelId="{BA5FF62E-D43A-476A-ADD1-4275D186416A}" type="sibTrans" cxnId="{69A8E503-BFDB-4C2E-A154-67CF4BE41788}">
      <dgm:prSet/>
      <dgm:spPr/>
      <dgm:t>
        <a:bodyPr/>
        <a:lstStyle/>
        <a:p>
          <a:endParaRPr lang="ru-RU"/>
        </a:p>
      </dgm:t>
    </dgm:pt>
    <dgm:pt modelId="{58349720-9090-4268-9CA3-10969349D1C1}" type="parTrans" cxnId="{4CCDBFD9-95C1-4B0A-ADB5-51292616BE1C}">
      <dgm:prSet/>
      <dgm:spPr/>
      <dgm:t>
        <a:bodyPr/>
        <a:lstStyle/>
        <a:p>
          <a:endParaRPr lang="ru-RU"/>
        </a:p>
      </dgm:t>
    </dgm:pt>
    <dgm:pt modelId="{263D9053-CD24-4004-9A2E-F43628C3BBF4}">
      <dgm:prSet phldrT="[Текст]"/>
      <dgm:spPr/>
      <dgm:t>
        <a:bodyPr/>
        <a:lstStyle/>
        <a:p>
          <a:r>
            <a:rPr lang="ru-RU" smtClean="0"/>
            <a:t>Взаимодействие с  крупными компаниями по реализации экомероприятий</a:t>
          </a:r>
          <a:endParaRPr lang="ru-RU"/>
        </a:p>
      </dgm:t>
    </dgm:pt>
    <dgm:pt modelId="{EF6F3A32-3392-447C-BFB2-0038FF8F4543}" type="sibTrans" cxnId="{4CCDBFD9-95C1-4B0A-ADB5-51292616BE1C}">
      <dgm:prSet/>
      <dgm:spPr/>
      <dgm:t>
        <a:bodyPr/>
        <a:lstStyle/>
        <a:p>
          <a:endParaRPr lang="ru-RU"/>
        </a:p>
      </dgm:t>
    </dgm:pt>
    <dgm:pt modelId="{1CD75FAE-5E80-45D7-8265-E146923F0B54}" type="parTrans" cxnId="{DB096CA9-19BF-422B-B4A4-6605674B4E5A}">
      <dgm:prSet/>
      <dgm:spPr/>
      <dgm:t>
        <a:bodyPr/>
        <a:lstStyle/>
        <a:p>
          <a:endParaRPr lang="ru-RU"/>
        </a:p>
      </dgm:t>
    </dgm:pt>
    <dgm:pt modelId="{B437C907-9E29-4509-9A92-257693D87D65}">
      <dgm:prSet phldrT="[Текст]"/>
      <dgm:spPr/>
      <dgm:t>
        <a:bodyPr/>
        <a:lstStyle/>
        <a:p>
          <a:r>
            <a:rPr lang="ru-RU" smtClean="0"/>
            <a:t>Рекультивация полигона для складирования бытовых и промышленных отходов в гп.Пойковский</a:t>
          </a:r>
          <a:endParaRPr lang="ru-RU"/>
        </a:p>
      </dgm:t>
    </dgm:pt>
    <dgm:pt modelId="{F0449EEE-82B9-4506-A18A-C46860A906E7}" type="sibTrans" cxnId="{DB096CA9-19BF-422B-B4A4-6605674B4E5A}">
      <dgm:prSet/>
      <dgm:spPr/>
      <dgm:t>
        <a:bodyPr/>
        <a:lstStyle/>
        <a:p>
          <a:endParaRPr lang="ru-RU"/>
        </a:p>
      </dgm:t>
    </dgm:pt>
    <dgm:pt modelId="{D155DEEA-8DC0-4F42-8C3E-52B871B3964D}" type="pres">
      <dgm:prSet presAssocID="{345C829D-3194-4CAD-97E0-73A2BEEDBFC4}" presName="matrix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5FBE60-5B6F-4F83-8368-8981DF84E134}" type="pres">
      <dgm:prSet presAssocID="{345C829D-3194-4CAD-97E0-73A2BEEDBFC4}" presName="diamond" presStyleLbl="bgShp" presStyleCnt="1"/>
      <dgm:spPr/>
      <dgm:t>
        <a:bodyPr/>
        <a:lstStyle/>
        <a:p/>
      </dgm:t>
    </dgm:pt>
    <dgm:pt modelId="{5F693A64-3C07-4A06-960B-1C53B4AFB609}" type="pres">
      <dgm:prSet presAssocID="{345C829D-3194-4CAD-97E0-73A2BEEDBFC4}" presName="quad1" presStyleLbl="node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DF1928-223A-450B-A4D9-7481AD5D478D}" type="pres">
      <dgm:prSet presAssocID="{345C829D-3194-4CAD-97E0-73A2BEEDBFC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911B7-9BFD-4582-80DC-7D3530109B57}" type="pres">
      <dgm:prSet presAssocID="{345C829D-3194-4CAD-97E0-73A2BEEDBFC4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900FE-9854-4EBC-9EB7-683BF2382B86}" type="pres">
      <dgm:prSet presAssocID="{345C829D-3194-4CAD-97E0-73A2BEEDBFC4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D57F5A-CD58-45B5-BFF3-1369500D2E47}" srcId="{345C829D-3194-4CAD-97E0-73A2BEEDBFC4}" destId="{09304768-AF2E-437E-BAAC-553561B66520}" srcOrd="0" destOrd="0" parTransId="{262FE142-4180-4505-86BB-178098160BC4}" sibTransId="{80EE206C-14A2-4EA2-8E8D-23236AB97D70}"/>
    <dgm:cxn modelId="{69A8E503-BFDB-4C2E-A154-67CF4BE41788}" srcId="{345C829D-3194-4CAD-97E0-73A2BEEDBFC4}" destId="{10EAA6C3-5D07-4F3E-BFBF-8142F5A36341}" srcOrd="1" destOrd="0" parTransId="{634E64DD-7977-4D6B-B066-2E186C8184F9}" sibTransId="{BA5FF62E-D43A-476A-ADD1-4275D186416A}"/>
    <dgm:cxn modelId="{4CCDBFD9-95C1-4B0A-ADB5-51292616BE1C}" srcId="{345C829D-3194-4CAD-97E0-73A2BEEDBFC4}" destId="{263D9053-CD24-4004-9A2E-F43628C3BBF4}" srcOrd="2" destOrd="0" parTransId="{58349720-9090-4268-9CA3-10969349D1C1}" sibTransId="{EF6F3A32-3392-447C-BFB2-0038FF8F4543}"/>
    <dgm:cxn modelId="{DB096CA9-19BF-422B-B4A4-6605674B4E5A}" srcId="{345C829D-3194-4CAD-97E0-73A2BEEDBFC4}" destId="{B437C907-9E29-4509-9A92-257693D87D65}" srcOrd="3" destOrd="0" parTransId="{1CD75FAE-5E80-45D7-8265-E146923F0B54}" sibTransId="{F0449EEE-82B9-4506-A18A-C46860A906E7}"/>
    <dgm:cxn modelId="{B3AEEE11-910D-4D9D-8F7F-F431E64E9E4B}" type="presOf" srcId="{345C829D-3194-4CAD-97E0-73A2BEEDBFC4}" destId="{D155DEEA-8DC0-4F42-8C3E-52B871B3964D}" srcOrd="0" destOrd="0" presId="urn:microsoft.com/office/officeart/2005/8/layout/matrix3"/>
    <dgm:cxn modelId="{B23D09AD-5F00-44F3-ADA5-701279F3B7E0}" type="presParOf" srcId="{D155DEEA-8DC0-4F42-8C3E-52B871B3964D}" destId="{D45FBE60-5B6F-4F83-8368-8981DF84E134}" srcOrd="0" destOrd="0" presId="urn:microsoft.com/office/officeart/2005/8/layout/matrix3"/>
    <dgm:cxn modelId="{99E6E18B-A944-4069-884D-50459B7E0E8E}" type="presParOf" srcId="{D155DEEA-8DC0-4F42-8C3E-52B871B3964D}" destId="{5F693A64-3C07-4A06-960B-1C53B4AFB609}" srcOrd="1" destOrd="0" presId="urn:microsoft.com/office/officeart/2005/8/layout/matrix3"/>
    <dgm:cxn modelId="{888ED3F8-2C0B-420F-8DD8-6AED50B709C4}" type="presOf" srcId="{09304768-AF2E-437E-BAAC-553561B66520}" destId="{5F693A64-3C07-4A06-960B-1C53B4AFB609}" srcOrd="0" destOrd="0" presId="urn:microsoft.com/office/officeart/2005/8/layout/matrix3"/>
    <dgm:cxn modelId="{6C95966A-B362-4DB1-95F0-EC483940CE1F}" type="presParOf" srcId="{D155DEEA-8DC0-4F42-8C3E-52B871B3964D}" destId="{8BDF1928-223A-450B-A4D9-7481AD5D478D}" srcOrd="2" destOrd="0" presId="urn:microsoft.com/office/officeart/2005/8/layout/matrix3"/>
    <dgm:cxn modelId="{2B7CF6D3-ACE9-4429-9924-C42DF7CAE9B9}" type="presOf" srcId="{10EAA6C3-5D07-4F3E-BFBF-8142F5A36341}" destId="{8BDF1928-223A-450B-A4D9-7481AD5D478D}" srcOrd="0" destOrd="0" presId="urn:microsoft.com/office/officeart/2005/8/layout/matrix3"/>
    <dgm:cxn modelId="{2CD06AA3-3211-46D8-B6C3-70649FDC9671}" type="presParOf" srcId="{D155DEEA-8DC0-4F42-8C3E-52B871B3964D}" destId="{8F5911B7-9BFD-4582-80DC-7D3530109B57}" srcOrd="3" destOrd="0" presId="urn:microsoft.com/office/officeart/2005/8/layout/matrix3"/>
    <dgm:cxn modelId="{B23BE282-5B63-4425-8656-F5F208C1E13C}" type="presOf" srcId="{263D9053-CD24-4004-9A2E-F43628C3BBF4}" destId="{8F5911B7-9BFD-4582-80DC-7D3530109B57}" srcOrd="0" destOrd="0" presId="urn:microsoft.com/office/officeart/2005/8/layout/matrix3"/>
    <dgm:cxn modelId="{ED37480E-314F-49A7-8DB2-A8866E8D74CF}" type="presParOf" srcId="{D155DEEA-8DC0-4F42-8C3E-52B871B3964D}" destId="{9DA900FE-9854-4EBC-9EB7-683BF2382B86}" srcOrd="4" destOrd="0" presId="urn:microsoft.com/office/officeart/2005/8/layout/matrix3"/>
    <dgm:cxn modelId="{8743857B-C701-4A73-9187-2922EFB19CEE}" type="presOf" srcId="{B437C907-9E29-4509-9A92-257693D87D65}" destId="{9DA900FE-9854-4EBC-9EB7-683BF2382B86}" srcOrd="0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2" minVer="http://schemas.openxmlformats.org/drawingml/2006/main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23" name=""/>
      <dsp:cNvGrpSpPr/>
    </dsp:nvGrpSpPr>
    <dsp:grpSpPr/>
    <dsp:sp modelId="{B6FD4530-ED9D-41B9-A053-D1F8377BD865}">
      <dsp:nvSpPr>
        <dsp:cNvPr id="24" name=""/>
        <dsp:cNvSpPr/>
      </dsp:nvSpPr>
      <dsp:spPr>
        <a:xfrm>
          <a:off x="2426" y="64531"/>
          <a:ext cx="2434137" cy="243413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3959" tIns="15240" rIns="133959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Очный формат</a:t>
          </a:r>
          <a:endParaRPr lang="ru-RU" sz="1200" kern="1200"/>
        </a:p>
      </dsp:txBody>
      <dsp:txXfrm>
        <a:off x="358897" y="421002"/>
        <a:ext cx="1721195" cy="1721195"/>
      </dsp:txXfrm>
    </dsp:sp>
    <dsp:sp modelId="{65343D80-5399-4D6F-9032-E1E89BA5F583}">
      <dsp:nvSpPr>
        <dsp:cNvPr id="25" name=""/>
        <dsp:cNvSpPr/>
      </dsp:nvSpPr>
      <dsp:spPr>
        <a:xfrm>
          <a:off x="1949736" y="80694"/>
          <a:ext cx="2434137" cy="243413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3959" tIns="15240" rIns="133959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Дистанционный формат посредством сети «Интернет»</a:t>
          </a:r>
          <a:endParaRPr lang="ru-RU" sz="1200" kern="1200"/>
        </a:p>
      </dsp:txBody>
      <dsp:txXfrm>
        <a:off x="2306207" y="437165"/>
        <a:ext cx="1721195" cy="1721195"/>
      </dsp:txXfrm>
    </dsp:sp>
    <dsp:sp modelId="{E218874F-21C7-46D8-8FEA-06F2BD91E0D9}">
      <dsp:nvSpPr>
        <dsp:cNvPr id="26" name=""/>
        <dsp:cNvSpPr/>
      </dsp:nvSpPr>
      <dsp:spPr>
        <a:xfrm>
          <a:off x="3897046" y="64531"/>
          <a:ext cx="2434137" cy="243413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3959" tIns="15240" rIns="133959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Опросный формат</a:t>
          </a:r>
          <a:endParaRPr lang="ru-RU" sz="1200" kern="1200"/>
        </a:p>
      </dsp:txBody>
      <dsp:txXfrm>
        <a:off x="4253517" y="421002"/>
        <a:ext cx="1721195" cy="1721195"/>
      </dsp:txXfrm>
    </dsp:sp>
    <dsp:sp modelId="{7F2F5F75-5DF8-424E-B705-751ADCB8AF8D}">
      <dsp:nvSpPr>
        <dsp:cNvPr id="27" name=""/>
        <dsp:cNvSpPr/>
      </dsp:nvSpPr>
      <dsp:spPr>
        <a:xfrm>
          <a:off x="5844356" y="64531"/>
          <a:ext cx="2434137" cy="2434137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3959" tIns="15240" rIns="133959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Простое информирование</a:t>
          </a:r>
          <a:endParaRPr lang="ru-RU" sz="1200" kern="1200"/>
        </a:p>
      </dsp:txBody>
      <dsp:txXfrm>
        <a:off x="6200827" y="421002"/>
        <a:ext cx="1721195" cy="1721195"/>
      </dsp:txXfrm>
    </dsp:sp>
  </dsp:spTree>
</dsp:drawing>
</file>

<file path=ppt/diagrams/drawing2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28" name=""/>
      <dsp:cNvGrpSpPr/>
    </dsp:nvGrpSpPr>
    <dsp:grpSpPr/>
    <dsp:sp modelId="{AE82319D-FABE-43B6-9A26-F3BF77B62798}">
      <dsp:nvSpPr>
        <dsp:cNvPr id="29" name=""/>
        <dsp:cNvSpPr/>
      </dsp:nvSpPr>
      <dsp:spPr>
        <a:xfrm>
          <a:off x="414743" y="825"/>
          <a:ext cx="1727366" cy="1727366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5063" tIns="82550" rIns="95063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smtClean="0"/>
            <a:t>1</a:t>
          </a:r>
          <a:endParaRPr lang="ru-RU" sz="6500" kern="1200"/>
        </a:p>
      </dsp:txBody>
      <dsp:txXfrm>
        <a:off x="667710" y="253792"/>
        <a:ext cx="1221432" cy="1221432"/>
      </dsp:txXfrm>
    </dsp:sp>
    <dsp:sp modelId="{7C38EC6B-45FB-45E1-8CB0-ED3559E7073E}">
      <dsp:nvSpPr>
        <dsp:cNvPr id="30" name=""/>
        <dsp:cNvSpPr/>
      </dsp:nvSpPr>
      <dsp:spPr>
        <a:xfrm>
          <a:off x="2329255" y="825"/>
          <a:ext cx="1727366" cy="1727366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5063" tIns="82550" rIns="95063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smtClean="0"/>
            <a:t>2</a:t>
          </a:r>
          <a:endParaRPr lang="ru-RU" sz="6500" kern="1200"/>
        </a:p>
      </dsp:txBody>
      <dsp:txXfrm>
        <a:off x="2582222" y="253792"/>
        <a:ext cx="1221432" cy="1221432"/>
      </dsp:txXfrm>
    </dsp:sp>
    <dsp:sp modelId="{61335AE1-64F3-4BC7-B818-45387BB4ECC7}">
      <dsp:nvSpPr>
        <dsp:cNvPr id="31" name=""/>
        <dsp:cNvSpPr/>
      </dsp:nvSpPr>
      <dsp:spPr>
        <a:xfrm>
          <a:off x="4259781" y="825"/>
          <a:ext cx="1727366" cy="1727366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5063" tIns="82550" rIns="95063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smtClean="0"/>
            <a:t>21</a:t>
          </a:r>
          <a:endParaRPr lang="ru-RU" sz="6500" kern="1200"/>
        </a:p>
      </dsp:txBody>
      <dsp:txXfrm>
        <a:off x="4512748" y="253792"/>
        <a:ext cx="1221432" cy="1221432"/>
      </dsp:txXfrm>
    </dsp:sp>
    <dsp:sp modelId="{23C0C0EA-E84A-4438-AAA3-7CCD87FF8A98}">
      <dsp:nvSpPr>
        <dsp:cNvPr id="32" name=""/>
        <dsp:cNvSpPr/>
      </dsp:nvSpPr>
      <dsp:spPr>
        <a:xfrm>
          <a:off x="6183869" y="825"/>
          <a:ext cx="1727366" cy="1727366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5063" tIns="82550" rIns="95063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smtClean="0"/>
            <a:t>10</a:t>
          </a:r>
          <a:endParaRPr lang="ru-RU" sz="6500" kern="1200"/>
        </a:p>
      </dsp:txBody>
      <dsp:txXfrm>
        <a:off x="6436836" y="253792"/>
        <a:ext cx="1221432" cy="1221432"/>
      </dsp:txXfrm>
    </dsp:sp>
  </dsp:spTree>
</dsp:drawing>
</file>

<file path=ppt/diagrams/drawing3.xml><?xml version="1.0" encoding="utf-8"?>
<dsp:drawing xmlns:a="http://schemas.openxmlformats.org/drawingml/2006/main" xmlns:r="http://schemas.openxmlformats.org/officeDocument/2006/relationships" xmlns:dsp="http://schemas.microsoft.com/office/drawing/2008/diagram">
  <dsp:spTree>
    <dsp:nvGrpSpPr>
      <dsp:cNvPr id="6" name=""/>
      <dsp:cNvGrpSpPr/>
    </dsp:nvGrpSpPr>
    <dsp:grpSpPr/>
    <dsp:sp modelId="{D45FBE60-5B6F-4F83-8368-8981DF84E134}">
      <dsp:nvSpPr>
        <dsp:cNvPr id="7" name=""/>
        <dsp:cNvSpPr/>
      </dsp:nvSpPr>
      <dsp:spPr>
        <a:xfrm>
          <a:off x="1354666" y="0"/>
          <a:ext cx="5418667" cy="5418667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/>
        <a:lstStyle/>
        <a:p/>
      </dsp:txBody>
    </dsp:sp>
    <dsp:sp modelId="{5F693A64-3C07-4A06-960B-1C53B4AFB609}">
      <dsp:nvSpPr>
        <dsp:cNvPr id="8" name=""/>
        <dsp:cNvSpPr/>
      </dsp:nvSpPr>
      <dsp:spPr>
        <a:xfrm>
          <a:off x="1869439" y="514773"/>
          <a:ext cx="2113280" cy="21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Разработка и реализация проектов озеленения гп. Пойковский и сп. Салым</a:t>
          </a:r>
          <a:endParaRPr lang="ru-RU" sz="1600" kern="1200"/>
        </a:p>
      </dsp:txBody>
      <dsp:txXfrm>
        <a:off x="1972601" y="617935"/>
        <a:ext cx="1906956" cy="1906956"/>
      </dsp:txXfrm>
    </dsp:sp>
    <dsp:sp modelId="{8BDF1928-223A-450B-A4D9-7481AD5D478D}">
      <dsp:nvSpPr>
        <dsp:cNvPr id="9" name=""/>
        <dsp:cNvSpPr/>
      </dsp:nvSpPr>
      <dsp:spPr>
        <a:xfrm>
          <a:off x="4145280" y="514773"/>
          <a:ext cx="2113280" cy="21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Увеличение показателей проекта СУВО</a:t>
          </a:r>
          <a:endParaRPr lang="ru-RU" sz="1600" kern="1200"/>
        </a:p>
      </dsp:txBody>
      <dsp:txXfrm>
        <a:off x="4248442" y="617935"/>
        <a:ext cx="1906956" cy="1906956"/>
      </dsp:txXfrm>
    </dsp:sp>
    <dsp:sp modelId="{8F5911B7-9BFD-4582-80DC-7D3530109B57}">
      <dsp:nvSpPr>
        <dsp:cNvPr id="10" name=""/>
        <dsp:cNvSpPr/>
      </dsp:nvSpPr>
      <dsp:spPr>
        <a:xfrm>
          <a:off x="1869439" y="2790613"/>
          <a:ext cx="2113280" cy="21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Взаимодействие с  крупными компаниями по реализации экомероприятий</a:t>
          </a:r>
          <a:endParaRPr lang="ru-RU" sz="1600" kern="1200"/>
        </a:p>
      </dsp:txBody>
      <dsp:txXfrm>
        <a:off x="1972601" y="2893775"/>
        <a:ext cx="1906956" cy="1906956"/>
      </dsp:txXfrm>
    </dsp:sp>
    <dsp:sp modelId="{9DA900FE-9854-4EBC-9EB7-683BF2382B86}">
      <dsp:nvSpPr>
        <dsp:cNvPr id="11" name=""/>
        <dsp:cNvSpPr/>
      </dsp:nvSpPr>
      <dsp:spPr>
        <a:xfrm>
          <a:off x="4145280" y="2790613"/>
          <a:ext cx="2113280" cy="21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Рекультивация полигона для складирования бытовых и промышленных отходов в гп.Пойковский</a:t>
          </a:r>
          <a:endParaRPr lang="ru-RU" sz="1600" kern="1200"/>
        </a:p>
      </dsp:txBody>
      <dsp:txXfrm>
        <a:off x="4248442" y="2893775"/>
        <a:ext cx="1906956" cy="1906956"/>
      </dsp:txXfrm>
    </dsp:sp>
  </dsp:spTree>
</dsp:drawing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/>
        </dgm:ruleLst>
      </dgm:layoutNode>
      <dgm:forEach name="Name6" axis="followSib" ptType="sibTrans" cnt="1">
        <dgm:layoutNode name="space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/>
        </dgm:ruleLst>
      </dgm:layoutNode>
      <dgm:forEach name="Name6" axis="followSib" ptType="sibTrans" cnt="1">
        <dgm:layoutNode name="space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/>
          </dgm:ruleLst>
        </dgm:layoutNode>
      </dgm:if>
      <dgm:else name="Name5"/>
    </dgm:choose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a="http://schemas.openxmlformats.org/drawingml/2006/main" xmlns:dgm="http://schemas.openxmlformats.org/drawingml/2006/diagram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dr="http://schemas.openxmlformats.org/drawingml/2006/chartDrawing" xmlns:a="http://schemas.openxmlformats.org/drawingml/2006/main" xmlns:r="http://schemas.openxmlformats.org/officeDocument/2006/relationships" xmlns:c="http://schemas.openxmlformats.org/drawingml/2006/chart">
  <cdr:relSizeAnchor>
    <cdr:from>
      <cdr:x>0.5</cdr:x>
      <cdr:y>0.65495</cdr:y>
    </cdr:from>
    <cdr:to>
      <cdr:x>0.61869</cdr:x>
      <cdr:y>0.70487</cdr:y>
    </cdr:to>
    <cdr:sp macro="" textlink="">
      <cdr:nvSpPr>
        <cdr:cNvPr id="2" name="TextBox 1"/>
        <cdr:cNvSpPr txBox="1"/>
      </cdr:nvSpPr>
      <cdr:spPr>
        <a:xfrm>
          <a:off x="4473575" y="2748026"/>
          <a:ext cx="1061974" cy="209423"/>
        </a:xfrm>
        <a:prstGeom prst="rect">
          <a:avLst/>
        </a:prstGeom>
      </cdr:spPr>
      <cdr:txBody>
        <a:bodyPr vertOverflow="clip" wrap="square" rtlCol="0"/>
        <a:lstStyle/>
        <a:p>
          <a:endParaRPr lang="ru-RU" sz="1100"/>
        </a:p>
      </cdr:txBody>
    </cdr:sp>
  </cdr:relSizeAnchor>
  <cdr:relSizeAnchor>
    <cdr:from>
      <cdr:x>0.70383</cdr:x>
      <cdr:y>0.63679</cdr:y>
    </cdr:from>
    <cdr:to>
      <cdr:x>0.88801</cdr:x>
      <cdr:y>0.71849</cdr:y>
    </cdr:to>
    <cdr:sp macro="" textlink="">
      <cdr:nvSpPr>
        <cdr:cNvPr id="3" name="TextBox 2"/>
        <cdr:cNvSpPr txBox="1"/>
      </cdr:nvSpPr>
      <cdr:spPr>
        <a:xfrm>
          <a:off x="6297295" y="2671826"/>
          <a:ext cx="1647825" cy="342773"/>
        </a:xfrm>
        <a:prstGeom prst="rect">
          <a:avLst/>
        </a:prstGeom>
      </cdr:spPr>
      <cdr:txBody>
        <a:bodyPr vertOverflow="clip" wrap="square" rtlCol="0"/>
        <a:lstStyle/>
        <a:p>
          <a:r>
            <a:rPr lang="ru-RU" sz="1100" smtClean="0"/>
            <a:t>1 516 219,74</a:t>
          </a:r>
          <a:endParaRPr lang="ru-RU" sz="1100"/>
        </a:p>
      </cdr:txBody>
    </cdr:sp>
  </cdr:relSizeAnchor>
  <cdr:relSizeAnchor>
    <cdr:from>
      <cdr:x>0.6985</cdr:x>
      <cdr:y>0.25084</cdr:y>
    </cdr:from>
    <cdr:to>
      <cdr:x>0.83796</cdr:x>
      <cdr:y>0.3394</cdr:y>
    </cdr:to>
    <cdr:sp macro="" textlink="">
      <cdr:nvSpPr>
        <cdr:cNvPr id="4" name="TextBox 3"/>
        <cdr:cNvSpPr txBox="1"/>
      </cdr:nvSpPr>
      <cdr:spPr>
        <a:xfrm>
          <a:off x="6249543" y="1052449"/>
          <a:ext cx="1247775" cy="371602"/>
        </a:xfrm>
        <a:prstGeom prst="rect">
          <a:avLst/>
        </a:prstGeom>
      </cdr:spPr>
      <cdr:txBody>
        <a:bodyPr vertOverflow="clip" wrap="square" rtlCol="0"/>
        <a:lstStyle/>
        <a:p>
          <a:r>
            <a:rPr lang="ru-RU" sz="1100" smtClean="0"/>
            <a:t>36 154,10</a:t>
          </a:r>
          <a:endParaRPr lang="ru-RU" sz="1100"/>
        </a:p>
      </cdr:txBody>
    </cdr:sp>
  </cdr:relSizeAnchor>
</c:userShape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87C78-C0D7-4AD3-A6FD-47028558A940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A682B-4EB8-4790-947A-D5B094797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60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A682B-4EB8-4790-947A-D5B0947970F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876850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DC0C-B528-41E6-A22C-6C4396638A16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3A62-4B0E-420B-8674-307C701E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97570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787D-D033-48A3-88A3-13F5D2D2C616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3A62-4B0E-420B-8674-307C701E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741049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1.png" /><Relationship Id="rId4" Type="http://schemas.openxmlformats.org/officeDocument/2006/relationships/image" Target="../media/image2.png" /><Relationship Id="rId5" Type="http://schemas.openxmlformats.org/officeDocument/2006/relationships/image" Target="../media/image3.png" /><Relationship Id="rId6" Type="http://schemas.openxmlformats.org/officeDocument/2006/relationships/image" Target="../media/image4.png" /><Relationship Id="rId7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5B0DC0C-B528-41E6-A22C-6C4396638A16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F3A62-4B0E-420B-8674-307C701EA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0299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6" r:id="rId1"/>
    <p:sldLayoutId id="2147484018" r:id="rId2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png" /><Relationship Id="rId4" Type="http://schemas.openxmlformats.org/officeDocument/2006/relationships/image" Target="../media/image5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6.jpeg" /><Relationship Id="rId3" Type="http://schemas.openxmlformats.org/officeDocument/2006/relationships/image" Target="../media/image3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microsoft.com/office/2007/relationships/diagramDrawing" Target="../diagrams/drawing3.xml" /><Relationship Id="rId3" Type="http://schemas.openxmlformats.org/officeDocument/2006/relationships/diagramData" Target="../diagrams/data3.xml" /><Relationship Id="rId4" Type="http://schemas.openxmlformats.org/officeDocument/2006/relationships/diagramLayout" Target="../diagrams/layout3.xml" /><Relationship Id="rId5" Type="http://schemas.openxmlformats.org/officeDocument/2006/relationships/diagramQuickStyle" Target="../diagrams/quickStyle3.xml" /><Relationship Id="rId6" Type="http://schemas.openxmlformats.org/officeDocument/2006/relationships/diagramColors" Target="../diagrams/colors3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hart" Target="../charts/chart1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jpeg" /><Relationship Id="rId6" Type="http://schemas.openxmlformats.org/officeDocument/2006/relationships/image" Target="../media/image12.jpeg" /><Relationship Id="rId7" Type="http://schemas.openxmlformats.org/officeDocument/2006/relationships/image" Target="../media/image1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diagramQuickStyle" Target="../diagrams/quickStyle2.xml" /><Relationship Id="rId11" Type="http://schemas.openxmlformats.org/officeDocument/2006/relationships/diagramColors" Target="../diagrams/colors2.xml" /><Relationship Id="rId2" Type="http://schemas.microsoft.com/office/2007/relationships/diagramDrawing" Target="../diagrams/drawing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Relationship Id="rId7" Type="http://schemas.microsoft.com/office/2007/relationships/diagramDrawing" Target="../diagrams/drawing2.xml" /><Relationship Id="rId8" Type="http://schemas.openxmlformats.org/officeDocument/2006/relationships/diagramData" Target="../diagrams/data2.xml" /><Relationship Id="rId9" Type="http://schemas.openxmlformats.org/officeDocument/2006/relationships/diagramLayout" Target="../diagrams/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Relationship Id="rId6" Type="http://schemas.openxmlformats.org/officeDocument/2006/relationships/image" Target="../media/image2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Relationship Id="rId6" Type="http://schemas.openxmlformats.org/officeDocument/2006/relationships/image" Target="../media/image28.jpeg" /><Relationship Id="rId7" Type="http://schemas.openxmlformats.org/officeDocument/2006/relationships/image" Target="../media/image2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0.jpeg" /><Relationship Id="rId3" Type="http://schemas.microsoft.com/office/2007/relationships/hdphoto" Target="../media/image31.wdp" /><Relationship Id="rId4" Type="http://schemas.openxmlformats.org/officeDocument/2006/relationships/image" Target="../media/image32.jpeg" /><Relationship Id="rId5" Type="http://schemas.openxmlformats.org/officeDocument/2006/relationships/image" Target="../media/image33.jpeg" /><Relationship Id="rId6" Type="http://schemas.openxmlformats.org/officeDocument/2006/relationships/image" Target="../media/image34.jpeg" /><Relationship Id="rId7" Type="http://schemas.openxmlformats.org/officeDocument/2006/relationships/image" Target="../media/image3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Группа 4"/>
          <p:cNvGrpSpPr/>
          <p:nvPr/>
        </p:nvGrpSpPr>
        <p:grpSpPr>
          <a:xfrm>
            <a:off x="251893" y="990521"/>
            <a:ext cx="6947656" cy="4428753"/>
            <a:chOff x="442192" y="581401"/>
            <a:chExt cx="6767067" cy="2875231"/>
          </a:xfrm>
          <a:blipFill dpi="0" rotWithShape="1">
            <a:blip r:embed="rId2">
              <a:alphaModFix amt="89000"/>
            </a:blip>
            <a:stretch>
              <a:fillRect t="-1000" b="-3000"/>
            </a:stretch>
          </a:blipFill>
          <a:effectLst/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42192" y="813916"/>
              <a:ext cx="704675" cy="259561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502995" y="813916"/>
              <a:ext cx="823965" cy="264271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1214484" y="625927"/>
              <a:ext cx="721103" cy="264271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6385294" y="581401"/>
              <a:ext cx="823965" cy="264271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4634444" y="589504"/>
              <a:ext cx="823965" cy="264271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765893" y="813916"/>
              <a:ext cx="823965" cy="264271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2883594" y="589504"/>
              <a:ext cx="823965" cy="264271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003203" y="730480"/>
              <a:ext cx="817181" cy="261916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049631" y="1683042"/>
            <a:ext cx="514236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solidFill>
                  <a:schemeClr val="accent6"/>
                </a:solidFill>
              </a:rPr>
              <a:t>О ходе реализации муниципальной программы Нефтеюганского района </a:t>
            </a:r>
          </a:p>
          <a:p>
            <a:pPr algn="ctr"/>
            <a:r>
              <a:rPr lang="ru-RU" sz="2800" b="1" smtClean="0">
                <a:solidFill>
                  <a:schemeClr val="accent6"/>
                </a:solidFill>
              </a:rPr>
              <a:t>«Экологическая безопасность» </a:t>
            </a:r>
          </a:p>
          <a:p>
            <a:pPr algn="ctr"/>
            <a:r>
              <a:rPr lang="ru-RU" sz="2800" b="1" smtClean="0">
                <a:solidFill>
                  <a:schemeClr val="accent6"/>
                </a:solidFill>
              </a:rPr>
              <a:t>за 2023 год</a:t>
            </a:r>
            <a:endParaRPr lang="ru-RU" sz="2800" b="1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683" y="163208"/>
            <a:ext cx="835882" cy="64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721773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829" y="279614"/>
            <a:ext cx="11401606" cy="2065234"/>
          </a:xfrm>
        </p:spPr>
        <p:txBody>
          <a:bodyPr/>
          <a:lstStyle/>
          <a:p>
            <a:pPr algn="ctr"/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Нефтеюганский </a:t>
            </a:r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 – победитель </a:t>
            </a:r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конкурса «Лучшее муниципальное образование </a:t>
            </a:r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ХМАО </a:t>
            </a:r>
            <a:r>
              <a:rPr lang="ru-RU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Югры в сфере отношений, связанных с охраной окружающей среды</a:t>
            </a:r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323" y="2136370"/>
            <a:ext cx="3331674" cy="44422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01" y="2199993"/>
            <a:ext cx="5838145" cy="43786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19356859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016" y="98545"/>
            <a:ext cx="11452740" cy="1404330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реализации муниципальной программы «Экологическая безопасность» за 2023 год</a:t>
            </a:r>
            <a:endParaRPr lang="ru-RU" sz="28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3146" y="2290527"/>
            <a:ext cx="6424943" cy="31324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900" smtClean="0"/>
              <a:t>Количество вовлеченного населения в экологические мероприятия </a:t>
            </a:r>
            <a:r>
              <a:rPr lang="ru-RU" sz="1900"/>
              <a:t>от общего количества населения района </a:t>
            </a:r>
            <a:r>
              <a:rPr lang="ru-RU" sz="1900" smtClean="0"/>
              <a:t> - </a:t>
            </a:r>
            <a:r>
              <a:rPr lang="ru-RU" sz="19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48 % </a:t>
            </a:r>
            <a:r>
              <a:rPr lang="ru-RU" sz="1900" smtClean="0"/>
              <a:t>(в 2015 </a:t>
            </a:r>
            <a:r>
              <a:rPr lang="ru-RU" sz="1900"/>
              <a:t>году – </a:t>
            </a:r>
            <a:r>
              <a:rPr lang="ru-RU" sz="1900" smtClean="0"/>
              <a:t>28 %)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900" smtClean="0"/>
              <a:t>Ликвидация</a:t>
            </a:r>
            <a:r>
              <a:rPr lang="ru-RU" sz="19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smtClean="0"/>
              <a:t> несанкционированных </a:t>
            </a:r>
            <a:r>
              <a:rPr lang="ru-RU" sz="1900"/>
              <a:t>мест размещения отходов </a:t>
            </a:r>
            <a:r>
              <a:rPr lang="ru-RU" sz="1900" smtClean="0"/>
              <a:t>- </a:t>
            </a:r>
            <a:r>
              <a:rPr lang="ru-RU" sz="19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100 % </a:t>
            </a:r>
            <a:r>
              <a:rPr lang="ru-RU" sz="1900"/>
              <a:t>(в 2017 году – 100</a:t>
            </a:r>
            <a:r>
              <a:rPr lang="ru-RU" sz="1900" smtClean="0"/>
              <a:t>%)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900" smtClean="0"/>
              <a:t>Удовлетворенность населения деятельностью ОМСУ – </a:t>
            </a:r>
            <a:r>
              <a:rPr lang="ru-RU" sz="19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77,2 % </a:t>
            </a:r>
            <a:r>
              <a:rPr lang="ru-RU" sz="1900" smtClean="0"/>
              <a:t>от числа опрошенных</a:t>
            </a:r>
          </a:p>
          <a:p>
            <a:pPr marL="0" indent="0" algn="ctr">
              <a:buNone/>
            </a:pPr>
            <a:endParaRPr lang="ru-RU" sz="2400" smtClean="0">
              <a:solidFill>
                <a:srgbClr val="92D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63" y="2089087"/>
            <a:ext cx="4713836" cy="3535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832407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970" y="126008"/>
            <a:ext cx="8668164" cy="138914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Перспективы развития </a:t>
            </a:r>
            <a:endParaRPr lang="ru-RU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93503582"/>
              </p:ext>
            </p:extLst>
          </p:nvPr>
        </p:nvGraphicFramePr>
        <p:xfrm>
          <a:off x="1885134" y="1176782"/>
          <a:ext cx="8128000" cy="5418667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1980248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Финансирование</a:t>
            </a:r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1253503"/>
              </p:ext>
            </p:extLst>
          </p:nvPr>
        </p:nvGraphicFramePr>
        <p:xfrm>
          <a:off x="1103684" y="2205038"/>
          <a:ext cx="8947150" cy="4195762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  <p:extLst>
      <p:ext uri="{BB962C8B-B14F-4D97-AF65-F5344CB8AC3E}">
        <p14:creationId xmlns:p14="http://schemas.microsoft.com/office/powerpoint/2010/main" val="1166679132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  Исполнение</a:t>
            </a:r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176534"/>
              </p:ext>
            </p:extLst>
          </p:nvPr>
        </p:nvGraphicFramePr>
        <p:xfrm>
          <a:off x="266700" y="2052638"/>
          <a:ext cx="11420477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2303">
                  <a:extLst>
                    <a:ext uri="{9D8B030D-6E8A-4147-A177-3AD203B41FA5}">
                      <a16:colId xmlns:a16="http://schemas.microsoft.com/office/drawing/2014/main" val="3714021609"/>
                    </a:ext>
                  </a:extLst>
                </a:gridCol>
                <a:gridCol w="1908816">
                  <a:extLst>
                    <a:ext uri="{9D8B030D-6E8A-4147-A177-3AD203B41FA5}">
                      <a16:colId xmlns:a16="http://schemas.microsoft.com/office/drawing/2014/main" val="2180107498"/>
                    </a:ext>
                  </a:extLst>
                </a:gridCol>
                <a:gridCol w="1762920">
                  <a:extLst>
                    <a:ext uri="{9D8B030D-6E8A-4147-A177-3AD203B41FA5}">
                      <a16:colId xmlns:a16="http://schemas.microsoft.com/office/drawing/2014/main" val="878322687"/>
                    </a:ext>
                  </a:extLst>
                </a:gridCol>
                <a:gridCol w="1556233">
                  <a:extLst>
                    <a:ext uri="{9D8B030D-6E8A-4147-A177-3AD203B41FA5}">
                      <a16:colId xmlns:a16="http://schemas.microsoft.com/office/drawing/2014/main" val="2556444845"/>
                    </a:ext>
                  </a:extLst>
                </a:gridCol>
                <a:gridCol w="1400205">
                  <a:extLst>
                    <a:ext uri="{9D8B030D-6E8A-4147-A177-3AD203B41FA5}">
                      <a16:colId xmlns:a16="http://schemas.microsoft.com/office/drawing/2014/main" val="3425860972"/>
                    </a:ext>
                  </a:extLst>
                </a:gridCol>
              </a:tblGrid>
              <a:tr h="370840">
                <a:tc>
                  <a:txBody>
                    <a:bodyPr vert="horz" wrap="square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основного мероприятия</a:t>
                      </a:r>
                    </a:p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 финансирования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(тыс. рублей)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(тыс. рублей)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(%)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908339"/>
                  </a:ext>
                </a:extLst>
              </a:tr>
              <a:tr h="370840"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проект "Рекультивация несанкционированной свалки твердых бытовых отходов </a:t>
                      </a:r>
                    </a:p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гп. Пойковский Нефтеюганского района"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968 458,78114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212 356,85045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21,9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148746"/>
                  </a:ext>
                </a:extLst>
              </a:tr>
              <a:tr h="370840"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Основное мероприятие "Организация и развитие системы экологического образования, просвещения и формирования экологической культуры, в том числе участие в международной экологической акции "Спасти  и сохранить" 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19 480,29213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19 480,29213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9564909"/>
                  </a:ext>
                </a:extLst>
              </a:tr>
              <a:tr h="228600">
                <a:tc rowSpan="2"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Основное мероприятие "Организация деятельности по обращению с отходами производства и потребления" 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506 810,21866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43 644,20371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8,6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494377"/>
                  </a:ext>
                </a:extLst>
              </a:tr>
              <a:tr h="22860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Окружной бюджет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114,10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114,10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89991"/>
                  </a:ext>
                </a:extLst>
              </a:tr>
              <a:tr h="320040">
                <a:tc rowSpan="2"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Основное мероприятие "Повышение экологически безопасного уровня обращения с отходами и качества жизни </a:t>
                      </a:r>
                    </a:p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населения" 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36 040,00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36 039,94677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515910"/>
                  </a:ext>
                </a:extLst>
              </a:tr>
              <a:tr h="32004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Окружной бюджет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21 470,44836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19 704,71006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91,8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988432"/>
                  </a:ext>
                </a:extLst>
              </a:tr>
              <a:tr h="152400">
                <a:tc rowSpan="3"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1 552 373,84029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331</a:t>
                      </a:r>
                      <a:r>
                        <a:rPr lang="ru-RU" sz="1200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340,10312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</a:p>
                    <a:p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396755"/>
                  </a:ext>
                </a:extLst>
              </a:tr>
              <a:tr h="15240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516 219,74029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r>
                        <a:rPr lang="ru-RU" sz="1200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186,05635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505242"/>
                  </a:ext>
                </a:extLst>
              </a:tr>
              <a:tr h="15240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Окружной бюджет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36 1547,10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36 154,04677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8392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587642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Целевые показатели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/>
              <a:t>Доля населения, вовлеченного в эколого- просветительские и эколого-образовательные мероприятия, от общего количества населения района  50%</a:t>
            </a:r>
          </a:p>
          <a:p>
            <a:r>
              <a:rPr lang="ru-RU"/>
              <a:t>Доля ликвидированных вновь выявленных несанкционированных свалок 100% </a:t>
            </a:r>
          </a:p>
          <a:p>
            <a:r>
              <a:rPr lang="ru-RU" smtClean="0"/>
              <a:t>Доля </a:t>
            </a:r>
            <a:r>
              <a:rPr lang="ru-RU"/>
              <a:t>обеспеченности поселений  района канализационно-очистными сооружениями приведенных к нормативному состоянию –12,5%</a:t>
            </a:r>
          </a:p>
          <a:p>
            <a:r>
              <a:rPr lang="ru-RU"/>
              <a:t>Протяженность очищенной прибрежной полосы водных объектов  -  с 7 км. до 8,4 км. </a:t>
            </a:r>
          </a:p>
          <a:p>
            <a:r>
              <a:rPr lang="ru-RU"/>
              <a:t>Количество населения, вовлеченного в мероприятия по очистке берегов водных объектов, (нарастающим итогом) </a:t>
            </a:r>
            <a:r>
              <a:rPr lang="ru-RU" smtClean="0"/>
              <a:t>2,025 </a:t>
            </a:r>
            <a:r>
              <a:rPr lang="ru-RU"/>
              <a:t>тыс. человек</a:t>
            </a:r>
          </a:p>
          <a:p>
            <a:endParaRPr lang="ru-RU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5056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6450" y="2712080"/>
            <a:ext cx="9404723" cy="140053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Благодарим за внимание!</a:t>
            </a:r>
            <a:endParaRPr lang="ru-RU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190" y="127520"/>
            <a:ext cx="904248" cy="6930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61187" y="6488668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2024 год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82909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157" y="204675"/>
            <a:ext cx="11534253" cy="1371927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  <a:r>
              <a:rPr lang="ru-RU"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«Сохранение уникальных водных объектов» национального проекта «Экология</a:t>
            </a:r>
            <a: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sz="28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57" y="1570223"/>
            <a:ext cx="3900298" cy="2582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27" y="4345854"/>
            <a:ext cx="3541228" cy="23446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07"/>
          <a:stretch>
            <a:fillRect/>
          </a:stretch>
        </p:blipFill>
        <p:spPr>
          <a:xfrm>
            <a:off x="4250271" y="1570223"/>
            <a:ext cx="3662161" cy="24195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702" y="4146269"/>
            <a:ext cx="2502452" cy="25024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360" y="1570223"/>
            <a:ext cx="3434728" cy="25760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02" y="4276835"/>
            <a:ext cx="4216686" cy="23718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449769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8686"/>
            <a:ext cx="11123394" cy="1400530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Ликвидация несанкционированных </a:t>
            </a:r>
            <a:b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 размещения отходов</a:t>
            </a:r>
            <a:endParaRPr lang="ru-RU" sz="28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739" y="1249642"/>
            <a:ext cx="1703045" cy="28840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482" y="1249641"/>
            <a:ext cx="2249734" cy="28840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427034" y="2245179"/>
            <a:ext cx="758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ln w="0"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</a:t>
            </a:r>
            <a:endParaRPr lang="ru-RU" sz="4000" b="1">
              <a:ln w="0"/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87239" y="2499319"/>
            <a:ext cx="312938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00" smtClean="0"/>
              <a:t>        выезда </a:t>
            </a:r>
          </a:p>
          <a:p>
            <a:r>
              <a:rPr lang="ru-RU" sz="1900" smtClean="0"/>
              <a:t>экологического патруля</a:t>
            </a:r>
            <a:endParaRPr lang="ru-RU" sz="1900"/>
          </a:p>
        </p:txBody>
      </p:sp>
      <p:sp>
        <p:nvSpPr>
          <p:cNvPr id="10" name="TextBox 9"/>
          <p:cNvSpPr txBox="1"/>
          <p:nvPr/>
        </p:nvSpPr>
        <p:spPr>
          <a:xfrm>
            <a:off x="1717360" y="4806610"/>
            <a:ext cx="7584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mtClean="0">
                <a:ln w="0"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</a:t>
            </a:r>
            <a:endParaRPr lang="ru-RU" sz="4000" b="1">
              <a:ln w="0"/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17360" y="5036489"/>
            <a:ext cx="3762901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/>
              <a:t>        </a:t>
            </a:r>
            <a:r>
              <a:rPr lang="ru-RU" sz="1900" smtClean="0"/>
              <a:t>мест захламления на межселенной территории</a:t>
            </a:r>
            <a:endParaRPr lang="ru-RU" sz="190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126" y="4266333"/>
            <a:ext cx="1927218" cy="24522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0" t="529" r="7062" b="1916"/>
          <a:stretch>
            <a:fillRect/>
          </a:stretch>
        </p:blipFill>
        <p:spPr>
          <a:xfrm>
            <a:off x="5361022" y="4266333"/>
            <a:ext cx="2687804" cy="245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033075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395342" y="168523"/>
            <a:ext cx="72795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Рекультивация несанкционированной </a:t>
            </a:r>
            <a:endParaRPr lang="ru-RU" sz="28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свалки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гп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Пойковский </a:t>
            </a:r>
          </a:p>
          <a:p>
            <a:pPr algn="ctr"/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2023-2024 гг</a:t>
            </a:r>
            <a:endParaRPr lang="ru-RU" sz="28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97" r="4469"/>
          <a:stretch>
            <a:fillRect/>
          </a:stretch>
        </p:blipFill>
        <p:spPr>
          <a:xfrm>
            <a:off x="1957625" y="1697109"/>
            <a:ext cx="4669512" cy="30208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3" t="5166" r="5966" b="12502"/>
          <a:stretch>
            <a:fillRect/>
          </a:stretch>
        </p:blipFill>
        <p:spPr>
          <a:xfrm>
            <a:off x="6877800" y="1691216"/>
            <a:ext cx="2467451" cy="30267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57625" y="4901342"/>
            <a:ext cx="7387626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mtClean="0"/>
              <a:t>Ведется сбор, обработка и вывоз </a:t>
            </a:r>
            <a:r>
              <a:rPr lang="ru-RU"/>
              <a:t>отходов на лицензированный </a:t>
            </a:r>
            <a:r>
              <a:rPr lang="ru-RU" smtClean="0"/>
              <a:t>объект </a:t>
            </a:r>
            <a:r>
              <a:rPr lang="ru-RU"/>
              <a:t>размещения </a:t>
            </a:r>
            <a:r>
              <a:rPr lang="ru-RU" smtClean="0"/>
              <a:t>отходов в </a:t>
            </a:r>
            <a:r>
              <a:rPr lang="ru-RU"/>
              <a:t>соответствии графиком </a:t>
            </a:r>
            <a:r>
              <a:rPr lang="ru-RU" smtClean="0"/>
              <a:t>выполнения работ рекультивации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61526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286809" y="322432"/>
            <a:ext cx="75328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Общественные обсуждения по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оценке </a:t>
            </a:r>
            <a:endParaRPr lang="ru-RU" sz="28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воздействия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окружающую среду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091194854"/>
              </p:ext>
            </p:extLst>
          </p:nvPr>
        </p:nvGraphicFramePr>
        <p:xfrm>
          <a:off x="1912764" y="1603421"/>
          <a:ext cx="8280920" cy="2563201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130079913"/>
              </p:ext>
            </p:extLst>
          </p:nvPr>
        </p:nvGraphicFramePr>
        <p:xfrm>
          <a:off x="1916774" y="5009736"/>
          <a:ext cx="8275195" cy="1728192"/>
        </p:xfrm>
        <a:graphic>
          <a:graphicData uri="http://schemas.openxmlformats.org/drawingml/2006/diagram">
            <dgm:relIds xmlns:dgm="http://schemas.openxmlformats.org/drawingml/2006/diagram" r:dm="rId8" r:lo="rId9" r:qs="rId10" r:cs="rId11"/>
          </a:graphicData>
        </a:graphic>
      </p:graphicFrame>
      <p:sp>
        <p:nvSpPr>
          <p:cNvPr id="5" name="Нашивка 4"/>
          <p:cNvSpPr/>
          <p:nvPr/>
        </p:nvSpPr>
        <p:spPr>
          <a:xfrm rot="5400000">
            <a:off x="8836890" y="4117109"/>
            <a:ext cx="378693" cy="586507"/>
          </a:xfrm>
          <a:prstGeom prst="chevr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 rot="5400000">
            <a:off x="4969737" y="4130961"/>
            <a:ext cx="378692" cy="614221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 rot="5400000">
            <a:off x="2986807" y="4140200"/>
            <a:ext cx="378693" cy="586507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ашивка 17"/>
          <p:cNvSpPr/>
          <p:nvPr/>
        </p:nvSpPr>
        <p:spPr>
          <a:xfrm rot="5400000">
            <a:off x="6823361" y="4140200"/>
            <a:ext cx="378693" cy="586507"/>
          </a:xfrm>
          <a:prstGeom prst="chevr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Нашивка 18"/>
          <p:cNvSpPr/>
          <p:nvPr/>
        </p:nvSpPr>
        <p:spPr>
          <a:xfrm rot="5400000">
            <a:off x="2989114" y="4391891"/>
            <a:ext cx="374078" cy="586507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 rot="5400000">
            <a:off x="4954729" y="4394199"/>
            <a:ext cx="378693" cy="586507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/>
          <p:nvPr/>
        </p:nvSpPr>
        <p:spPr>
          <a:xfrm rot="5400000">
            <a:off x="6822208" y="4394200"/>
            <a:ext cx="378693" cy="586507"/>
          </a:xfrm>
          <a:prstGeom prst="chevr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Нашивка 21"/>
          <p:cNvSpPr/>
          <p:nvPr/>
        </p:nvSpPr>
        <p:spPr>
          <a:xfrm rot="5400000">
            <a:off x="8834582" y="4371111"/>
            <a:ext cx="378693" cy="586507"/>
          </a:xfrm>
          <a:prstGeom prst="chevr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8672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643212" cy="1400530"/>
          </a:xfrm>
        </p:spPr>
        <p:txBody>
          <a:bodyPr/>
          <a:lstStyle/>
          <a:p>
            <a:pPr algn="ctr"/>
            <a:r>
              <a:rPr lang="ru-RU"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ХХ Международной экологической </a:t>
            </a:r>
            <a:b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акции </a:t>
            </a:r>
            <a:r>
              <a:rPr lang="ru-RU"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«Спасти и сохранить»</a:t>
            </a: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803702" y="1666059"/>
            <a:ext cx="10564080" cy="331918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674</a:t>
            </a:r>
            <a:r>
              <a:rPr lang="ru-RU"/>
              <a:t> мероприятий, из </a:t>
            </a:r>
            <a:r>
              <a:rPr lang="ru-RU" smtClean="0"/>
              <a:t>них:</a:t>
            </a:r>
          </a:p>
          <a:p>
            <a:pPr marL="0" indent="0">
              <a:buNone/>
            </a:pPr>
            <a:r>
              <a:rPr lang="ru-RU" sz="32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318 </a:t>
            </a:r>
            <a:r>
              <a:rPr lang="ru-RU"/>
              <a:t>– эколого-просветительской направленности (форумы, экологические марафоны, круглые столы, экологические уроки, выставки, праздники, викторины, маевки, творческие конкурсы для детей и молодежи  и т.д.), </a:t>
            </a:r>
            <a:endParaRPr lang="ru-RU" smtClean="0"/>
          </a:p>
          <a:p>
            <a:pPr marL="0" indent="0">
              <a:buNone/>
            </a:pPr>
            <a:r>
              <a:rPr lang="ru-RU" sz="32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282</a:t>
            </a:r>
            <a:r>
              <a:rPr lang="ru-RU" smtClean="0"/>
              <a:t> </a:t>
            </a:r>
            <a:r>
              <a:rPr lang="ru-RU"/>
              <a:t>– природоохранной направленности (акции, субботники по уборке береговой линии,  территорий поселений и СНТ, благоустройству и озеленению, трудовые десанты, аллеи выпускников и т.п</a:t>
            </a:r>
            <a:r>
              <a:rPr lang="ru-RU" smtClean="0"/>
              <a:t>.)</a:t>
            </a:r>
          </a:p>
          <a:p>
            <a:pPr marL="0" indent="0">
              <a:buNone/>
            </a:pPr>
            <a:r>
              <a:rPr lang="ru-RU" sz="32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74</a:t>
            </a:r>
            <a:r>
              <a:rPr lang="ru-RU" smtClean="0"/>
              <a:t> </a:t>
            </a:r>
            <a:r>
              <a:rPr lang="ru-RU"/>
              <a:t>– прочей направленности (выпуск ценных пород рыб, зоозащитные акции и др</a:t>
            </a:r>
            <a:r>
              <a:rPr lang="ru-RU" smtClean="0"/>
              <a:t>.)</a:t>
            </a: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03702" y="4813585"/>
            <a:ext cx="109428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22556</a:t>
            </a:r>
            <a:r>
              <a:rPr lang="ru-RU" smtClean="0"/>
              <a:t> </a:t>
            </a:r>
            <a:r>
              <a:rPr lang="ru-RU" sz="1900" smtClean="0"/>
              <a:t>человек - участников </a:t>
            </a:r>
          </a:p>
          <a:p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57002</a:t>
            </a:r>
            <a:r>
              <a:rPr lang="ru-RU" sz="28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smtClean="0"/>
              <a:t>штук </a:t>
            </a:r>
            <a:r>
              <a:rPr lang="ru-RU" sz="1900"/>
              <a:t>саженцев деревьев, кустарников и </a:t>
            </a:r>
            <a:r>
              <a:rPr lang="ru-RU" sz="1900" smtClean="0"/>
              <a:t>цветов</a:t>
            </a:r>
          </a:p>
          <a:p>
            <a:r>
              <a:rPr lang="ru-RU" sz="28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11015</a:t>
            </a:r>
            <a:r>
              <a:rPr lang="ru-RU" sz="2800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smtClean="0"/>
              <a:t>м3 убранного мусора</a:t>
            </a:r>
            <a:endParaRPr lang="ru-RU" sz="1900"/>
          </a:p>
        </p:txBody>
      </p:sp>
    </p:spTree>
    <p:extLst>
      <p:ext uri="{BB962C8B-B14F-4D97-AF65-F5344CB8AC3E}">
        <p14:creationId xmlns:p14="http://schemas.microsoft.com/office/powerpoint/2010/main" val="151620647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1984" y="5535577"/>
            <a:ext cx="6852976" cy="150725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900"/>
              <a:t>Экологическое </a:t>
            </a:r>
            <a:r>
              <a:rPr lang="ru-RU" sz="1900" smtClean="0"/>
              <a:t>образование:</a:t>
            </a:r>
          </a:p>
          <a:p>
            <a:pPr marL="0" indent="0" algn="ctr">
              <a:buNone/>
            </a:pPr>
            <a:r>
              <a:rPr lang="ru-RU" sz="1900" smtClean="0"/>
              <a:t>школьных </a:t>
            </a:r>
            <a:r>
              <a:rPr lang="ru-RU" sz="1900"/>
              <a:t>лесничества</a:t>
            </a:r>
          </a:p>
          <a:p>
            <a:pPr marL="0" indent="0" algn="ctr">
              <a:buNone/>
            </a:pPr>
            <a:r>
              <a:rPr lang="ru-RU" sz="1900"/>
              <a:t>     волонтерских экоотрядов</a:t>
            </a:r>
            <a:endParaRPr lang="ru-RU" sz="1900"/>
          </a:p>
          <a:p>
            <a:pPr marL="0" indent="0" algn="ctr">
              <a:buNone/>
            </a:pPr>
            <a:endParaRPr lang="ru-RU" sz="24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547" y="367079"/>
            <a:ext cx="3352589" cy="50288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8" y="367079"/>
            <a:ext cx="4366846" cy="32201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4" r="8995"/>
          <a:stretch>
            <a:fillRect/>
          </a:stretch>
        </p:blipFill>
        <p:spPr>
          <a:xfrm>
            <a:off x="375137" y="3903784"/>
            <a:ext cx="4366847" cy="26697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699" y="367079"/>
            <a:ext cx="3452030" cy="50288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390946" y="5947423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0946" y="6317869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2400" b="1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639337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66613" y="6450"/>
            <a:ext cx="7702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Субботники, </a:t>
            </a:r>
          </a:p>
          <a:p>
            <a:pPr algn="ctr"/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благоустройство, озеленение</a:t>
            </a:r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389" y="1132051"/>
            <a:ext cx="3936800" cy="26074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21" y="1158659"/>
            <a:ext cx="3442635" cy="25819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4" r="13898"/>
          <a:stretch>
            <a:fillRect/>
          </a:stretch>
        </p:blipFill>
        <p:spPr>
          <a:xfrm>
            <a:off x="213656" y="3867565"/>
            <a:ext cx="3903988" cy="28523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428" y="180408"/>
            <a:ext cx="3682194" cy="2455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614" y="3987099"/>
            <a:ext cx="3643814" cy="27328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61" y="2750601"/>
            <a:ext cx="2977019" cy="39693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589216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148" y="123259"/>
            <a:ext cx="10643212" cy="1400530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ХХ </a:t>
            </a:r>
            <a:r>
              <a:rPr lang="ru-RU"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Международной </a:t>
            </a:r>
            <a:b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экологической акции </a:t>
            </a:r>
            <a:r>
              <a:rPr lang="ru-RU"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«Спасти и сохранить»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84" y="1308106"/>
            <a:ext cx="3510348" cy="26382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496" y="1308105"/>
            <a:ext cx="3983233" cy="26382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887" y="1308105"/>
            <a:ext cx="3054473" cy="40726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64" y="4122128"/>
            <a:ext cx="3556732" cy="2356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964" y="4122128"/>
            <a:ext cx="3509455" cy="23244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918609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jpeg" /></Relationships>
</file>

<file path=ppt/theme/theme1.xml><?xml version="1.0" encoding="utf-8"?>
<a:theme xmlns:r="http://schemas.openxmlformats.org/officeDocument/2006/relationships" xmlns:a="http://schemas.openxmlformats.org/drawingml/2006/main" name="Ион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Ион">
      <a:majorFont>
        <a:latin typeface="Century Gothic" panose="020b0502020202020204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Ion</Template>
  <Company/>
  <PresentationFormat>Широкоэкранный</PresentationFormat>
  <Paragraphs>62</Paragraphs>
  <Slides>16</Slides>
  <Notes>1</Notes>
  <TotalTime>1063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4">
      <vt:lpstr>Arial</vt:lpstr>
      <vt:lpstr>Century Gothic</vt:lpstr>
      <vt:lpstr>Wingdings 3</vt:lpstr>
      <vt:lpstr>Calibri Light</vt:lpstr>
      <vt:lpstr>Calibri</vt:lpstr>
      <vt:lpstr>Wingdings</vt:lpstr>
      <vt:lpstr>Times New Roman</vt:lpstr>
      <vt:lpstr>Ион</vt:lpstr>
      <vt:lpstr>PowerPoint Presentation</vt:lpstr>
      <vt:lpstr>Проект «Сохранение уникальных водных объектов» национального проекта «Экология» </vt:lpstr>
      <vt:lpstr>Ликвидация несанкционированных мест размещения отходов</vt:lpstr>
      <vt:lpstr>PowerPoint Presentation</vt:lpstr>
      <vt:lpstr>PowerPoint Presentation</vt:lpstr>
      <vt:lpstr>Итоги ХХ Международной экологической акции «Спасти и сохранить»</vt:lpstr>
      <vt:lpstr>PowerPoint Presentation</vt:lpstr>
      <vt:lpstr>PowerPoint Presentation</vt:lpstr>
      <vt:lpstr>Мероприятия ХХ Международной экологической акции «Спасти и сохранить»</vt:lpstr>
      <vt:lpstr>Нефтеюганский район – победитель конкурса «Лучшее муниципальное образование ХМАО – Югры в сфере отношений, связанных с охраной окружающей среды»</vt:lpstr>
      <vt:lpstr>Итоги реализации муниципальной программы «Экологическая безопасность» за 2023 год</vt:lpstr>
      <vt:lpstr>Перспективы развития </vt:lpstr>
      <vt:lpstr>              Финансирование</vt:lpstr>
      <vt:lpstr>                    Исполнение</vt:lpstr>
      <vt:lpstr>             Целевые показатели</vt:lpstr>
      <vt:lpstr>Благодарим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------------</dc:title>
  <dc:creator>Зимина Ксения Александровна</dc:creator>
  <cp:lastModifiedBy>Заруднева Анастасия Сергеевна</cp:lastModifiedBy>
  <cp:revision>74</cp:revision>
  <dcterms:created xsi:type="dcterms:W3CDTF">2023-11-07T09:15:03Z</dcterms:created>
  <dcterms:modified xsi:type="dcterms:W3CDTF">2024-03-07T07:37:27Z</dcterms:modified>
</cp:coreProperties>
</file>