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8" r:id="rId3"/>
    <p:sldId id="259" r:id="rId4"/>
    <p:sldId id="260" r:id="rId5"/>
    <p:sldId id="261" r:id="rId6"/>
    <p:sldId id="262" r:id="rId7"/>
    <p:sldId id="265" r:id="rId8"/>
    <p:sldId id="266" r:id="rId9"/>
    <p:sldId id="272" r:id="rId10"/>
    <p:sldId id="269" r:id="rId1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1" d="100"/>
          <a:sy n="101" d="100"/>
        </p:scale>
        <p:origin x="144" y="29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Общий объем финансирования муниципальной </a:t>
            </a: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программы на </a:t>
            </a: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год    </a:t>
            </a: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  6 471,01 </a:t>
            </a: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тыс</a:t>
            </a:r>
            <a:r>
              <a:rPr kumimoji="0" lang="ru-RU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. рублей, в том числе:</a:t>
            </a: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Общий объем финансирования муниципальной программы 35 210,30 тыс. рублей, в том числе: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A38C-4ACA-A61B-36A62436808C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A38C-4ACA-A61B-36A62436808C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A38C-4ACA-A61B-36A62436808C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A38C-4ACA-A61B-36A62436808C}"/>
              </c:ext>
            </c:extLst>
          </c:dPt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dirty="0" smtClean="0"/>
                      <a:t>5 929,71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A38C-4ACA-A61B-36A62436808C}"/>
                </c:ext>
              </c:extLst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en-US" dirty="0" smtClean="0"/>
                      <a:t>541,3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3-A38C-4ACA-A61B-36A62436808C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r>
                      <a:rPr lang="ru-RU" smtClean="0"/>
                      <a:t>9850,0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A38C-4ACA-A61B-36A62436808C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r>
                      <a:rPr lang="ru-RU" smtClean="0"/>
                      <a:t>10477,0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A38C-4ACA-A61B-36A62436808C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Лист1!$A$2:$A$3</c:f>
              <c:strCache>
                <c:ptCount val="2"/>
                <c:pt idx="0">
                  <c:v>Местный бюджет</c:v>
                </c:pt>
                <c:pt idx="1">
                  <c:v>Окружной бюджет</c:v>
                </c:pt>
              </c:strCache>
            </c:strRef>
          </c:cat>
          <c:val>
            <c:numRef>
              <c:f>Лист1!$B$2:$B$3</c:f>
              <c:numCache>
                <c:formatCode>#,##0.00</c:formatCode>
                <c:ptCount val="2"/>
                <c:pt idx="0">
                  <c:v>5929.71</c:v>
                </c:pt>
                <c:pt idx="1">
                  <c:v>541.29999999999995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22A-4340-8B31-09433485B74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18"/>
          <p:cNvGrpSpPr/>
          <p:nvPr/>
        </p:nvGrpSpPr>
        <p:grpSpPr>
          <a:xfrm>
            <a:off x="546100" y="-4763"/>
            <a:ext cx="5014912" cy="6862763"/>
            <a:chOff x="2928938" y="-4763"/>
            <a:chExt cx="5014912" cy="6862763"/>
          </a:xfrm>
        </p:grpSpPr>
        <p:sp>
          <p:nvSpPr>
            <p:cNvPr id="22" name="Freeform 6"/>
            <p:cNvSpPr/>
            <p:nvPr/>
          </p:nvSpPr>
          <p:spPr bwMode="auto">
            <a:xfrm>
              <a:off x="3367088" y="-4763"/>
              <a:ext cx="1063625" cy="2782888"/>
            </a:xfrm>
            <a:custGeom>
              <a:avLst/>
              <a:gdLst/>
              <a:ahLst/>
              <a:cxnLst/>
              <a:rect l="0" t="0" r="r" b="b"/>
              <a:pathLst>
                <a:path w="670" h="1753">
                  <a:moveTo>
                    <a:pt x="0" y="1696"/>
                  </a:moveTo>
                  <a:lnTo>
                    <a:pt x="225" y="1753"/>
                  </a:lnTo>
                  <a:lnTo>
                    <a:pt x="670" y="0"/>
                  </a:lnTo>
                  <a:lnTo>
                    <a:pt x="430" y="0"/>
                  </a:lnTo>
                  <a:lnTo>
                    <a:pt x="0" y="169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23" name="Freeform 7"/>
            <p:cNvSpPr/>
            <p:nvPr/>
          </p:nvSpPr>
          <p:spPr bwMode="auto">
            <a:xfrm>
              <a:off x="2928938" y="-4763"/>
              <a:ext cx="1035050" cy="2673350"/>
            </a:xfrm>
            <a:custGeom>
              <a:avLst/>
              <a:gdLst/>
              <a:ahLst/>
              <a:cxnLst/>
              <a:rect l="0" t="0" r="r" b="b"/>
              <a:pathLst>
                <a:path w="652" h="1684">
                  <a:moveTo>
                    <a:pt x="225" y="1684"/>
                  </a:moveTo>
                  <a:lnTo>
                    <a:pt x="652" y="0"/>
                  </a:lnTo>
                  <a:lnTo>
                    <a:pt x="411" y="0"/>
                  </a:lnTo>
                  <a:lnTo>
                    <a:pt x="0" y="1627"/>
                  </a:lnTo>
                  <a:lnTo>
                    <a:pt x="219" y="1681"/>
                  </a:lnTo>
                  <a:lnTo>
                    <a:pt x="225" y="1684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</p:sp>
        <p:sp>
          <p:nvSpPr>
            <p:cNvPr id="24" name="Freeform 9"/>
            <p:cNvSpPr/>
            <p:nvPr/>
          </p:nvSpPr>
          <p:spPr bwMode="auto">
            <a:xfrm>
              <a:off x="2928938" y="2582862"/>
              <a:ext cx="2693987" cy="4275138"/>
            </a:xfrm>
            <a:custGeom>
              <a:avLst/>
              <a:gdLst/>
              <a:ahLst/>
              <a:cxnLst/>
              <a:rect l="0" t="0" r="r" b="b"/>
              <a:pathLst>
                <a:path w="1697" h="2693">
                  <a:moveTo>
                    <a:pt x="0" y="0"/>
                  </a:moveTo>
                  <a:lnTo>
                    <a:pt x="1622" y="2693"/>
                  </a:lnTo>
                  <a:lnTo>
                    <a:pt x="1697" y="269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</p:sp>
        <p:sp>
          <p:nvSpPr>
            <p:cNvPr id="25" name="Freeform 10"/>
            <p:cNvSpPr/>
            <p:nvPr/>
          </p:nvSpPr>
          <p:spPr bwMode="auto">
            <a:xfrm>
              <a:off x="3371850" y="2692400"/>
              <a:ext cx="3332162" cy="4165600"/>
            </a:xfrm>
            <a:custGeom>
              <a:avLst/>
              <a:gdLst/>
              <a:ahLst/>
              <a:cxnLst/>
              <a:rect l="0" t="0" r="r" b="b"/>
              <a:pathLst>
                <a:path w="2099" h="2624">
                  <a:moveTo>
                    <a:pt x="2099" y="2624"/>
                  </a:moveTo>
                  <a:lnTo>
                    <a:pt x="0" y="0"/>
                  </a:lnTo>
                  <a:lnTo>
                    <a:pt x="2021" y="2624"/>
                  </a:lnTo>
                  <a:lnTo>
                    <a:pt x="2099" y="2624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</p:sp>
        <p:sp>
          <p:nvSpPr>
            <p:cNvPr id="26" name="Freeform 11"/>
            <p:cNvSpPr/>
            <p:nvPr/>
          </p:nvSpPr>
          <p:spPr bwMode="auto">
            <a:xfrm>
              <a:off x="3367088" y="2687637"/>
              <a:ext cx="4576762" cy="4170363"/>
            </a:xfrm>
            <a:custGeom>
              <a:avLst/>
              <a:gdLst/>
              <a:ahLst/>
              <a:cxnLst/>
              <a:rect l="0" t="0" r="r" b="b"/>
              <a:pathLst>
                <a:path w="2883" h="2627">
                  <a:moveTo>
                    <a:pt x="0" y="0"/>
                  </a:moveTo>
                  <a:lnTo>
                    <a:pt x="3" y="3"/>
                  </a:lnTo>
                  <a:lnTo>
                    <a:pt x="2102" y="2627"/>
                  </a:lnTo>
                  <a:lnTo>
                    <a:pt x="2883" y="2627"/>
                  </a:lnTo>
                  <a:lnTo>
                    <a:pt x="225" y="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</p:sp>
        <p:sp>
          <p:nvSpPr>
            <p:cNvPr id="27" name="Freeform 12"/>
            <p:cNvSpPr/>
            <p:nvPr/>
          </p:nvSpPr>
          <p:spPr bwMode="auto">
            <a:xfrm>
              <a:off x="2928938" y="2578100"/>
              <a:ext cx="3584575" cy="4279900"/>
            </a:xfrm>
            <a:custGeom>
              <a:avLst/>
              <a:gdLst/>
              <a:ahLst/>
              <a:cxnLst/>
              <a:rect l="0" t="0" r="r" b="b"/>
              <a:pathLst>
                <a:path w="2258" h="2696">
                  <a:moveTo>
                    <a:pt x="2258" y="2696"/>
                  </a:moveTo>
                  <a:lnTo>
                    <a:pt x="264" y="111"/>
                  </a:lnTo>
                  <a:lnTo>
                    <a:pt x="228" y="60"/>
                  </a:lnTo>
                  <a:lnTo>
                    <a:pt x="225" y="57"/>
                  </a:lnTo>
                  <a:lnTo>
                    <a:pt x="0" y="0"/>
                  </a:lnTo>
                  <a:lnTo>
                    <a:pt x="0" y="3"/>
                  </a:lnTo>
                  <a:lnTo>
                    <a:pt x="1697" y="2696"/>
                  </a:lnTo>
                  <a:lnTo>
                    <a:pt x="2258" y="2696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928401" y="1380068"/>
            <a:ext cx="8574622" cy="2616199"/>
          </a:xfrm>
        </p:spPr>
        <p:txBody>
          <a:bodyPr anchor="b">
            <a:normAutofit/>
          </a:bodyPr>
          <a:lstStyle>
            <a:lvl1pPr algn="r">
              <a:defRPr sz="60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15377" y="3996267"/>
            <a:ext cx="6987645" cy="1388534"/>
          </a:xfrm>
        </p:spPr>
        <p:txBody>
          <a:bodyPr anchor="t">
            <a:normAutofit/>
          </a:bodyPr>
          <a:lstStyle>
            <a:lvl1pPr marL="0" indent="0" algn="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DF2478-1E8E-4509-BBE4-7BBAE99E1F90}" type="datetimeFigureOut">
              <a:rPr lang="ru-RU" smtClean="0"/>
              <a:t>14.02.2024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32412" y="5883275"/>
            <a:ext cx="4324044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20D177-1258-4875-A449-4AC6D1FE159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76972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1" y="4732865"/>
            <a:ext cx="10018711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386012" y="932112"/>
            <a:ext cx="8225944" cy="3164976"/>
          </a:xfrm>
          <a:prstGeom prst="roundRect">
            <a:avLst>
              <a:gd name="adj" fmla="val 43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4311" y="5299603"/>
            <a:ext cx="10018711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DF2478-1E8E-4509-BBE4-7BBAE99E1F90}" type="datetimeFigureOut">
              <a:rPr lang="ru-RU" smtClean="0"/>
              <a:t>14.02.2024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20D177-1258-4875-A449-4AC6D1FE159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628567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2" y="685800"/>
            <a:ext cx="10018711" cy="3048000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2" y="4343400"/>
            <a:ext cx="10018713" cy="14478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DF2478-1E8E-4509-BBE4-7BBAE99E1F90}" type="datetimeFigureOut">
              <a:rPr lang="ru-RU" smtClean="0"/>
              <a:t>14.02.2024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20D177-1258-4875-A449-4AC6D1FE159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8506761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1598612" y="863023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893425" y="2819399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8212" y="685800"/>
            <a:ext cx="8990012" cy="2743199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436811" y="3428999"/>
            <a:ext cx="8532815" cy="381000"/>
          </a:xfrm>
        </p:spPr>
        <p:txBody>
          <a:bodyPr anchor="ctr">
            <a:normAutofit/>
          </a:bodyPr>
          <a:lstStyle>
            <a:lvl1pPr marL="0" indent="0">
              <a:buFontTx/>
              <a:buNone/>
              <a:defRPr sz="18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1" y="4343400"/>
            <a:ext cx="10018711" cy="14478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DF2478-1E8E-4509-BBE4-7BBAE99E1F90}" type="datetimeFigureOut">
              <a:rPr lang="ru-RU" smtClean="0"/>
              <a:t>14.02.2024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20D177-1258-4875-A449-4AC6D1FE159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7599935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3" y="3308581"/>
            <a:ext cx="10018709" cy="1468800"/>
          </a:xfrm>
        </p:spPr>
        <p:txBody>
          <a:bodyPr anchor="b">
            <a:normAutofit/>
          </a:bodyPr>
          <a:lstStyle>
            <a:lvl1pPr algn="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2" y="4777381"/>
            <a:ext cx="10018710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DF2478-1E8E-4509-BBE4-7BBAE99E1F90}" type="datetimeFigureOut">
              <a:rPr lang="ru-RU" smtClean="0"/>
              <a:t>14.02.2024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20D177-1258-4875-A449-4AC6D1FE159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2038008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1598612" y="863023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893425" y="2819399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8212" y="685800"/>
            <a:ext cx="8990012" cy="2743199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84313" y="3886200"/>
            <a:ext cx="10018710" cy="889000"/>
          </a:xfrm>
        </p:spPr>
        <p:txBody>
          <a:bodyPr vert="horz" lIns="91440" tIns="45720" rIns="91440" bIns="45720" rtlCol="0" anchor="b">
            <a:normAutofit/>
          </a:bodyPr>
          <a:lstStyle>
            <a:lvl1pPr algn="r">
              <a:buNone/>
              <a:defRPr lang="en-US" sz="24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2" y="4775200"/>
            <a:ext cx="10018710" cy="1016000"/>
          </a:xfrm>
        </p:spPr>
        <p:txBody>
          <a:bodyPr anchor="t">
            <a:normAutofit/>
          </a:bodyPr>
          <a:lstStyle>
            <a:lvl1pPr marL="0" indent="0" algn="r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DF2478-1E8E-4509-BBE4-7BBAE99E1F90}" type="datetimeFigureOut">
              <a:rPr lang="ru-RU" smtClean="0"/>
              <a:t>14.02.2024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20D177-1258-4875-A449-4AC6D1FE159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5886251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3" y="685800"/>
            <a:ext cx="10018712" cy="2727325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84312" y="3505200"/>
            <a:ext cx="10018713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8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1" y="4343400"/>
            <a:ext cx="10018713" cy="14478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DF2478-1E8E-4509-BBE4-7BBAE99E1F90}" type="datetimeFigureOut">
              <a:rPr lang="ru-RU" smtClean="0"/>
              <a:t>14.02.2024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20D177-1258-4875-A449-4AC6D1FE159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7872181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DF2478-1E8E-4509-BBE4-7BBAE99E1F90}" type="datetimeFigureOut">
              <a:rPr lang="ru-RU" smtClean="0"/>
              <a:t>14.02.2024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20D177-1258-4875-A449-4AC6D1FE159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0574378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732655" y="685800"/>
            <a:ext cx="1770369" cy="51054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84312" y="685800"/>
            <a:ext cx="8019742" cy="510540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DF2478-1E8E-4509-BBE4-7BBAE99E1F90}" type="datetimeFigureOut">
              <a:rPr lang="ru-RU" smtClean="0"/>
              <a:t>14.02.2024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20D177-1258-4875-A449-4AC6D1FE159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13035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DF2478-1E8E-4509-BBE4-7BBAE99E1F90}" type="datetimeFigureOut">
              <a:rPr lang="ru-RU" smtClean="0"/>
              <a:t>14.02.2024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951856" y="5867131"/>
            <a:ext cx="551167" cy="365125"/>
          </a:xfrm>
        </p:spPr>
        <p:txBody>
          <a:bodyPr/>
          <a:lstStyle/>
          <a:p>
            <a:fld id="{4D20D177-1258-4875-A449-4AC6D1FE159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529606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72279" y="2666999"/>
            <a:ext cx="8930747" cy="2110382"/>
          </a:xfrm>
        </p:spPr>
        <p:txBody>
          <a:bodyPr anchor="b"/>
          <a:lstStyle>
            <a:lvl1pPr algn="r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72278" y="4777381"/>
            <a:ext cx="8930748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DF2478-1E8E-4509-BBE4-7BBAE99E1F90}" type="datetimeFigureOut">
              <a:rPr lang="ru-RU" smtClean="0"/>
              <a:t>14.02.2024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20D177-1258-4875-A449-4AC6D1FE159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028969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1" y="685800"/>
            <a:ext cx="10018713" cy="175259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84312" y="2666999"/>
            <a:ext cx="4895055" cy="3124201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607967" y="2667000"/>
            <a:ext cx="4895056" cy="3124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DF2478-1E8E-4509-BBE4-7BBAE99E1F90}" type="datetimeFigureOut">
              <a:rPr lang="ru-RU" smtClean="0"/>
              <a:t>14.02.2024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20D177-1258-4875-A449-4AC6D1FE159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850654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72179" y="2658533"/>
            <a:ext cx="4607188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84311" y="3335337"/>
            <a:ext cx="4895056" cy="2455862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880487" y="2667000"/>
            <a:ext cx="462253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7967" y="3335337"/>
            <a:ext cx="4895056" cy="2455862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DF2478-1E8E-4509-BBE4-7BBAE99E1F90}" type="datetimeFigureOut">
              <a:rPr lang="ru-RU" smtClean="0"/>
              <a:t>14.02.2024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20D177-1258-4875-A449-4AC6D1FE159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40701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DF2478-1E8E-4509-BBE4-7BBAE99E1F90}" type="datetimeFigureOut">
              <a:rPr lang="ru-RU" smtClean="0"/>
              <a:t>14.02.2024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20D177-1258-4875-A449-4AC6D1FE159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102309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DF2478-1E8E-4509-BBE4-7BBAE99E1F90}" type="datetimeFigureOut">
              <a:rPr lang="ru-RU" smtClean="0"/>
              <a:t>14.02.2024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20D177-1258-4875-A449-4AC6D1FE159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975582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2" y="1600200"/>
            <a:ext cx="3549121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62033" y="685799"/>
            <a:ext cx="6240990" cy="5105401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4312" y="2971800"/>
            <a:ext cx="3549121" cy="18288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DF2478-1E8E-4509-BBE4-7BBAE99E1F90}" type="datetimeFigureOut">
              <a:rPr lang="ru-RU" smtClean="0"/>
              <a:t>14.02.2024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20D177-1258-4875-A449-4AC6D1FE159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348703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2724" y="1752599"/>
            <a:ext cx="5426158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594682" y="914400"/>
            <a:ext cx="3280974" cy="4572000"/>
          </a:xfrm>
          <a:prstGeom prst="roundRect">
            <a:avLst>
              <a:gd name="adj" fmla="val 42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2724" y="3124199"/>
            <a:ext cx="5426158" cy="1828800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DF2478-1E8E-4509-BBE4-7BBAE99E1F90}" type="datetimeFigureOut">
              <a:rPr lang="ru-RU" smtClean="0"/>
              <a:t>14.02.2024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20D177-1258-4875-A449-4AC6D1FE159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992517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150812" y="0"/>
            <a:ext cx="2436813" cy="6858001"/>
            <a:chOff x="1320800" y="0"/>
            <a:chExt cx="2436813" cy="6858001"/>
          </a:xfrm>
        </p:grpSpPr>
        <p:sp>
          <p:nvSpPr>
            <p:cNvPr id="8" name="Freeform 6"/>
            <p:cNvSpPr/>
            <p:nvPr/>
          </p:nvSpPr>
          <p:spPr bwMode="auto">
            <a:xfrm>
              <a:off x="1627188" y="0"/>
              <a:ext cx="1122363" cy="5329238"/>
            </a:xfrm>
            <a:custGeom>
              <a:avLst/>
              <a:gdLst/>
              <a:ahLst/>
              <a:cxnLst/>
              <a:rect l="0" t="0" r="r" b="b"/>
              <a:pathLst>
                <a:path w="707" h="3357">
                  <a:moveTo>
                    <a:pt x="0" y="3330"/>
                  </a:moveTo>
                  <a:lnTo>
                    <a:pt x="156" y="3357"/>
                  </a:lnTo>
                  <a:lnTo>
                    <a:pt x="707" y="0"/>
                  </a:lnTo>
                  <a:lnTo>
                    <a:pt x="547" y="0"/>
                  </a:lnTo>
                  <a:lnTo>
                    <a:pt x="0" y="333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9" name="Freeform 7"/>
            <p:cNvSpPr/>
            <p:nvPr/>
          </p:nvSpPr>
          <p:spPr bwMode="auto">
            <a:xfrm>
              <a:off x="1320800" y="0"/>
              <a:ext cx="1117600" cy="5276850"/>
            </a:xfrm>
            <a:custGeom>
              <a:avLst/>
              <a:gdLst/>
              <a:ahLst/>
              <a:cxnLst/>
              <a:rect l="0" t="0" r="r" b="b"/>
              <a:pathLst>
                <a:path w="704" h="3324">
                  <a:moveTo>
                    <a:pt x="704" y="0"/>
                  </a:moveTo>
                  <a:lnTo>
                    <a:pt x="545" y="0"/>
                  </a:lnTo>
                  <a:lnTo>
                    <a:pt x="0" y="3300"/>
                  </a:lnTo>
                  <a:lnTo>
                    <a:pt x="157" y="3324"/>
                  </a:lnTo>
                  <a:lnTo>
                    <a:pt x="704" y="0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</p:sp>
        <p:sp>
          <p:nvSpPr>
            <p:cNvPr id="10" name="Freeform 8"/>
            <p:cNvSpPr/>
            <p:nvPr/>
          </p:nvSpPr>
          <p:spPr bwMode="auto">
            <a:xfrm>
              <a:off x="1320800" y="5238750"/>
              <a:ext cx="1228725" cy="1619250"/>
            </a:xfrm>
            <a:custGeom>
              <a:avLst/>
              <a:gdLst/>
              <a:ahLst/>
              <a:cxnLst/>
              <a:rect l="0" t="0" r="r" b="b"/>
              <a:pathLst>
                <a:path w="774" h="1020">
                  <a:moveTo>
                    <a:pt x="0" y="0"/>
                  </a:moveTo>
                  <a:lnTo>
                    <a:pt x="740" y="1020"/>
                  </a:lnTo>
                  <a:lnTo>
                    <a:pt x="774" y="10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</p:sp>
        <p:sp>
          <p:nvSpPr>
            <p:cNvPr id="11" name="Freeform 9"/>
            <p:cNvSpPr/>
            <p:nvPr/>
          </p:nvSpPr>
          <p:spPr bwMode="auto">
            <a:xfrm>
              <a:off x="1627188" y="5291138"/>
              <a:ext cx="1495425" cy="1566863"/>
            </a:xfrm>
            <a:custGeom>
              <a:avLst/>
              <a:gdLst/>
              <a:ahLst/>
              <a:cxnLst/>
              <a:rect l="0" t="0" r="r" b="b"/>
              <a:pathLst>
                <a:path w="942" h="987">
                  <a:moveTo>
                    <a:pt x="0" y="0"/>
                  </a:moveTo>
                  <a:lnTo>
                    <a:pt x="909" y="987"/>
                  </a:lnTo>
                  <a:lnTo>
                    <a:pt x="942" y="98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</p:sp>
        <p:sp>
          <p:nvSpPr>
            <p:cNvPr id="12" name="Freeform 10"/>
            <p:cNvSpPr/>
            <p:nvPr/>
          </p:nvSpPr>
          <p:spPr bwMode="auto">
            <a:xfrm>
              <a:off x="1627188" y="5286375"/>
              <a:ext cx="2130425" cy="1571625"/>
            </a:xfrm>
            <a:custGeom>
              <a:avLst/>
              <a:gdLst/>
              <a:ahLst/>
              <a:cxnLst/>
              <a:rect l="0" t="0" r="r" b="b"/>
              <a:pathLst>
                <a:path w="1342" h="990">
                  <a:moveTo>
                    <a:pt x="0" y="3"/>
                  </a:moveTo>
                  <a:lnTo>
                    <a:pt x="942" y="990"/>
                  </a:lnTo>
                  <a:lnTo>
                    <a:pt x="1342" y="990"/>
                  </a:lnTo>
                  <a:lnTo>
                    <a:pt x="156" y="27"/>
                  </a:lnTo>
                  <a:lnTo>
                    <a:pt x="0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</p:sp>
        <p:sp>
          <p:nvSpPr>
            <p:cNvPr id="13" name="Freeform 11"/>
            <p:cNvSpPr/>
            <p:nvPr/>
          </p:nvSpPr>
          <p:spPr bwMode="auto">
            <a:xfrm>
              <a:off x="1320800" y="5238750"/>
              <a:ext cx="1695450" cy="1619250"/>
            </a:xfrm>
            <a:custGeom>
              <a:avLst/>
              <a:gdLst/>
              <a:ahLst/>
              <a:cxnLst/>
              <a:rect l="0" t="0" r="r" b="b"/>
              <a:pathLst>
                <a:path w="1068" h="1020">
                  <a:moveTo>
                    <a:pt x="1068" y="1020"/>
                  </a:moveTo>
                  <a:lnTo>
                    <a:pt x="184" y="60"/>
                  </a:lnTo>
                  <a:lnTo>
                    <a:pt x="154" y="27"/>
                  </a:lnTo>
                  <a:lnTo>
                    <a:pt x="157" y="27"/>
                  </a:lnTo>
                  <a:lnTo>
                    <a:pt x="157" y="24"/>
                  </a:lnTo>
                  <a:lnTo>
                    <a:pt x="154" y="24"/>
                  </a:lnTo>
                  <a:lnTo>
                    <a:pt x="0" y="0"/>
                  </a:lnTo>
                  <a:lnTo>
                    <a:pt x="0" y="0"/>
                  </a:lnTo>
                  <a:lnTo>
                    <a:pt x="774" y="1020"/>
                  </a:lnTo>
                  <a:lnTo>
                    <a:pt x="1068" y="102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484311" y="685800"/>
            <a:ext cx="10018713" cy="1752599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0" y="2666999"/>
            <a:ext cx="10018713" cy="312420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732656" y="5883275"/>
            <a:ext cx="1143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ADDF2478-1E8E-4509-BBE4-7BBAE99E1F90}" type="datetimeFigureOut">
              <a:rPr lang="ru-RU" smtClean="0"/>
              <a:t>14.02.2024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72279" y="5883275"/>
            <a:ext cx="708417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951856" y="5883275"/>
            <a:ext cx="5511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D20D177-1258-4875-A449-4AC6D1FE159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401213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000" kern="1200" cap="none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2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20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8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6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928401" y="380010"/>
            <a:ext cx="8574622" cy="5177641"/>
          </a:xfrm>
        </p:spPr>
        <p:txBody>
          <a:bodyPr>
            <a:noAutofit/>
          </a:bodyPr>
          <a:lstStyle/>
          <a:p>
            <a:pPr algn="ctr"/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униципальная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программа 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Нефтеюганского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района 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«Устойчивое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 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коренных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малочисленных народов 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Севера» 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 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</a:t>
            </a:r>
            <a:b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5999479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84311" y="235527"/>
            <a:ext cx="10018713" cy="1302328"/>
          </a:xfrm>
        </p:spPr>
        <p:txBody>
          <a:bodyPr/>
          <a:lstStyle/>
          <a:p>
            <a:r>
              <a:rPr lang="ru-RU" dirty="0" smtClean="0"/>
              <a:t>Целевые </a:t>
            </a:r>
            <a:r>
              <a:rPr lang="ru-RU" dirty="0"/>
              <a:t>показатели: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84310" y="1306288"/>
            <a:ext cx="10018713" cy="5149220"/>
          </a:xfrm>
        </p:spPr>
        <p:txBody>
          <a:bodyPr>
            <a:normAutofit fontScale="70000" lnSpcReduction="20000"/>
          </a:bodyPr>
          <a:lstStyle/>
          <a:p>
            <a:pPr>
              <a:buFont typeface="Wingdings" panose="05000000000000000000" pitchFamily="2" charset="2"/>
              <a:buChar char="§"/>
            </a:pPr>
            <a:r>
              <a:rPr lang="ru-RU" dirty="0" smtClean="0"/>
              <a:t>Увеличение количества </a:t>
            </a:r>
            <a:r>
              <a:rPr lang="ru-RU" dirty="0"/>
              <a:t>пользователей территориями традиционного природопользования </a:t>
            </a:r>
            <a:r>
              <a:rPr lang="ru-RU" dirty="0" smtClean="0">
                <a:solidFill>
                  <a:srgbClr val="FF0000"/>
                </a:solidFill>
              </a:rPr>
              <a:t>с </a:t>
            </a:r>
            <a:r>
              <a:rPr lang="ru-RU" dirty="0" smtClean="0">
                <a:solidFill>
                  <a:srgbClr val="FF0000"/>
                </a:solidFill>
              </a:rPr>
              <a:t>315 </a:t>
            </a:r>
            <a:r>
              <a:rPr lang="ru-RU" dirty="0" smtClean="0">
                <a:solidFill>
                  <a:srgbClr val="FF0000"/>
                </a:solidFill>
              </a:rPr>
              <a:t>до </a:t>
            </a:r>
            <a:r>
              <a:rPr lang="ru-RU" dirty="0" smtClean="0">
                <a:solidFill>
                  <a:srgbClr val="FF0000"/>
                </a:solidFill>
              </a:rPr>
              <a:t>324 </a:t>
            </a:r>
            <a:r>
              <a:rPr lang="ru-RU" dirty="0">
                <a:solidFill>
                  <a:srgbClr val="FF0000"/>
                </a:solidFill>
              </a:rPr>
              <a:t>человек</a:t>
            </a:r>
            <a:r>
              <a:rPr lang="ru-RU" dirty="0"/>
              <a:t>, из них количество пользователей территориями традиционного природопользования из числа коренных малочисленных </a:t>
            </a:r>
            <a:r>
              <a:rPr lang="ru-RU" dirty="0" smtClean="0"/>
              <a:t>народов </a:t>
            </a:r>
            <a:r>
              <a:rPr lang="ru-RU" dirty="0" smtClean="0">
                <a:solidFill>
                  <a:srgbClr val="FF0000"/>
                </a:solidFill>
              </a:rPr>
              <a:t>с </a:t>
            </a:r>
            <a:r>
              <a:rPr lang="ru-RU" dirty="0" smtClean="0">
                <a:solidFill>
                  <a:srgbClr val="FF0000"/>
                </a:solidFill>
              </a:rPr>
              <a:t>276 </a:t>
            </a:r>
            <a:r>
              <a:rPr lang="ru-RU" dirty="0" smtClean="0">
                <a:solidFill>
                  <a:srgbClr val="FF0000"/>
                </a:solidFill>
              </a:rPr>
              <a:t>до 287 человек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ru-RU" dirty="0"/>
              <a:t>Количество общин и организаций, осуществляющих традиционную хозяйственную деятельность и занимающихся традиционными промыслами коренных малочисленных народов </a:t>
            </a:r>
            <a:r>
              <a:rPr lang="ru-RU" dirty="0" smtClean="0"/>
              <a:t>Севера – </a:t>
            </a:r>
            <a:r>
              <a:rPr lang="ru-RU" dirty="0" smtClean="0">
                <a:solidFill>
                  <a:srgbClr val="FF0000"/>
                </a:solidFill>
              </a:rPr>
              <a:t>1 единица </a:t>
            </a:r>
            <a:endParaRPr lang="ru-RU" dirty="0" smtClean="0"/>
          </a:p>
          <a:p>
            <a:pPr>
              <a:buFont typeface="Wingdings" panose="05000000000000000000" pitchFamily="2" charset="2"/>
              <a:buChar char="§"/>
            </a:pPr>
            <a:r>
              <a:rPr lang="ru-RU" dirty="0"/>
              <a:t>Доля граждан из числа коренных малочисленных народов Севера, удовлетворенных качеством реализуемых мероприятий, направленных на поддержку экономического и социального развития коренных малочисленных народов Севера, в общем количестве опрошенных лиц, относящихся к коренным малочисленным народам </a:t>
            </a:r>
            <a:r>
              <a:rPr lang="ru-RU" dirty="0" smtClean="0"/>
              <a:t>Севера – </a:t>
            </a:r>
            <a:r>
              <a:rPr lang="ru-RU" dirty="0">
                <a:solidFill>
                  <a:srgbClr val="FF0000"/>
                </a:solidFill>
              </a:rPr>
              <a:t>7</a:t>
            </a:r>
            <a:r>
              <a:rPr lang="ru-RU" dirty="0" smtClean="0">
                <a:solidFill>
                  <a:srgbClr val="FF0000"/>
                </a:solidFill>
              </a:rPr>
              <a:t>0 </a:t>
            </a:r>
            <a:r>
              <a:rPr lang="ru-RU" dirty="0" smtClean="0">
                <a:solidFill>
                  <a:srgbClr val="FF0000"/>
                </a:solidFill>
              </a:rPr>
              <a:t>%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ru-RU" dirty="0"/>
              <a:t>Увеличение количества участников мероприятий, направленных на сохранение культуры и традиционного образа жизни коренных малочисленных народов Севера </a:t>
            </a:r>
            <a:r>
              <a:rPr lang="ru-RU" dirty="0" smtClean="0">
                <a:solidFill>
                  <a:srgbClr val="FF0000"/>
                </a:solidFill>
              </a:rPr>
              <a:t>410 человек</a:t>
            </a:r>
            <a:endParaRPr lang="ru-RU" dirty="0" smtClean="0">
              <a:solidFill>
                <a:srgbClr val="FF0000"/>
              </a:solidFill>
            </a:endParaRPr>
          </a:p>
          <a:p>
            <a:pPr>
              <a:buFont typeface="Wingdings" panose="05000000000000000000" pitchFamily="2" charset="2"/>
              <a:buChar char="§"/>
            </a:pPr>
            <a:r>
              <a:rPr lang="ru-RU" dirty="0"/>
              <a:t>Увеличение количества мероприятий (проектов программ), реализованных некоммерческими организациями по сохранению и развитию самобытной культуры коренных малочисленных народов Севера, за счет мер государственной и муниципальной </a:t>
            </a:r>
            <a:r>
              <a:rPr lang="ru-RU" dirty="0" smtClean="0"/>
              <a:t>поддержки </a:t>
            </a:r>
            <a:r>
              <a:rPr lang="ru-RU" dirty="0" smtClean="0">
                <a:solidFill>
                  <a:srgbClr val="FF0000"/>
                </a:solidFill>
              </a:rPr>
              <a:t>4 единицы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ru-RU" dirty="0"/>
              <a:t>Увеличение количества публикаций в СМИ, направленных на сохранение и развитие самобытной культуры коренных малочисленных народов Севера </a:t>
            </a:r>
            <a:r>
              <a:rPr lang="ru-RU" dirty="0" smtClean="0">
                <a:solidFill>
                  <a:srgbClr val="FF0000"/>
                </a:solidFill>
              </a:rPr>
              <a:t>с </a:t>
            </a:r>
            <a:r>
              <a:rPr lang="ru-RU" dirty="0" smtClean="0">
                <a:solidFill>
                  <a:srgbClr val="FF0000"/>
                </a:solidFill>
              </a:rPr>
              <a:t>26 </a:t>
            </a:r>
            <a:r>
              <a:rPr lang="ru-RU" dirty="0" smtClean="0">
                <a:solidFill>
                  <a:srgbClr val="FF0000"/>
                </a:solidFill>
              </a:rPr>
              <a:t>до 35 единиц</a:t>
            </a:r>
            <a:endParaRPr lang="ru-RU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511525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84310" y="237508"/>
            <a:ext cx="10018713" cy="1642568"/>
          </a:xfrm>
        </p:spPr>
        <p:txBody>
          <a:bodyPr>
            <a:normAutofit/>
          </a:bodyPr>
          <a:lstStyle/>
          <a:p>
            <a:pPr marL="342900" lvl="0" indent="-342900" algn="just">
              <a:spcAft>
                <a:spcPts val="0"/>
              </a:spcAft>
              <a:buFont typeface="+mj-lt"/>
              <a:buAutoNum type="arabicPeriod"/>
            </a:pPr>
            <a:r>
              <a:rPr lang="ru-RU" sz="16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Цель: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Содействие самобытному социально-экономическому и культурному развитию коренных малочисленных народов Севера, защита их исконной среды обитания, традиционного образа жизни, хозяйственной деятельности и промыслов, сохранение родного языка, национальных ремесел, спорта коренных малочисленных народов Севера.</a:t>
            </a:r>
            <a:endParaRPr lang="ru-RU" sz="1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085174" y="4725824"/>
            <a:ext cx="9408919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Задачи:</a:t>
            </a:r>
          </a:p>
          <a:p>
            <a:pPr lvl="0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 традиционной хозяйственной деятельности коренных малочисленных народов Севера, повышение ее экономического потенциала;</a:t>
            </a:r>
          </a:p>
          <a:p>
            <a:pPr lvl="0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Сохранение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развитие самобытной культуры, традиционного образа жизни, родного языка и национальных видов спорта коренных малочисленных народов Севера. 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87262" y="1660124"/>
            <a:ext cx="4591035" cy="3065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491618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Ответственный исполнитель: Администрация Нефтеюганского района (комитет по делам народов Севера, охраны окружающей среды и водных ресурсов</a:t>
            </a:r>
            <a:r>
              <a:rPr lang="ru-RU" sz="3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84310" y="2666999"/>
            <a:ext cx="10018713" cy="3472544"/>
          </a:xfrm>
        </p:spPr>
        <p:txBody>
          <a:bodyPr>
            <a:normAutofit/>
          </a:bodyPr>
          <a:lstStyle/>
          <a:p>
            <a:pPr marL="0" indent="0">
              <a:lnSpc>
                <a:spcPct val="210000"/>
              </a:lnSpc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Соисполнитель: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210000"/>
              </a:lnSpc>
              <a:buFont typeface="Arial" panose="020B0604020202020204" pitchFamily="34" charset="0"/>
              <a:buChar char="•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Департамент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культуры и спорта Нефтеюганского района </a:t>
            </a:r>
          </a:p>
          <a:p>
            <a:pPr marL="0" indent="0">
              <a:lnSpc>
                <a:spcPct val="210000"/>
              </a:lnSpc>
              <a:buNone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0493094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84311" y="124691"/>
            <a:ext cx="10018713" cy="1454727"/>
          </a:xfrm>
        </p:spPr>
        <p:txBody>
          <a:bodyPr/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Мероприятия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84310" y="1246909"/>
            <a:ext cx="10018713" cy="1733797"/>
          </a:xfrm>
        </p:spPr>
        <p:txBody>
          <a:bodyPr/>
          <a:lstStyle/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Основное мероприятие 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dirty="0" smtClean="0">
                <a:latin typeface="Times New Roman"/>
                <a:ea typeface="Calibri"/>
                <a:cs typeface="Courier New"/>
              </a:rPr>
              <a:t>Государственная </a:t>
            </a:r>
            <a:r>
              <a:rPr lang="ru-RU" dirty="0">
                <a:latin typeface="Times New Roman"/>
                <a:ea typeface="Calibri"/>
                <a:cs typeface="Courier New"/>
              </a:rPr>
              <a:t>поддержка юридических и физических лиц из числа коренных малочисленных народов, ведущих традиционный образ жизни и осуществляющих традиционную хозяйственную </a:t>
            </a:r>
            <a:r>
              <a:rPr lang="ru-RU" dirty="0" smtClean="0">
                <a:latin typeface="Times New Roman"/>
                <a:ea typeface="Calibri"/>
                <a:cs typeface="Courier New"/>
              </a:rPr>
              <a:t>деятельность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777525" y="3153398"/>
            <a:ext cx="5059111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Оказана поддержка: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Физическим лицам:</a:t>
            </a:r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Tx/>
              <a:buChar char="-"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Компенсация расходов на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МТС – 3 выплаты;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Юридическим лицам:</a:t>
            </a:r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Tx/>
              <a:buChar char="-"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Субсидия на обустройство ТТП – 1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выплата; </a:t>
            </a:r>
          </a:p>
          <a:p>
            <a:pPr marL="342900" indent="-342900">
              <a:buFontTx/>
              <a:buChar char="-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Субсидия на продукцию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охоты – 1 выплата;</a:t>
            </a:r>
          </a:p>
          <a:p>
            <a:pPr marL="342900" indent="-342900">
              <a:buFontTx/>
              <a:buChar char="-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Субсидия на возмещение затрат на оплату коммунальных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услуг – 1 выплата. </a:t>
            </a:r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93666" y="2980706"/>
            <a:ext cx="4883319" cy="33835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313721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84312" y="685800"/>
            <a:ext cx="10018711" cy="1527561"/>
          </a:xfrm>
        </p:spPr>
        <p:txBody>
          <a:bodyPr>
            <a:normAutofit fontScale="90000"/>
          </a:bodyPr>
          <a:lstStyle/>
          <a:p>
            <a:pPr algn="l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Основное мероприятие 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400" dirty="0" smtClean="0">
                <a:latin typeface="Times New Roman"/>
                <a:ea typeface="Calibri"/>
              </a:rPr>
              <a:t>Организация</a:t>
            </a:r>
            <a:r>
              <a:rPr lang="ru-RU" sz="2400" dirty="0">
                <a:latin typeface="Times New Roman"/>
                <a:ea typeface="Calibri"/>
              </a:rPr>
              <a:t>, проведение мероприятий, направленных на развитие традиционной хозяйственной деятельности коренных </a:t>
            </a:r>
            <a:r>
              <a:rPr lang="ru-RU" sz="2400" dirty="0" smtClean="0">
                <a:latin typeface="Times New Roman"/>
                <a:ea typeface="Calibri"/>
              </a:rPr>
              <a:t>малочисленных народов </a:t>
            </a:r>
            <a:r>
              <a:rPr lang="ru-RU" sz="2400" dirty="0">
                <a:latin typeface="Times New Roman"/>
                <a:ea typeface="Calibri"/>
              </a:rPr>
              <a:t>и участие в </a:t>
            </a:r>
            <a:r>
              <a:rPr lang="ru-RU" sz="2400" dirty="0" smtClean="0">
                <a:latin typeface="Times New Roman"/>
                <a:ea typeface="Calibri"/>
              </a:rPr>
              <a:t>них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type="body" idx="1"/>
          </p:nvPr>
        </p:nvSpPr>
        <p:spPr>
          <a:xfrm>
            <a:off x="1504386" y="4272895"/>
            <a:ext cx="10007511" cy="2162086"/>
          </a:xfrm>
        </p:spPr>
        <p:txBody>
          <a:bodyPr>
            <a:normAutofit fontScale="47500" lnSpcReduction="20000"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endParaRPr lang="ru-RU" sz="1500" dirty="0" smtClean="0">
              <a:latin typeface="Times New Roman"/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endParaRPr lang="ru-RU" sz="2900" dirty="0">
              <a:latin typeface="Times New Roman"/>
              <a:ea typeface="Calibri"/>
              <a:cs typeface="Times New Roman"/>
            </a:endParaRPr>
          </a:p>
          <a:p>
            <a:pPr marL="457200" indent="-457200" algn="just">
              <a:lnSpc>
                <a:spcPct val="115000"/>
              </a:lnSpc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sz="3400" dirty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В 2023 году совершено 9 облетов юрт района с целью доставки детей в школу-интернат и обратно, доставки продуктовых наборов, детского питания и товаров первой необходимости. Финансирование полетов осуществлялось как за счет местного бюджета, так и в рамках Соглашений с предприятиями – </a:t>
            </a:r>
            <a:r>
              <a:rPr lang="ru-RU" sz="3400" dirty="0" err="1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недропользователями</a:t>
            </a:r>
            <a:r>
              <a:rPr lang="ru-RU" sz="3400" dirty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. При облете юрт 2 вылета совершены с представителями Русской Православной Церкви.  </a:t>
            </a:r>
            <a:endParaRPr lang="ru-RU" sz="3400" dirty="0" smtClean="0">
              <a:solidFill>
                <a:srgbClr val="000000"/>
              </a:solidFill>
              <a:latin typeface="Times New Roman"/>
              <a:ea typeface="Calibri"/>
              <a:cs typeface="Times New Roman"/>
            </a:endParaRPr>
          </a:p>
          <a:p>
            <a:pPr marL="457200" indent="-457200" algn="just">
              <a:lnSpc>
                <a:spcPct val="115000"/>
              </a:lnSpc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sz="3400" dirty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С 2019 года к сети Интернет подключено 10 стойбищ, в том числе в 2023 году - е 1 стойбище (юрты </a:t>
            </a:r>
            <a:r>
              <a:rPr lang="ru-RU" sz="3400" dirty="0" err="1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Самсоновские</a:t>
            </a:r>
            <a:r>
              <a:rPr lang="ru-RU" sz="3400" dirty="0">
                <a:solidFill>
                  <a:srgbClr val="000000"/>
                </a:solidFill>
                <a:latin typeface="Times New Roman"/>
                <a:ea typeface="Calibri"/>
                <a:cs typeface="Times New Roman"/>
              </a:rPr>
              <a:t>)</a:t>
            </a:r>
            <a:endParaRPr lang="ru-RU" sz="3400" dirty="0" smtClean="0">
              <a:solidFill>
                <a:srgbClr val="000000"/>
              </a:solidFill>
              <a:latin typeface="Times New Roman"/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endParaRPr lang="ru-RU" sz="1500" dirty="0">
              <a:latin typeface="Calibri"/>
              <a:ea typeface="Calibri"/>
              <a:cs typeface="Times New Roman"/>
            </a:endParaRPr>
          </a:p>
          <a:p>
            <a:pPr indent="450215" algn="just">
              <a:lnSpc>
                <a:spcPct val="115000"/>
              </a:lnSpc>
              <a:spcAft>
                <a:spcPts val="0"/>
              </a:spcAft>
            </a:pPr>
            <a:endParaRPr lang="ru-RU" sz="1500" dirty="0">
              <a:latin typeface="Calibri"/>
              <a:ea typeface="Calibri"/>
              <a:cs typeface="Times New Roman"/>
            </a:endParaRPr>
          </a:p>
          <a:p>
            <a:pPr indent="450215" algn="just">
              <a:lnSpc>
                <a:spcPct val="115000"/>
              </a:lnSpc>
              <a:spcAft>
                <a:spcPts val="0"/>
              </a:spcAft>
            </a:pPr>
            <a:endParaRPr lang="ru-RU" sz="1500" dirty="0">
              <a:latin typeface="Calibri"/>
              <a:ea typeface="Calibri"/>
              <a:cs typeface="Times New Roman"/>
            </a:endParaRP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048000" y="2274838"/>
            <a:ext cx="6096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/>
              <a:t>. </a:t>
            </a: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85170" y="1876959"/>
            <a:ext cx="3194581" cy="239593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25218" y="1740767"/>
            <a:ext cx="1644959" cy="2532128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669523" y="1498338"/>
            <a:ext cx="1837307" cy="27745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382608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84312" y="685800"/>
            <a:ext cx="9470903" cy="1510469"/>
          </a:xfrm>
        </p:spPr>
        <p:txBody>
          <a:bodyPr>
            <a:normAutofit fontScale="90000"/>
          </a:bodyPr>
          <a:lstStyle/>
          <a:p>
            <a:pPr algn="just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Основное мероприятие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400" dirty="0">
                <a:latin typeface="Times New Roman"/>
                <a:ea typeface="Calibri"/>
              </a:rPr>
              <a:t>Организация, проведение мероприятий, направленных на развитие традиционной культуры, фольклора, национального спорта коренных малочисленных народов Севера, а также реализация деятельности клубных </a:t>
            </a:r>
            <a:r>
              <a:rPr lang="ru-RU" sz="2400" dirty="0" smtClean="0">
                <a:latin typeface="Times New Roman"/>
                <a:ea typeface="Calibri"/>
              </a:rPr>
              <a:t>учреждений культуры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400" dirty="0"/>
          </a:p>
        </p:txBody>
      </p:sp>
      <p:sp>
        <p:nvSpPr>
          <p:cNvPr id="3" name="Объект 2"/>
          <p:cNvSpPr>
            <a:spLocks noGrp="1"/>
          </p:cNvSpPr>
          <p:nvPr>
            <p:ph type="body" idx="1"/>
          </p:nvPr>
        </p:nvSpPr>
        <p:spPr>
          <a:xfrm>
            <a:off x="1492858" y="4625411"/>
            <a:ext cx="10018713" cy="1447800"/>
          </a:xfrm>
        </p:spPr>
        <p:txBody>
          <a:bodyPr>
            <a:normAutofit fontScale="92500" lnSpcReduction="20000"/>
          </a:bodyPr>
          <a:lstStyle/>
          <a:p>
            <a:pPr marL="635" indent="450215" algn="just">
              <a:lnSpc>
                <a:spcPct val="115000"/>
              </a:lnSpc>
              <a:spcAft>
                <a:spcPts val="0"/>
              </a:spcAft>
            </a:pPr>
            <a: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Ежегодно в районе традиционно проводятся национальные праздники: Вороний день в </a:t>
            </a:r>
            <a:r>
              <a:rPr lang="ru-RU" sz="16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сп.Лемпино</a:t>
            </a:r>
            <a: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День Рыбака в </a:t>
            </a:r>
            <a:r>
              <a:rPr lang="ru-RU" sz="16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сп.Лемпино</a:t>
            </a:r>
            <a: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ru-RU" sz="16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с.Чеускино</a:t>
            </a:r>
            <a: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Также в поселениях Лемпино, </a:t>
            </a:r>
            <a:r>
              <a:rPr lang="ru-RU" sz="16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Чеускино</a:t>
            </a:r>
            <a: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Салым проходят праздничные мероприятия, посвященные Международному дню коренных народов Мира.</a:t>
            </a:r>
            <a:endParaRPr lang="ru-RU" sz="1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15000"/>
              </a:lnSpc>
              <a:spcAft>
                <a:spcPts val="0"/>
              </a:spcAft>
            </a:pPr>
            <a: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Проведены районных соревнований по гребле на </a:t>
            </a:r>
            <a:r>
              <a:rPr lang="ru-RU" sz="16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обласах</a:t>
            </a:r>
            <a: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Соревнования проходят на водной акватории базы туризма и отдыха «Сказка».  По итогам районных соревнований формируются команды для участия в Международных соревнованиях по гребле на </a:t>
            </a:r>
            <a:r>
              <a:rPr lang="ru-RU" sz="16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обласах</a:t>
            </a:r>
            <a:r>
              <a:rPr lang="ru-RU" sz="16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AutoShape 2" descr="https://apf.mail.ru/cgi-bin/readmsg?id=16445545591981227581;0;1&amp;exif=1&amp;full=1&amp;x-email=18011984%40mail.r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AutoShape 4" descr="https://apf.mail.ru/cgi-bin/readmsg?id=16445545591981227581;0;1&amp;exif=1&amp;full=1&amp;x-email=18011984%40mail.ru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AutoShape 6" descr="https://apf.mail.ru/cgi-bin/readmsg?id=16445558291842927908;0;1&amp;exif=1&amp;full=1&amp;x-email=18011984%40mail.ru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AutoShape 8" descr="https://apf.mail.ru/cgi-bin/readmsg?id=16445559552094623469;0;1&amp;exif=1&amp;full=1&amp;x-email=18011984%40mail.ru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92770" y="1823434"/>
            <a:ext cx="4528038" cy="29074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825354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67220" y="497792"/>
            <a:ext cx="10018711" cy="1288279"/>
          </a:xfrm>
        </p:spPr>
        <p:txBody>
          <a:bodyPr>
            <a:normAutofit fontScale="90000"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Основное мероприятие</a:t>
            </a:r>
            <a:r>
              <a:rPr lang="ru-RU" sz="2400" dirty="0"/>
              <a:t>  </a:t>
            </a:r>
            <a:r>
              <a:rPr lang="ru-RU" sz="2400" dirty="0" smtClean="0"/>
              <a:t>«</a:t>
            </a:r>
            <a:r>
              <a:rPr lang="ru-RU" sz="2400" dirty="0" smtClean="0">
                <a:latin typeface="Times New Roman"/>
                <a:ea typeface="Calibri"/>
              </a:rPr>
              <a:t>Меры </a:t>
            </a:r>
            <a:r>
              <a:rPr lang="ru-RU" sz="2400" dirty="0">
                <a:latin typeface="Times New Roman"/>
                <a:ea typeface="Calibri"/>
              </a:rPr>
              <a:t>поддержки, просветительские мероприятия направленные на популяризацию и  поддержку родных языков народов ханты, манси, </a:t>
            </a:r>
            <a:r>
              <a:rPr lang="ru-RU" sz="2400" dirty="0" smtClean="0">
                <a:latin typeface="Times New Roman"/>
                <a:ea typeface="Calibri"/>
              </a:rPr>
              <a:t>ненцев</a:t>
            </a:r>
            <a:r>
              <a:rPr lang="ru-RU" sz="2400" dirty="0" smtClean="0"/>
              <a:t>»</a:t>
            </a:r>
            <a:r>
              <a:rPr lang="ru-RU" sz="2400" dirty="0"/>
              <a:t/>
            </a:r>
            <a:br>
              <a:rPr lang="ru-RU" sz="2400" dirty="0"/>
            </a:br>
            <a:endParaRPr lang="ru-RU" sz="2400" dirty="0"/>
          </a:p>
        </p:txBody>
      </p:sp>
      <p:sp>
        <p:nvSpPr>
          <p:cNvPr id="3" name="Объект 2"/>
          <p:cNvSpPr>
            <a:spLocks noGrp="1"/>
          </p:cNvSpPr>
          <p:nvPr>
            <p:ph type="body" idx="1"/>
          </p:nvPr>
        </p:nvSpPr>
        <p:spPr>
          <a:xfrm>
            <a:off x="1552678" y="4435268"/>
            <a:ext cx="10018713" cy="1854438"/>
          </a:xfrm>
        </p:spPr>
        <p:txBody>
          <a:bodyPr>
            <a:noAutofit/>
          </a:bodyPr>
          <a:lstStyle/>
          <a:p>
            <a:pPr indent="450215" algn="just">
              <a:spcAft>
                <a:spcPts val="0"/>
              </a:spcAft>
            </a:pPr>
            <a:r>
              <a:rPr lang="ru-RU" sz="1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 целях сохранения культуры, промыслов коренных народов, а также развития этнографического туризма в 2023 году успешно реализован проекта «Культура народов Севера ханты и манси: праздники и традиции»</a:t>
            </a: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25009" y="1482236"/>
            <a:ext cx="5151566" cy="3383573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24278" y="1614770"/>
            <a:ext cx="2810283" cy="31185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879146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33693" y="1"/>
            <a:ext cx="10018713" cy="1579418"/>
          </a:xfrm>
        </p:spPr>
        <p:txBody>
          <a:bodyPr/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Финансирование муниципальной программы</a:t>
            </a:r>
            <a:endParaRPr lang="ru-RU" dirty="0"/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326346408"/>
              </p:ext>
            </p:extLst>
          </p:nvPr>
        </p:nvGraphicFramePr>
        <p:xfrm>
          <a:off x="1484313" y="1357746"/>
          <a:ext cx="10430596" cy="512618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105391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Исполнение муниципальной программы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216054722"/>
              </p:ext>
            </p:extLst>
          </p:nvPr>
        </p:nvGraphicFramePr>
        <p:xfrm>
          <a:off x="1672320" y="1983336"/>
          <a:ext cx="9573945" cy="42642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34377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9041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8276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656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9131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 основного мероприятия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0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Источник финансирования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План (тыс. рублей)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  (тыс. рублей)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Исполнение (%)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effectLst/>
                          <a:latin typeface="Times New Roman"/>
                          <a:ea typeface="Calibri"/>
                          <a:cs typeface="Courier New"/>
                        </a:rPr>
                        <a:t>Основное мероприятие 1 «Государственная поддержка юридических и физических лиц из числа коренных малочисленных народов, ведущих традиционный образ жизни и осуществляющих традиционную хозяйственную деятельность» 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Окружной бюджет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541,30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541,27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effectLst/>
                          <a:latin typeface="Times New Roman"/>
                          <a:ea typeface="Calibri"/>
                        </a:rPr>
                        <a:t>Основное мероприятие 2 «Организация, проведение мероприятий, направленных на развитие традиционной хозяйственной деятельности коренных малочисленных народов и участие в них» 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Местный бюджет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3 030,00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3 030,00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</a:t>
                      </a:r>
                    </a:p>
                    <a:p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effectLst/>
                          <a:latin typeface="Times New Roman"/>
                          <a:ea typeface="Calibri"/>
                        </a:rPr>
                        <a:t>Основное мероприятие 3 «Организация, проведение мероприятий, направленных на развитие традиционной культуры, фольклора, национального спорта коренных малочисленных народов Севера, а также реализация деятельности клубных учреждений культуры»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Местный бюджет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1 948,21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1 938,58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99,5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0850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effectLst/>
                          <a:latin typeface="Times New Roman"/>
                          <a:ea typeface="Calibri"/>
                        </a:rPr>
                        <a:t>Основное мероприятие 4 «Меры поддержки направленные на укрепление межнационального согласия, поддержку и развитие языков, народных промыслов» 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Местный бюджет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951,50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951,50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9812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Основное мероприятие 5 «Обеспечение доступности правовой информации для граждан, относящихся к коренным малочисленным народам Севера, в том числе о мерах государственной поддержки юридических и физических лиц и гарантиях прав коренных малочисленных народов Севера»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Местный бюджет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51175942"/>
                  </a:ext>
                </a:extLst>
              </a:tr>
              <a:tr h="370840">
                <a:tc rowSpan="3"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ИТОГО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Всего 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6 471,01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6 461,35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99,9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Окружной бюджет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541,30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541,30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Местный бюджет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5 929,71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5 920,08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99,8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81537125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араллакс">
  <a:themeElements>
    <a:clrScheme name="Параллакс">
      <a:dk1>
        <a:sysClr val="windowText" lastClr="000000"/>
      </a:dk1>
      <a:lt1>
        <a:sysClr val="window" lastClr="FFFFFF"/>
      </a:lt1>
      <a:dk2>
        <a:srgbClr val="212121"/>
      </a:dk2>
      <a:lt2>
        <a:srgbClr val="CDD0D1"/>
      </a:lt2>
      <a:accent1>
        <a:srgbClr val="30ACEC"/>
      </a:accent1>
      <a:accent2>
        <a:srgbClr val="80C34F"/>
      </a:accent2>
      <a:accent3>
        <a:srgbClr val="E29D3E"/>
      </a:accent3>
      <a:accent4>
        <a:srgbClr val="D64A3B"/>
      </a:accent4>
      <a:accent5>
        <a:srgbClr val="D64787"/>
      </a:accent5>
      <a:accent6>
        <a:srgbClr val="A666E1"/>
      </a:accent6>
      <a:hlink>
        <a:srgbClr val="3085ED"/>
      </a:hlink>
      <a:folHlink>
        <a:srgbClr val="82B6F4"/>
      </a:folHlink>
    </a:clrScheme>
    <a:fontScheme name="Параллакс">
      <a:majorFont>
        <a:latin typeface="Corbel" panose="020B0503020204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Параллакс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04000"/>
              </a:schemeClr>
            </a:gs>
            <a:gs pos="100000">
              <a:schemeClr val="phClr">
                <a:tint val="84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2000"/>
              </a:schemeClr>
            </a:gs>
            <a:gs pos="100000">
              <a:schemeClr val="phClr">
                <a:shade val="88000"/>
                <a:lumMod val="94000"/>
              </a:schemeClr>
            </a:gs>
          </a:gsLst>
          <a:path path="circle">
            <a:fillToRect l="50000" t="100000" r="100000" b="50000"/>
          </a:path>
        </a:gradFill>
      </a:fillStyleLst>
      <a:lnStyleLst>
        <a:ln w="9525" cap="rnd" cmpd="sng" algn="ctr">
          <a:solidFill>
            <a:schemeClr val="phClr">
              <a:tint val="6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reflection blurRad="12700" stA="26000" endPos="32000" dist="12700" dir="5400000" sy="-100000" rotWithShape="0"/>
          </a:effectLst>
        </a:effectStyle>
        <a:effectStyle>
          <a:effectLst>
            <a:outerShdw blurRad="38100" dist="25400" dir="5400000" rotWithShape="0">
              <a:srgbClr val="000000">
                <a:alpha val="6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200000"/>
            </a:lightRig>
          </a:scene3d>
          <a:sp3d>
            <a:bevelT w="25400" h="127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98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76000"/>
                <a:satMod val="180000"/>
              </a:schemeClr>
              <a:schemeClr val="phClr">
                <a:tint val="80000"/>
                <a:satMod val="120000"/>
                <a:lumMod val="180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arallax" id="{3388167B-A2EB-4685-9635-1831D9AEF8C4}" vid="{4F7A876A-7598-49CA-AFC8-8EDA2551E4A7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TM03457496[[fn=Параллакс]]</Template>
  <TotalTime>1141</TotalTime>
  <Words>800</Words>
  <Application>Microsoft Office PowerPoint</Application>
  <PresentationFormat>Широкоэкранный</PresentationFormat>
  <Paragraphs>87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7" baseType="lpstr">
      <vt:lpstr>Arial</vt:lpstr>
      <vt:lpstr>Calibri</vt:lpstr>
      <vt:lpstr>Corbel</vt:lpstr>
      <vt:lpstr>Courier New</vt:lpstr>
      <vt:lpstr>Times New Roman</vt:lpstr>
      <vt:lpstr>Wingdings</vt:lpstr>
      <vt:lpstr>Параллакс</vt:lpstr>
      <vt:lpstr>Муниципальная программа  Нефтеюганского района   «Устойчивое развитие коренных малочисленных народов Севера» за 2023 год  </vt:lpstr>
      <vt:lpstr>Презентация PowerPoint</vt:lpstr>
      <vt:lpstr>Ответственный исполнитель: Администрация Нефтеюганского района (комитет по делам народов Севера, охраны окружающей среды и водных ресурсов) </vt:lpstr>
      <vt:lpstr>Мероприятия:</vt:lpstr>
      <vt:lpstr>Основное мероприятие  «Организация, проведение мероприятий, направленных на развитие традиционной хозяйственной деятельности коренных малочисленных народов и участие в них» </vt:lpstr>
      <vt:lpstr>Основное мероприятие «Организация, проведение мероприятий, направленных на развитие традиционной культуры, фольклора, национального спорта коренных малочисленных народов Севера, а также реализация деятельности клубных учреждений культуры» </vt:lpstr>
      <vt:lpstr>Основное мероприятие  «Меры поддержки, просветительские мероприятия направленные на популяризацию и  поддержку родных языков народов ханты, манси, ненцев» </vt:lpstr>
      <vt:lpstr>Финансирование муниципальной программы</vt:lpstr>
      <vt:lpstr>Исполнение муниципальной программы</vt:lpstr>
      <vt:lpstr>Целевые показатели: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Муниципальная программа  Нефтеюганского района   «Социально-экономическое развитие населения района из числа коренных малочисленных народов Севера Нефтеюганского района на 2017-2020 годы»</dc:title>
  <dc:creator>Сабина</dc:creator>
  <cp:lastModifiedBy>Заруднева Анастасия Сергеевна</cp:lastModifiedBy>
  <cp:revision>71</cp:revision>
  <cp:lastPrinted>2020-02-14T04:25:05Z</cp:lastPrinted>
  <dcterms:created xsi:type="dcterms:W3CDTF">2017-03-15T14:47:36Z</dcterms:created>
  <dcterms:modified xsi:type="dcterms:W3CDTF">2024-02-14T10:59:03Z</dcterms:modified>
</cp:coreProperties>
</file>