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78" r:id="rId3"/>
    <p:sldId id="263" r:id="rId4"/>
    <p:sldId id="298" r:id="rId5"/>
    <p:sldId id="30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orient="horz" pos="2251" userDrawn="1">
          <p15:clr>
            <a:srgbClr val="A4A3A4"/>
          </p15:clr>
        </p15:guide>
        <p15:guide id="4" pos="3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erbakova" initials="s" lastIdx="1" clrIdx="0">
    <p:extLst>
      <p:ext uri="{19B8F6BF-5375-455C-9EA6-DF929625EA0E}">
        <p15:presenceInfo xmlns:p15="http://schemas.microsoft.com/office/powerpoint/2012/main" userId="sherbakova" providerId="None"/>
      </p:ext>
    </p:extLst>
  </p:cmAuthor>
  <p:cmAuthor id="2" name="Щербакова Галина Андреевна" initials="ЩГА" lastIdx="1" clrIdx="1">
    <p:extLst>
      <p:ext uri="{19B8F6BF-5375-455C-9EA6-DF929625EA0E}">
        <p15:presenceInfo xmlns:p15="http://schemas.microsoft.com/office/powerpoint/2012/main" userId="S-1-5-21-1640303835-3458130752-2682420707-116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03" autoAdjust="0"/>
    <p:restoredTop sz="91579" autoAdjust="0"/>
  </p:normalViewPr>
  <p:slideViewPr>
    <p:cSldViewPr snapToGrid="0">
      <p:cViewPr varScale="1">
        <p:scale>
          <a:sx n="94" d="100"/>
          <a:sy n="94" d="100"/>
        </p:scale>
        <p:origin x="66" y="264"/>
      </p:cViewPr>
      <p:guideLst>
        <p:guide orient="horz" pos="2183"/>
        <p:guide pos="3863"/>
        <p:guide orient="horz" pos="2251"/>
        <p:guide pos="39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2916" y="-63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729381542390025"/>
          <c:y val="2.3213251607143059E-2"/>
          <c:w val="0.65270618457609975"/>
          <c:h val="0.7496763224563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Годовой объем</c:v>
                </c:pt>
                <c:pt idx="1">
                  <c:v>Средства местного бюджета</c:v>
                </c:pt>
              </c:strCache>
            </c:strRef>
          </c:cat>
          <c:val>
            <c:numRef>
              <c:f>Лист1!$B$2:$B$3</c:f>
              <c:numCache>
                <c:formatCode>#\ ##0.0</c:formatCode>
                <c:ptCount val="2"/>
                <c:pt idx="0">
                  <c:v>480</c:v>
                </c:pt>
                <c:pt idx="1">
                  <c:v>480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D8-42F7-9A8B-B7E0A00B4C8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Кассовое исполнение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Годовой объем</c:v>
                </c:pt>
                <c:pt idx="1">
                  <c:v>Средства местного бюджета</c:v>
                </c:pt>
              </c:strCache>
            </c:strRef>
          </c:cat>
          <c:val>
            <c:numRef>
              <c:f>Лист1!$C$2:$C$3</c:f>
              <c:numCache>
                <c:formatCode>#\ ##0.0</c:formatCode>
                <c:ptCount val="2"/>
                <c:pt idx="0">
                  <c:v>480</c:v>
                </c:pt>
                <c:pt idx="1">
                  <c:v>480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D8-42F7-9A8B-B7E0A00B4C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6967040"/>
        <c:axId val="47427584"/>
      </c:barChart>
      <c:catAx>
        <c:axId val="46967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427584"/>
        <c:crosses val="autoZero"/>
        <c:auto val="1"/>
        <c:lblAlgn val="ctr"/>
        <c:lblOffset val="100"/>
        <c:noMultiLvlLbl val="0"/>
      </c:catAx>
      <c:valAx>
        <c:axId val="47427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200" b="1" dirty="0"/>
                  <a:t>тыс.</a:t>
                </a:r>
                <a:r>
                  <a:rPr lang="ru-RU" sz="1200" b="1" baseline="0" dirty="0"/>
                  <a:t> рублей</a:t>
                </a:r>
                <a:endParaRPr lang="ru-RU" sz="1200" b="1" dirty="0"/>
              </a:p>
            </c:rich>
          </c:tx>
          <c:layout>
            <c:manualLayout>
              <c:xMode val="edge"/>
              <c:yMode val="edge"/>
              <c:x val="0.10630927103341259"/>
              <c:y val="0.1985582096701828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#\ 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96704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0.12898</cdr:x>
      <cdr:y>0.23297</cdr:y>
    </cdr:from>
    <cdr:to>
      <cdr:x>0.27996</cdr:x>
      <cdr:y>0.38558</cdr:y>
    </cdr:to>
    <cdr:sp macro="" textlink="">
      <cdr:nvSpPr>
        <cdr:cNvPr id="3" name="Текст 2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801025" y="1035904"/>
          <a:ext cx="937670" cy="6785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b">
          <a:normAutofit/>
        </a:bodyPr>
        <a:lstStyle xmlns:a="http://schemas.openxmlformats.org/drawingml/2006/main">
          <a:lvl1pPr marL="182880" indent="-182880" algn="l" defTabSz="914400" rtl="0" eaLnBrk="1" latinLnBrk="0" hangingPunct="1">
            <a:spcBef>
              <a:spcPct val="20000"/>
            </a:spcBef>
            <a:spcAft>
              <a:spcPts val="300"/>
            </a:spcAft>
            <a:buClr>
              <a:schemeClr val="accent6">
                <a:lumMod val="75000"/>
              </a:schemeClr>
            </a:buClr>
            <a:buSzPct val="130000"/>
            <a:buFont typeface="Georgia" pitchFamily="18" charset="0"/>
            <a:buChar char="*"/>
            <a:defRPr sz="1600" kern="12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 algn="l" defTabSz="914400" rtl="0" eaLnBrk="1" latinLnBrk="0" hangingPunct="1">
            <a:spcBef>
              <a:spcPct val="20000"/>
            </a:spcBef>
            <a:spcAft>
              <a:spcPts val="300"/>
            </a:spcAft>
            <a:buClr>
              <a:schemeClr val="accent6">
                <a:lumMod val="75000"/>
              </a:schemeClr>
            </a:buClr>
            <a:buSzPct val="130000"/>
            <a:buFont typeface="Georgia" pitchFamily="18" charset="0"/>
            <a:buNone/>
            <a:defRPr sz="1200" kern="12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 algn="l" defTabSz="914400" rtl="0" eaLnBrk="1" latinLnBrk="0" hangingPunct="1">
            <a:spcBef>
              <a:spcPct val="20000"/>
            </a:spcBef>
            <a:spcAft>
              <a:spcPts val="300"/>
            </a:spcAft>
            <a:buClr>
              <a:schemeClr val="accent6">
                <a:lumMod val="75000"/>
              </a:schemeClr>
            </a:buClr>
            <a:buSzPct val="130000"/>
            <a:buFont typeface="Georgia" pitchFamily="18" charset="0"/>
            <a:buNone/>
            <a:defRPr sz="1000" kern="12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 algn="l" defTabSz="914400" rtl="0" eaLnBrk="1" latinLnBrk="0" hangingPunct="1">
            <a:spcBef>
              <a:spcPct val="20000"/>
            </a:spcBef>
            <a:spcAft>
              <a:spcPts val="300"/>
            </a:spcAft>
            <a:buClr>
              <a:schemeClr val="accent6">
                <a:lumMod val="75000"/>
              </a:schemeClr>
            </a:buClr>
            <a:buSzPct val="130000"/>
            <a:buFont typeface="Georgia" pitchFamily="18" charset="0"/>
            <a:buNone/>
            <a:defRPr sz="900" kern="12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 algn="l" defTabSz="914400" rtl="0" eaLnBrk="1" latinLnBrk="0" hangingPunct="1">
            <a:spcBef>
              <a:spcPct val="20000"/>
            </a:spcBef>
            <a:spcAft>
              <a:spcPts val="300"/>
            </a:spcAft>
            <a:buClr>
              <a:schemeClr val="accent6">
                <a:lumMod val="75000"/>
              </a:schemeClr>
            </a:buClr>
            <a:buSzPct val="130000"/>
            <a:buFont typeface="Georgia" pitchFamily="18" charset="0"/>
            <a:buNone/>
            <a:defRPr sz="900" kern="12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 algn="l" defTabSz="914400" rtl="0" eaLnBrk="1" latinLnBrk="0" hangingPunct="1">
            <a:spcBef>
              <a:spcPct val="20000"/>
            </a:spcBef>
            <a:spcAft>
              <a:spcPts val="300"/>
            </a:spcAft>
            <a:buClr>
              <a:schemeClr val="accent6">
                <a:lumMod val="75000"/>
              </a:schemeClr>
            </a:buClr>
            <a:buSzPct val="130000"/>
            <a:buFont typeface="Georgia" pitchFamily="18" charset="0"/>
            <a:buNone/>
            <a:defRPr sz="900" kern="12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 algn="l" defTabSz="914400" rtl="0" eaLnBrk="1" latinLnBrk="0" hangingPunct="1">
            <a:spcBef>
              <a:spcPct val="20000"/>
            </a:spcBef>
            <a:spcAft>
              <a:spcPts val="300"/>
            </a:spcAft>
            <a:buClr>
              <a:schemeClr val="accent6">
                <a:lumMod val="75000"/>
              </a:schemeClr>
            </a:buClr>
            <a:buSzPct val="130000"/>
            <a:buFont typeface="Georgia" pitchFamily="18" charset="0"/>
            <a:buNone/>
            <a:defRPr sz="900" kern="12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 algn="l" defTabSz="914400" rtl="0" eaLnBrk="1" latinLnBrk="0" hangingPunct="1">
            <a:spcBef>
              <a:spcPct val="20000"/>
            </a:spcBef>
            <a:spcAft>
              <a:spcPts val="300"/>
            </a:spcAft>
            <a:buClr>
              <a:schemeClr val="accent6">
                <a:lumMod val="75000"/>
              </a:schemeClr>
            </a:buClr>
            <a:buSzPct val="130000"/>
            <a:buFont typeface="Georgia" pitchFamily="18" charset="0"/>
            <a:buNone/>
            <a:defRPr sz="900" kern="12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 algn="l" defTabSz="914400" rtl="0" eaLnBrk="1" latinLnBrk="0" hangingPunct="1">
            <a:spcBef>
              <a:spcPct val="20000"/>
            </a:spcBef>
            <a:spcAft>
              <a:spcPts val="300"/>
            </a:spcAft>
            <a:buClr>
              <a:schemeClr val="accent6">
                <a:lumMod val="75000"/>
              </a:schemeClr>
            </a:buClr>
            <a:buSzPct val="130000"/>
            <a:buFont typeface="Georgia" pitchFamily="18" charset="0"/>
            <a:buNone/>
            <a:defRPr sz="900" kern="12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>
            <a:buNone/>
          </a:pPr>
          <a:endParaRPr lang="ru-RU" sz="1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8D604-B6B3-4593-A53A-D1304340AA65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79EE9-1D0F-48BC-AE4C-AFA304110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826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79EE9-1D0F-48BC-AE4C-AFA3041100A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759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0F1D-7933-44F6-A99C-7D334CBD7DF2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25DE-F4B8-46E0-AC1B-56662584F4E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8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0F1D-7933-44F6-A99C-7D334CBD7DF2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25DE-F4B8-46E0-AC1B-56662584F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7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19"/>
            <a:ext cx="6439049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0F1D-7933-44F6-A99C-7D334CBD7DF2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25DE-F4B8-46E0-AC1B-56662584F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0F1D-7933-44F6-A99C-7D334CBD7DF2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25DE-F4B8-46E0-AC1B-56662584F4E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0F1D-7933-44F6-A99C-7D334CBD7DF2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25DE-F4B8-46E0-AC1B-56662584F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0F1D-7933-44F6-A99C-7D334CBD7DF2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25DE-F4B8-46E0-AC1B-56662584F4E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0F1D-7933-44F6-A99C-7D334CBD7DF2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25DE-F4B8-46E0-AC1B-56662584F4E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0F1D-7933-44F6-A99C-7D334CBD7DF2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25DE-F4B8-46E0-AC1B-56662584F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0F1D-7933-44F6-A99C-7D334CBD7DF2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25DE-F4B8-46E0-AC1B-56662584F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3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0F1D-7933-44F6-A99C-7D334CBD7DF2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25DE-F4B8-46E0-AC1B-56662584F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0F1D-7933-44F6-A99C-7D334CBD7DF2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25DE-F4B8-46E0-AC1B-56662584F4E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59B0F1D-7933-44F6-A99C-7D334CBD7DF2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F6725DE-F4B8-46E0-AC1B-56662584F4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7455" y="423334"/>
            <a:ext cx="11092872" cy="2489200"/>
          </a:xfrm>
        </p:spPr>
        <p:txBody>
          <a:bodyPr>
            <a:noAutofit/>
          </a:bodyPr>
          <a:lstStyle/>
          <a:p>
            <a:pPr algn="ctr"/>
            <a:endParaRPr lang="ru-RU" sz="3600" b="1" i="1" dirty="0">
              <a:solidFill>
                <a:srgbClr val="002060"/>
              </a:solidFill>
            </a:endParaRPr>
          </a:p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ОТЧЁТ </a:t>
            </a:r>
          </a:p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по исполнению муниципальной программы </a:t>
            </a:r>
          </a:p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Нефтеюганского района</a:t>
            </a:r>
          </a:p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«Социальная поддержка жителей Нефтеюганского района» 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                                                         </a:t>
            </a:r>
          </a:p>
          <a:p>
            <a:pPr algn="ctr"/>
            <a:endParaRPr lang="ru-RU" sz="2400" b="1" i="1" dirty="0"/>
          </a:p>
          <a:p>
            <a:pPr algn="ctr"/>
            <a:endParaRPr lang="ru-RU" sz="2600" b="1" i="1" dirty="0"/>
          </a:p>
          <a:p>
            <a:pPr algn="ctr"/>
            <a:endParaRPr lang="ru-RU" sz="2600" b="1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032" y="3463220"/>
            <a:ext cx="3631005" cy="2971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71842" y="3768435"/>
            <a:ext cx="29374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за 2023 год</a:t>
            </a:r>
          </a:p>
        </p:txBody>
      </p:sp>
    </p:spTree>
    <p:extLst>
      <p:ext uri="{BB962C8B-B14F-4D97-AF65-F5344CB8AC3E}">
        <p14:creationId xmlns:p14="http://schemas.microsoft.com/office/powerpoint/2010/main" val="93650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031571" y="474135"/>
            <a:ext cx="10193867" cy="72906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068" y="474134"/>
            <a:ext cx="9786378" cy="729068"/>
          </a:xfrm>
          <a:effectLst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rgbClr val="002060"/>
                </a:solidFill>
                <a:effectLst/>
                <a:latin typeface="+mn-lt"/>
              </a:rPr>
              <a:t>   Цель муниципальной программы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206" y="1913467"/>
            <a:ext cx="11971175" cy="106773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b="1" dirty="0">
                <a:solidFill>
                  <a:srgbClr val="002060"/>
                </a:solidFill>
                <a:ea typeface="Times New Roman"/>
              </a:rPr>
              <a:t>Создание условий для устойчивого естественного роста численности населения, снижение уровня бедности, повышение качества жизни жителей Нефтеюганского района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31572" y="3132668"/>
            <a:ext cx="10193867" cy="812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Задачи муниципальной программы</a:t>
            </a:r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5415305" y="1474134"/>
            <a:ext cx="1216152" cy="482135"/>
          </a:xfrm>
          <a:prstGeom prst="curvedDownArrow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 rot="10800000" flipH="1" flipV="1">
            <a:off x="5415306" y="4216400"/>
            <a:ext cx="1216151" cy="423335"/>
          </a:xfrm>
          <a:prstGeom prst="curvedDownArrow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1207" y="4639735"/>
            <a:ext cx="119711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buNone/>
            </a:pPr>
            <a:r>
              <a:rPr lang="ru-RU" sz="2400" b="1" dirty="0">
                <a:solidFill>
                  <a:srgbClr val="002060"/>
                </a:solidFill>
              </a:rPr>
              <a:t>1.  Получение социальной поддержки отдельными категориями граждан.</a:t>
            </a:r>
          </a:p>
          <a:p>
            <a:pPr marL="45720" indent="0" algn="just"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796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3012" y="2360645"/>
            <a:ext cx="6634065" cy="1811867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2700" i="1" dirty="0">
                <a:solidFill>
                  <a:srgbClr val="002060"/>
                </a:solidFill>
                <a:effectLst/>
                <a:latin typeface="+mn-lt"/>
                <a:ea typeface="Times New Roman"/>
              </a:rPr>
              <a:t>1. </a:t>
            </a:r>
            <a:r>
              <a:rPr lang="ru-RU" sz="2700" i="1" dirty="0">
                <a:solidFill>
                  <a:srgbClr val="002060"/>
                </a:solidFill>
                <a:effectLst/>
                <a:latin typeface="+mn-lt"/>
                <a:ea typeface="Times New Roman"/>
                <a:cs typeface="Times New Roman" pitchFamily="18" charset="0"/>
              </a:rPr>
              <a:t>Управление по вопросам местного самоуправления и обращениям граждан администрации Нефтеюганского района.</a:t>
            </a:r>
            <a:br>
              <a:rPr lang="ru-RU" sz="2700" i="1" dirty="0">
                <a:solidFill>
                  <a:srgbClr val="002060"/>
                </a:solidFill>
                <a:effectLst/>
                <a:latin typeface="+mn-lt"/>
                <a:ea typeface="Times New Roman"/>
                <a:cs typeface="Times New Roman" pitchFamily="18" charset="0"/>
              </a:rPr>
            </a:br>
            <a:br>
              <a:rPr lang="ru-RU" sz="2700" dirty="0">
                <a:effectLst/>
                <a:latin typeface="+mn-lt"/>
                <a:ea typeface="Times New Roman"/>
                <a:cs typeface="Times New Roman" pitchFamily="18" charset="0"/>
              </a:rPr>
            </a:br>
            <a:r>
              <a:rPr lang="ru-RU" sz="2700" i="1" dirty="0">
                <a:latin typeface="+mn-lt"/>
                <a:cs typeface="Times New Roman" pitchFamily="18" charset="0"/>
              </a:rPr>
              <a:t>	</a:t>
            </a:r>
            <a:endParaRPr lang="ru-RU" sz="2700" dirty="0">
              <a:latin typeface="+mn-lt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37067" y="2416629"/>
            <a:ext cx="5503333" cy="3965510"/>
          </a:xfrm>
        </p:spPr>
        <p:txBody>
          <a:bodyPr/>
          <a:lstStyle/>
          <a:p>
            <a:pPr marL="45720" indent="0">
              <a:buNone/>
            </a:pPr>
            <a:r>
              <a:rPr lang="ru-RU" sz="2400" b="1" i="1" dirty="0">
                <a:solidFill>
                  <a:srgbClr val="002060"/>
                </a:solidFill>
              </a:rPr>
              <a:t>1. Администрация Нефтеюганского района (отдел социально-трудовых отношений).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7067" y="474133"/>
            <a:ext cx="5503333" cy="181186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Ответственный исполнитель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муниципальной программы</a:t>
            </a:r>
            <a:r>
              <a:rPr lang="en-US" sz="2800" b="1" dirty="0">
                <a:solidFill>
                  <a:srgbClr val="002060"/>
                </a:solidFill>
              </a:rPr>
              <a:t>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63733" y="474133"/>
            <a:ext cx="5774267" cy="181186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Соисполнители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муниципальной программы</a:t>
            </a:r>
            <a:r>
              <a:rPr lang="en-US" sz="2800" b="1" dirty="0">
                <a:solidFill>
                  <a:srgbClr val="002060"/>
                </a:solidFill>
              </a:rPr>
              <a:t>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840" y="4156616"/>
            <a:ext cx="4449838" cy="222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395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350890"/>
              </p:ext>
            </p:extLst>
          </p:nvPr>
        </p:nvGraphicFramePr>
        <p:xfrm>
          <a:off x="203717" y="2461674"/>
          <a:ext cx="11784563" cy="1661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96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9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09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95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920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6585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целевого показателя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Значение целевого показателя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Достижение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целевых показателей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9025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граждан, обеспеченных мерами социальной поддержки, от численности граждан, имеющих право на их получение и обратившихся за их получением (%)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Выполнен целевой показатель на100,0%.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Скругленный прямоугольник 5">
            <a:extLst>
              <a:ext uri="{FF2B5EF4-FFF2-40B4-BE49-F238E27FC236}">
                <a16:creationId xmlns:a16="http://schemas.microsoft.com/office/drawing/2014/main" id="{B6F96D3A-6572-4465-91A3-2694AB3819DA}"/>
              </a:ext>
            </a:extLst>
          </p:cNvPr>
          <p:cNvSpPr/>
          <p:nvPr/>
        </p:nvSpPr>
        <p:spPr>
          <a:xfrm>
            <a:off x="147732" y="581060"/>
            <a:ext cx="11896531" cy="110642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3200" b="1" dirty="0">
              <a:solidFill>
                <a:srgbClr val="002060"/>
              </a:solidFill>
            </a:endParaRPr>
          </a:p>
          <a:p>
            <a:pPr lvl="0" algn="ctr"/>
            <a:r>
              <a:rPr lang="ru-RU" sz="3200" b="1" dirty="0">
                <a:solidFill>
                  <a:srgbClr val="002060"/>
                </a:solidFill>
              </a:rPr>
              <a:t>Достижение целевых показателей реализации муниципальной программы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3561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961145"/>
              </p:ext>
            </p:extLst>
          </p:nvPr>
        </p:nvGraphicFramePr>
        <p:xfrm>
          <a:off x="4927598" y="1434637"/>
          <a:ext cx="6502402" cy="4446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3225" y="5812971"/>
            <a:ext cx="11653934" cy="604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1400" dirty="0">
              <a:solidFill>
                <a:srgbClr val="212745"/>
              </a:solidFill>
            </a:endParaRPr>
          </a:p>
          <a:p>
            <a:pPr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400" dirty="0">
                <a:solidFill>
                  <a:srgbClr val="212745"/>
                </a:solidFill>
              </a:rPr>
              <a:t>Кассовое  исполнение расходов за отчетный 2023 год составило 480,0 тыс. рублей или 100,0% к уточненному плану.                      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9958" y="794972"/>
            <a:ext cx="12191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мера социальной поддержки отдельным категориям граждан, страдающих хронической почечной недостаточностью и нуждающихся в процедуре программного гемодиализа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99" y="1696720"/>
            <a:ext cx="4454327" cy="3954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11430000" y="1944801"/>
            <a:ext cx="114807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100,0 %</a:t>
            </a: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9397999" y="1975048"/>
            <a:ext cx="95504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3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100,0 %</a:t>
            </a:r>
          </a:p>
        </p:txBody>
      </p:sp>
      <p:sp>
        <p:nvSpPr>
          <p:cNvPr id="10" name="Скругленный прямоугольник 5">
            <a:extLst>
              <a:ext uri="{FF2B5EF4-FFF2-40B4-BE49-F238E27FC236}">
                <a16:creationId xmlns:a16="http://schemas.microsoft.com/office/drawing/2014/main" id="{866A4F61-9B72-4885-ABFD-776FAE2EF54C}"/>
              </a:ext>
            </a:extLst>
          </p:cNvPr>
          <p:cNvSpPr/>
          <p:nvPr/>
        </p:nvSpPr>
        <p:spPr>
          <a:xfrm>
            <a:off x="139958" y="261257"/>
            <a:ext cx="11896531" cy="56632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500" b="1" dirty="0">
                <a:solidFill>
                  <a:srgbClr val="002060"/>
                </a:solidFill>
              </a:rPr>
              <a:t>Исполнение расходов по муниципальной программе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13243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  <a:font script="Jpan" typeface="HGｺﾞｼｯｸM"/>
      <a:font script="Hang" typeface="HY그래픽B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ｺﾞｼｯｸM"/>
      <a:font script="Hang" typeface="HY그래픽M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3308</TotalTime>
  <Words>193</Words>
  <Application>Microsoft Office PowerPoint</Application>
  <PresentationFormat>Широкоэкранный</PresentationFormat>
  <Paragraphs>41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   Цель муниципальной программы</vt:lpstr>
      <vt:lpstr>1. Управление по вопросам местного самоуправления и обращениям граждан администрации Нефтеюганского района.   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Лолита</dc:creator>
  <cp:lastModifiedBy>Рошка Ирина Викторовна</cp:lastModifiedBy>
  <cp:revision>311</cp:revision>
  <dcterms:created xsi:type="dcterms:W3CDTF">2019-01-15T10:44:15Z</dcterms:created>
  <dcterms:modified xsi:type="dcterms:W3CDTF">2024-01-12T04:53:10Z</dcterms:modified>
</cp:coreProperties>
</file>