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72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-1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финансирования муниципальной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на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год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17 644,5 тыс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в том числе: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финансирования муниципальной программы 35 210,30 тыс. рублей, в том числе: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17 089,1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555,4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9850,0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10477,0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Местный бюджет</c:v>
                </c:pt>
                <c:pt idx="1">
                  <c:v>Окружной бюджет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17089.099999999999</c:v>
                </c:pt>
                <c:pt idx="1">
                  <c:v>555.4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2A-4340-8B31-09433485B7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85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067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99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80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86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21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43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0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6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9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6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07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23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5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7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5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DF2478-1E8E-4509-BBE4-7BBAE99E1F90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20D177-1258-4875-A449-4AC6D1F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12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401" y="380010"/>
            <a:ext cx="8574622" cy="5177641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«Устойчивое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малочисленных народов Севера Нефтеюганского района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2019-2024 годы и на период до 2030 года» за 2021 год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94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35527"/>
            <a:ext cx="10018713" cy="1302328"/>
          </a:xfrm>
        </p:spPr>
        <p:txBody>
          <a:bodyPr/>
          <a:lstStyle/>
          <a:p>
            <a:r>
              <a:rPr lang="ru-RU" dirty="0" smtClean="0"/>
              <a:t>Целевые </a:t>
            </a:r>
            <a:r>
              <a:rPr lang="ru-RU" dirty="0"/>
              <a:t>показатели: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306288"/>
            <a:ext cx="10018713" cy="51492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Количество пользователей территориями традиционного природопользования </a:t>
            </a:r>
            <a:r>
              <a:rPr lang="ru-RU" dirty="0" smtClean="0">
                <a:solidFill>
                  <a:srgbClr val="FF0000"/>
                </a:solidFill>
              </a:rPr>
              <a:t>с 305 до </a:t>
            </a:r>
            <a:r>
              <a:rPr lang="ru-RU" dirty="0">
                <a:solidFill>
                  <a:srgbClr val="FF0000"/>
                </a:solidFill>
              </a:rPr>
              <a:t>321 человек</a:t>
            </a:r>
            <a:r>
              <a:rPr lang="ru-RU" dirty="0"/>
              <a:t>, из них количество пользователей территориями традиционного природопользования из числа коренных малочисленных </a:t>
            </a:r>
            <a:r>
              <a:rPr lang="ru-RU" dirty="0" smtClean="0"/>
              <a:t>народов </a:t>
            </a:r>
            <a:r>
              <a:rPr lang="ru-RU" dirty="0" smtClean="0">
                <a:solidFill>
                  <a:srgbClr val="FF0000"/>
                </a:solidFill>
              </a:rPr>
              <a:t>с 266 до 293 человек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Увеличение количества участников мероприятий, направленных на сохранение культуры и традиционного образа жизни коренных малочисленных народов Севера </a:t>
            </a:r>
            <a:r>
              <a:rPr lang="ru-RU" dirty="0" smtClean="0">
                <a:solidFill>
                  <a:srgbClr val="FF0000"/>
                </a:solidFill>
              </a:rPr>
              <a:t>с 400 до 402 человек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Увеличение количества мероприятий (проектов программ), реализованных некоммерческими организациями по сохранению и развитию самобытной культуры коренных малочисленных народов Севера, за счет мер государственной и муниципальной </a:t>
            </a:r>
            <a:r>
              <a:rPr lang="ru-RU" dirty="0" smtClean="0"/>
              <a:t>поддержки </a:t>
            </a:r>
            <a:r>
              <a:rPr lang="ru-RU" dirty="0" smtClean="0">
                <a:solidFill>
                  <a:srgbClr val="FF0000"/>
                </a:solidFill>
              </a:rPr>
              <a:t>с 3 до 5 единиц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Увеличение количества публикаций в СМИ, направленных на сохранение и развитие самобытной культуры коренных малочисленных народов Севера </a:t>
            </a:r>
            <a:r>
              <a:rPr lang="ru-RU" dirty="0" smtClean="0">
                <a:solidFill>
                  <a:srgbClr val="FF0000"/>
                </a:solidFill>
              </a:rPr>
              <a:t>с 20 до 35 единиц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115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37508"/>
            <a:ext cx="10018713" cy="164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самобытному социально-экономическому и культурному развитию коренных малочисленных народов Севера, защита их исконной среды обитания, традиционного образа жизни, хозяйственной деятельности и промыслов, сохранение родного языка, национальных ремесел, спорта коренных малочисленных народов Севера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\\10.10.1.6\общие папки\Обмен\Чокан Т. П\фото к докладу\_DSC02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057" y="1478423"/>
            <a:ext cx="5195845" cy="301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85174" y="4725824"/>
            <a:ext cx="9408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традиционной хозяйственной деятельности коренных малочисленных народов Севера, повышение ее экономического потенциала;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Сохранение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самобытной культуры, традиционного образа жизни, родного языка и национальных видов спорта коренных малочисленных народов Севера. </a:t>
            </a:r>
          </a:p>
        </p:txBody>
      </p:sp>
    </p:spTree>
    <p:extLst>
      <p:ext uri="{BB962C8B-B14F-4D97-AF65-F5344CB8AC3E}">
        <p14:creationId xmlns:p14="http://schemas.microsoft.com/office/powerpoint/2010/main" val="1434916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исполнитель: Администрация Нефтеюганского района (комитет по делам народов Севера, охраны окружающей среды и водных ресурсов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472544"/>
          </a:xfrm>
        </p:spPr>
        <p:txBody>
          <a:bodyPr>
            <a:normAutofit/>
          </a:bodyPr>
          <a:lstStyle/>
          <a:p>
            <a:pPr marL="0" indent="0">
              <a:lnSpc>
                <a:spcPct val="21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Соисполнители: </a:t>
            </a:r>
          </a:p>
          <a:p>
            <a:pPr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и спорта Нефтеюганского района </a:t>
            </a:r>
          </a:p>
          <a:p>
            <a:pPr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МКУ «Управление по делам администрации Нефтеюганского района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lnSpc>
                <a:spcPct val="21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93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24691"/>
            <a:ext cx="10018713" cy="145472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46909"/>
            <a:ext cx="10018713" cy="173379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мероприятие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/>
                <a:ea typeface="Calibri"/>
                <a:cs typeface="Courier New"/>
              </a:rPr>
              <a:t>Государственная </a:t>
            </a:r>
            <a:r>
              <a:rPr lang="ru-RU" dirty="0">
                <a:latin typeface="Times New Roman"/>
                <a:ea typeface="Calibri"/>
                <a:cs typeface="Courier New"/>
              </a:rPr>
              <a:t>поддержка юридических и физических лиц из числа коренных малочисленных народов, ведущих традиционный образ жизни и осуществляющих традиционную хозяйственную </a:t>
            </a:r>
            <a:r>
              <a:rPr lang="ru-RU" dirty="0" smtClean="0">
                <a:latin typeface="Times New Roman"/>
                <a:ea typeface="Calibri"/>
                <a:cs typeface="Courier New"/>
              </a:rPr>
              <a:t>деятельность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\\10.10.1.6\общие папки\Обмен\Чокан Т. П\Новая папка\для отчета главы за 2018\Коренные народы\IMG_19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135" y="2759579"/>
            <a:ext cx="3067940" cy="362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7525" y="3153398"/>
            <a:ext cx="5059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Оказана поддержка: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 лицам – 5 выплат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Юридическим лицам – 1 выплата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13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1527561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мероприятие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/>
                <a:ea typeface="Calibri"/>
              </a:rPr>
              <a:t>Организация</a:t>
            </a:r>
            <a:r>
              <a:rPr lang="ru-RU" sz="2400" dirty="0">
                <a:latin typeface="Times New Roman"/>
                <a:ea typeface="Calibri"/>
              </a:rPr>
              <a:t>, проведение мероприятий, направленных на развитие традиционной хозяйственной деятельности коренных </a:t>
            </a:r>
            <a:r>
              <a:rPr lang="ru-RU" sz="2400" dirty="0" smtClean="0">
                <a:latin typeface="Times New Roman"/>
                <a:ea typeface="Calibri"/>
              </a:rPr>
              <a:t>малочисленных народов </a:t>
            </a:r>
            <a:r>
              <a:rPr lang="ru-RU" sz="2400" dirty="0">
                <a:latin typeface="Times New Roman"/>
                <a:ea typeface="Calibri"/>
              </a:rPr>
              <a:t>и участие в </a:t>
            </a:r>
            <a:r>
              <a:rPr lang="ru-RU" sz="2400" dirty="0" smtClean="0">
                <a:latin typeface="Times New Roman"/>
                <a:ea typeface="Calibri"/>
              </a:rPr>
              <a:t>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521151" y="4272895"/>
            <a:ext cx="10007511" cy="2162086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5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900" dirty="0"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2021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году произведено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14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вылетов </a:t>
            </a:r>
            <a:r>
              <a:rPr lang="ru-RU" sz="2900" spc="-5" dirty="0" smtClean="0">
                <a:latin typeface="Times New Roman"/>
                <a:ea typeface="Calibri"/>
                <a:cs typeface="Times New Roman"/>
              </a:rPr>
              <a:t>для своевременного </a:t>
            </a:r>
            <a:r>
              <a:rPr lang="ru-RU" sz="2900" spc="-5" dirty="0">
                <a:latin typeface="Times New Roman"/>
                <a:ea typeface="Calibri"/>
                <a:cs typeface="Times New Roman"/>
              </a:rPr>
              <a:t>проведения плановой вакцинации детей, профилактических медосмотров населения юрт, доставки детей на обучение в школу-интернат и обратно.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В целях обеспечения безопасности жизнедеятельности жителей юрт все жители юрт были обеспечены средствами индивидуальной защиты.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900" dirty="0">
                <a:latin typeface="Times New Roman"/>
                <a:ea typeface="Calibri"/>
              </a:rPr>
              <a:t>При выезде в </a:t>
            </a:r>
            <a:r>
              <a:rPr lang="ru-RU" sz="2900" dirty="0" err="1">
                <a:latin typeface="Times New Roman"/>
                <a:ea typeface="Calibri"/>
              </a:rPr>
              <a:t>г.Нефтеюганск</a:t>
            </a:r>
            <a:r>
              <a:rPr lang="ru-RU" sz="2900" dirty="0">
                <a:latin typeface="Times New Roman"/>
                <a:ea typeface="Calibri"/>
              </a:rPr>
              <a:t> для оформления детских пособий, приобретения продуктов питания, медицинского осмотра жителям юрт предоставлялось  проживание в гостинице «Маяк</a:t>
            </a:r>
            <a:r>
              <a:rPr lang="ru-RU" sz="2900" dirty="0" smtClean="0">
                <a:latin typeface="Times New Roman"/>
                <a:ea typeface="Calibri"/>
              </a:rPr>
              <a:t>».</a:t>
            </a:r>
            <a:r>
              <a:rPr lang="ru-RU" sz="2900" spc="-5" dirty="0">
                <a:latin typeface="Times New Roman"/>
                <a:ea typeface="Calibri"/>
                <a:cs typeface="Times New Roman"/>
              </a:rPr>
              <a:t> </a:t>
            </a:r>
            <a:endParaRPr lang="ru-RU" sz="2900" spc="-5" dirty="0" smtClean="0">
              <a:latin typeface="Times New Roman"/>
              <a:ea typeface="Calibri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 2021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году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подключено  4 стойбища к сети интернет в рамках проекта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en-US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IT-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стойбища» </a:t>
            </a:r>
            <a:endParaRPr lang="ru-RU" sz="29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5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5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500" dirty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D:\Users\PotehinaSI\Desktop\прочее\воронова\Рабочий стол\Фото из администрации\20.12.2010 Ханты поселения\_ERE3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614" y="2088171"/>
            <a:ext cx="2897024" cy="1988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709" y="2088171"/>
            <a:ext cx="2471183" cy="218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289846" y="2088170"/>
            <a:ext cx="1871529" cy="2184725"/>
          </a:xfrm>
          <a:prstGeom prst="roundRect">
            <a:avLst>
              <a:gd name="adj" fmla="val 10000"/>
            </a:avLst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5000" b="-15000"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66382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151046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мероприятие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/>
                <a:ea typeface="Calibri"/>
              </a:rPr>
              <a:t>Организация</a:t>
            </a:r>
            <a:r>
              <a:rPr lang="ru-RU" sz="2400" dirty="0">
                <a:latin typeface="Times New Roman"/>
                <a:ea typeface="Calibri"/>
              </a:rPr>
              <a:t>, проведение мероприятий, направленных на развитие традиционной культуры, фольклора, национального спорта, сохранение культурного наследия коренных малочисленных народов и участие в </a:t>
            </a:r>
            <a:r>
              <a:rPr lang="ru-RU" sz="2400" dirty="0" smtClean="0">
                <a:latin typeface="Times New Roman"/>
                <a:ea typeface="Calibri"/>
              </a:rPr>
              <a:t>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492858" y="4625411"/>
            <a:ext cx="10018713" cy="1447800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В  сентябре 2021 году Представители Нефтеюганского района в составе делегации Югры приняли участие в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XVI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Международной выставке-ярмарке «Сокровища Севера. Мастера и художники России 2021», которая прошла в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Москве.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Делегация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продемонстрировала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самобытную культуру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салымских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ханты, красоту и уникальность этого народа.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итоге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заняли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II место в номинации «Национальное жилище». 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AutoShape 2" descr="https://apf.mail.ru/cgi-bin/readmsg?id=16445545591981227581;0;1&amp;exif=1&amp;full=1&amp;x-email=18011984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apf.mail.ru/cgi-bin/readmsg?id=16445545591981227581;0;1&amp;exif=1&amp;full=1&amp;x-email=18011984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apf.mail.ru/cgi-bin/readmsg?id=16445558291842927908;0;1&amp;exif=1&amp;full=1&amp;x-email=18011984%40mail.r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apf.mail.ru/cgi-bin/readmsg?id=16445559552094623469;0;1&amp;exif=1&amp;full=1&amp;x-email=18011984%40mail.ru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D:\Users\ZarudnevaAS\Downloads\IMG-3a50df2b900b012d9939ec71f4c6727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46" y="1787769"/>
            <a:ext cx="2460380" cy="2846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Users\ZarudnevaAS\Downloads\IMG-c3bbfb9f68c904ed8effc72767ae5077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835" y="1852246"/>
            <a:ext cx="2272812" cy="2782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253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220" y="497792"/>
            <a:ext cx="10018711" cy="128827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мероприятие</a:t>
            </a:r>
            <a:r>
              <a:rPr lang="ru-RU" sz="2400" dirty="0"/>
              <a:t>  </a:t>
            </a:r>
            <a:r>
              <a:rPr lang="ru-RU" sz="2400" dirty="0" smtClean="0"/>
              <a:t>«</a:t>
            </a:r>
            <a:r>
              <a:rPr lang="ru-RU" sz="2400" dirty="0" smtClean="0">
                <a:latin typeface="Times New Roman"/>
                <a:ea typeface="Calibri"/>
              </a:rPr>
              <a:t>Меры </a:t>
            </a:r>
            <a:r>
              <a:rPr lang="ru-RU" sz="2400" dirty="0">
                <a:latin typeface="Times New Roman"/>
                <a:ea typeface="Calibri"/>
              </a:rPr>
              <a:t>поддержки направленные на укрепление межнационального согласия, поддержку и развитие языков, народных </a:t>
            </a:r>
            <a:r>
              <a:rPr lang="ru-RU" sz="2400" dirty="0" smtClean="0">
                <a:latin typeface="Times New Roman"/>
                <a:ea typeface="Calibri"/>
              </a:rPr>
              <a:t>промыслов</a:t>
            </a:r>
            <a:r>
              <a:rPr lang="ru-RU" sz="2400" dirty="0" smtClean="0"/>
              <a:t>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552678" y="4435268"/>
            <a:ext cx="10018713" cy="1854438"/>
          </a:xfrm>
        </p:spPr>
        <p:txBody>
          <a:bodyPr>
            <a:no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феврале-марте 2021 года состоялся районный конкурс на предоставление субсидий социально ориентированным некоммерческим организациям на реализацию программ (проектов), направленных на укрепление финно-угорских связей, поддержку и развитие языков и культуры коренных малочисленных народов Севера на территории Нефтеюганского района. Победителю конкурса предоставлена субсидия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«Национальные праздники и обычаи народов Севера».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июне-июле 2021 года состоялся районный конкурс на предоставление гранта в форме субсидии на реализацию проектов, направленных на укрепление финно-угорских связей, стимулирование развития этнографического туризма, поддержку и развитие языков и культуры коренных малочисленных народов, проживающих на территории Нефтеюганского района. Победителю конкурса – получателю гранта, предоставлен грант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проекта «Реконструкция Базы отдыха «Сказка» - места проведения мероприятий по укреплению финно-угорских связей, развития этнографического туризма.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4783" y="1452785"/>
            <a:ext cx="2186497" cy="2666288"/>
          </a:xfrm>
          <a:prstGeom prst="roundRect">
            <a:avLst>
              <a:gd name="adj" fmla="val 10000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000" b="-5000"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097" y="1259956"/>
            <a:ext cx="2268538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791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693" y="1"/>
            <a:ext cx="10018713" cy="157941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муниципальной программы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684997"/>
              </p:ext>
            </p:extLst>
          </p:nvPr>
        </p:nvGraphicFramePr>
        <p:xfrm>
          <a:off x="1484313" y="1357746"/>
          <a:ext cx="10430596" cy="512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53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муниципальной 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399933"/>
              </p:ext>
            </p:extLst>
          </p:nvPr>
        </p:nvGraphicFramePr>
        <p:xfrm>
          <a:off x="1672320" y="1983336"/>
          <a:ext cx="9573945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777"/>
                <a:gridCol w="1290415"/>
                <a:gridCol w="982766"/>
                <a:gridCol w="965675"/>
                <a:gridCol w="9913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основного мероприятия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финансирования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(тыс. рублей)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(тыс. рублей)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(%)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Основное мероприятие 1 «Государственная поддержка юридических и физических лиц из числа коренных малочисленных народов, ведущих традиционный образ жизни и осуществляющих традиционную хозяйственную деятельность»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Окружной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555,4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549,9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Основное мероприятие 2 «Организация, проведение мероприятий, направленных на развитие традиционной хозяйственной деятельности коренных малочисленных народов и участие в них»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4 052,7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4 052,7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  <a:p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Основное мероприятие 3 «Организация, проведение мероприятий, направленных на развитие традиционной культуры, фольклора, национального спорта, сохранение культурного наследия коренных малочисленных народов и участие в них»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602,7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602,7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Основное мероприятие 4 «Меры поддержки направленные на укрепление межнационального согласия, поддержку и развитие языков, народных промыслов»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12 433,6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12 433,6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17 644,5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17 638,9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Окружной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555,4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549,9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17 089,1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17 089,1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53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691</TotalTime>
  <Words>798</Words>
  <Application>Microsoft Office PowerPoint</Application>
  <PresentationFormat>Произвольный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Параллакс</vt:lpstr>
      <vt:lpstr>Муниципальная программа  Нефтеюганского района   «Устойчивое развитие коренных малочисленных народов Севера Нефтеюганского района на 2019-2024 годы и на период до 2030 года» за 2021 год  </vt:lpstr>
      <vt:lpstr>Презентация PowerPoint</vt:lpstr>
      <vt:lpstr>Ответственный исполнитель: Администрация Нефтеюганского района (комитет по делам народов Севера, охраны окружающей среды и водных ресурсов) </vt:lpstr>
      <vt:lpstr>Мероприятия:</vt:lpstr>
      <vt:lpstr>Основное мероприятие  «Организация, проведение мероприятий, направленных на развитие традиционной хозяйственной деятельности коренных малочисленных народов и участие в них» </vt:lpstr>
      <vt:lpstr>Основное мероприятие «Организация, проведение мероприятий, направленных на развитие традиционной культуры, фольклора, национального спорта, сохранение культурного наследия коренных малочисленных народов и участие в них» </vt:lpstr>
      <vt:lpstr>Основное мероприятие  «Меры поддержки направленные на укрепление межнационального согласия, поддержку и развитие языков, народных промыслов» </vt:lpstr>
      <vt:lpstr>Финансирование муниципальной программы</vt:lpstr>
      <vt:lpstr>Исполнение муниципальной программы</vt:lpstr>
      <vt:lpstr>Целевые показатели: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программа  Нефтеюганского района   «Социально-экономическое развитие населения района из числа коренных малочисленных народов Севера Нефтеюганского района на 2017-2020 годы»</dc:title>
  <dc:creator>Сабина</dc:creator>
  <cp:lastModifiedBy>Заруднева Анастасия Сергеевна</cp:lastModifiedBy>
  <cp:revision>55</cp:revision>
  <cp:lastPrinted>2020-02-14T04:25:05Z</cp:lastPrinted>
  <dcterms:created xsi:type="dcterms:W3CDTF">2017-03-15T14:47:36Z</dcterms:created>
  <dcterms:modified xsi:type="dcterms:W3CDTF">2022-02-11T05:39:20Z</dcterms:modified>
</cp:coreProperties>
</file>