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sldIdLst>
    <p:sldId id="256" r:id="rId3"/>
    <p:sldId id="273" r:id="rId4"/>
    <p:sldId id="274" r:id="rId5"/>
    <p:sldId id="265" r:id="rId6"/>
    <p:sldId id="283" r:id="rId7"/>
    <p:sldId id="284" r:id="rId8"/>
    <p:sldId id="289" r:id="rId9"/>
    <p:sldId id="285" r:id="rId10"/>
    <p:sldId id="286" r:id="rId11"/>
    <p:sldId id="291" r:id="rId12"/>
    <p:sldId id="290" r:id="rId13"/>
    <p:sldId id="288" r:id="rId14"/>
    <p:sldId id="280" r:id="rId15"/>
    <p:sldId id="279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4A7C"/>
    <a:srgbClr val="445996"/>
    <a:srgbClr val="57201F"/>
    <a:srgbClr val="411817"/>
    <a:srgbClr val="9BC7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39" y="4797152"/>
            <a:ext cx="1301512" cy="321849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79512" y="764704"/>
            <a:ext cx="8784976" cy="4680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200" b="1" dirty="0">
                <a:solidFill>
                  <a:srgbClr val="384A7C"/>
                </a:solidFill>
                <a:latin typeface="Monotype Corsiva" pitchFamily="66" charset="0"/>
                <a:cs typeface="Times New Roman" pitchFamily="18" charset="0"/>
              </a:rPr>
              <a:t>О реализации  муниципальной программы </a:t>
            </a:r>
            <a:br>
              <a:rPr lang="ru-RU" sz="4200" b="1" dirty="0">
                <a:solidFill>
                  <a:srgbClr val="384A7C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4200" b="1" dirty="0">
                <a:solidFill>
                  <a:srgbClr val="384A7C"/>
                </a:solidFill>
                <a:latin typeface="Monotype Corsiva" pitchFamily="66" charset="0"/>
                <a:cs typeface="Times New Roman" pitchFamily="18" charset="0"/>
              </a:rPr>
              <a:t>«Профилактика экстремизма, </a:t>
            </a:r>
            <a:br>
              <a:rPr lang="ru-RU" sz="4200" b="1" dirty="0">
                <a:solidFill>
                  <a:srgbClr val="384A7C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4200" b="1" dirty="0">
                <a:solidFill>
                  <a:srgbClr val="384A7C"/>
                </a:solidFill>
                <a:latin typeface="Monotype Corsiva" pitchFamily="66" charset="0"/>
                <a:cs typeface="Times New Roman" pitchFamily="18" charset="0"/>
              </a:rPr>
              <a:t>гармонизация межэтнических  </a:t>
            </a:r>
            <a:br>
              <a:rPr lang="ru-RU" sz="4200" b="1" dirty="0">
                <a:solidFill>
                  <a:srgbClr val="384A7C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4200" b="1" dirty="0">
                <a:solidFill>
                  <a:srgbClr val="384A7C"/>
                </a:solidFill>
                <a:latin typeface="Monotype Corsiva" pitchFamily="66" charset="0"/>
                <a:cs typeface="Times New Roman" pitchFamily="18" charset="0"/>
              </a:rPr>
              <a:t>и межкультурных отношений </a:t>
            </a:r>
            <a:br>
              <a:rPr lang="ru-RU" sz="4200" b="1" dirty="0">
                <a:solidFill>
                  <a:srgbClr val="384A7C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4200" b="1" dirty="0">
                <a:solidFill>
                  <a:srgbClr val="384A7C"/>
                </a:solidFill>
                <a:latin typeface="Monotype Corsiva" pitchFamily="66" charset="0"/>
                <a:cs typeface="Times New Roman" pitchFamily="18" charset="0"/>
              </a:rPr>
              <a:t>в Нефтеюганском районе </a:t>
            </a:r>
            <a:br>
              <a:rPr lang="ru-RU" sz="4200" b="1" dirty="0">
                <a:solidFill>
                  <a:srgbClr val="384A7C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4200" b="1" dirty="0">
                <a:solidFill>
                  <a:srgbClr val="384A7C"/>
                </a:solidFill>
                <a:latin typeface="Monotype Corsiva" pitchFamily="66" charset="0"/>
                <a:cs typeface="Times New Roman" pitchFamily="18" charset="0"/>
              </a:rPr>
              <a:t>на </a:t>
            </a:r>
            <a:r>
              <a:rPr lang="ru-RU" sz="4200" b="1" dirty="0" smtClean="0">
                <a:solidFill>
                  <a:srgbClr val="384A7C"/>
                </a:solidFill>
                <a:latin typeface="Monotype Corsiva" pitchFamily="66" charset="0"/>
                <a:cs typeface="Times New Roman" pitchFamily="18" charset="0"/>
              </a:rPr>
              <a:t>2019-2024 годы </a:t>
            </a:r>
          </a:p>
          <a:p>
            <a:r>
              <a:rPr lang="ru-RU" sz="4200" b="1" dirty="0" smtClean="0">
                <a:solidFill>
                  <a:srgbClr val="384A7C"/>
                </a:solidFill>
                <a:latin typeface="Monotype Corsiva" pitchFamily="66" charset="0"/>
                <a:cs typeface="Times New Roman" pitchFamily="18" charset="0"/>
              </a:rPr>
              <a:t>и на период  до 2030 года»  </a:t>
            </a:r>
          </a:p>
          <a:p>
            <a:r>
              <a:rPr lang="ru-RU" sz="4200" b="1" dirty="0" smtClean="0">
                <a:solidFill>
                  <a:srgbClr val="384A7C"/>
                </a:solidFill>
                <a:latin typeface="Monotype Corsiva" pitchFamily="66" charset="0"/>
                <a:cs typeface="Times New Roman" pitchFamily="18" charset="0"/>
              </a:rPr>
              <a:t>за 2021 год</a:t>
            </a:r>
            <a:endParaRPr lang="ru-RU" sz="4200" b="1" dirty="0">
              <a:solidFill>
                <a:srgbClr val="384A7C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144940" y="116632"/>
            <a:ext cx="8710104" cy="967308"/>
          </a:xfrm>
        </p:spPr>
        <p:txBody>
          <a:bodyPr>
            <a:noAutofit/>
          </a:bodyPr>
          <a:lstStyle/>
          <a:p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1.11.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«Просветительские мероприятия, направленные на популяризацию и поддержку родных языков народов России, проживающих в муниципальном образовании»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980728"/>
            <a:ext cx="8291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Исполнитель – Департамент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культуры и спорта Нефтеюганского 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endParaRPr lang="ru-RU" sz="1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1268760"/>
            <a:ext cx="8784976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целью сохранения родного языка коренных малочисленных народов Севера, повышения статуса и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популяризации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хантыйского языка и привлечения внимания общественности к проблеме сохранения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языка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ханты в Нефтеюганском районе реализовывался краеведческий проект «</a:t>
            </a:r>
            <a:r>
              <a:rPr lang="ru-RU" sz="15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Этно.ру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»: в группе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5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ВКонтакте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размещен альбом, в котором публиковались посты из хантыйской азбуки – перевод и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изображения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хантыйских слов.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216948" y="2515255"/>
            <a:ext cx="8710104" cy="553705"/>
          </a:xfrm>
        </p:spPr>
        <p:txBody>
          <a:bodyPr>
            <a:noAutofit/>
          </a:bodyPr>
          <a:lstStyle/>
          <a:p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1.12.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«Сохранение и популяризация самобытной казачьей культуры»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0672" y="3049215"/>
            <a:ext cx="8291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Исполнитель 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Департамент культуры и спорта Нефтеюганского района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6948" y="3364009"/>
            <a:ext cx="87038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22 мая 2021 года на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базе ДК «Ника»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сп.Каркатеевы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целях развития духовно-нравственных основ и самобытной культуры российского казачества, а также повышения его роли в воспитании подрастающего поколения в духе патриотизма в Нефтеюганском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районе состоялся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районный фестиваль традиционной казачьей культуры «Родное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приволье», мероприятие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посетили 350 человек.</a:t>
            </a:r>
            <a:endParaRPr lang="ru-RU" sz="1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ъект 2"/>
          <p:cNvSpPr>
            <a:spLocks noGrp="1"/>
          </p:cNvSpPr>
          <p:nvPr>
            <p:ph idx="1"/>
          </p:nvPr>
        </p:nvSpPr>
        <p:spPr>
          <a:xfrm>
            <a:off x="256017" y="4428177"/>
            <a:ext cx="8710104" cy="687219"/>
          </a:xfrm>
        </p:spPr>
        <p:txBody>
          <a:bodyPr>
            <a:noAutofit/>
          </a:bodyPr>
          <a:lstStyle/>
          <a:p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1.13.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«Обеспечение участия российского казачества в воспитании подрастающего поколения в духе патриотизма»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0672" y="5212406"/>
            <a:ext cx="8291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Исполнитель 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Департамент образования и молодежной политики Нефтеюганского района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6017" y="5520183"/>
            <a:ext cx="87038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течение года реализовывалась программа дополнительного образования «Юный казак - гражданин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патриот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направленная на формирование у детей и молодежи уважительного отношения ко всем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этносам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религиям. С ребятами проводились занятия по строевой, физической подготовке, истории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казачества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9059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44940" y="908721"/>
            <a:ext cx="8710104" cy="1080119"/>
          </a:xfrm>
        </p:spPr>
        <p:txBody>
          <a:bodyPr>
            <a:noAutofit/>
          </a:bodyPr>
          <a:lstStyle/>
          <a:p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2.1.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«Обеспечение эффективного мониторинга состояния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межнациональных, межконфессиональных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отношений и раннего предупреждения конфликтных ситуаций и выявления фактов распространения идеологии экстремизма»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144940" y="188640"/>
            <a:ext cx="8710104" cy="648072"/>
          </a:xfrm>
        </p:spPr>
        <p:txBody>
          <a:bodyPr>
            <a:noAutofit/>
          </a:bodyPr>
          <a:lstStyle/>
          <a:p>
            <a:r>
              <a:rPr lang="ru-RU" sz="1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Подпрограмма 2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профилактике экстремизма, а также в минимизации и (или) ликвидации последствий проявлений экстремизма.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8654" y="2254513"/>
            <a:ext cx="85998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Ежеквартально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проводится мониторинг состояния межнациональных, межконфессиональных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отношений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раннего предупреждения конфликтных ситуаций и выявления фактов распространения идеологии экстремизма. За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 конфликтов не выявлено. Обстановка в сфере межнациональных, межконфессиональных отношений стабильная, спокойная.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9218" y="1969095"/>
            <a:ext cx="8291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Исполнитель 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Управление по связям с общественностью администрации Нефтеюганского района</a:t>
            </a:r>
          </a:p>
        </p:txBody>
      </p:sp>
      <p:sp>
        <p:nvSpPr>
          <p:cNvPr id="14" name="Объект 2"/>
          <p:cNvSpPr>
            <a:spLocks noGrp="1"/>
          </p:cNvSpPr>
          <p:nvPr>
            <p:ph idx="1"/>
          </p:nvPr>
        </p:nvSpPr>
        <p:spPr>
          <a:xfrm>
            <a:off x="176832" y="3558470"/>
            <a:ext cx="8710104" cy="537011"/>
          </a:xfrm>
        </p:spPr>
        <p:txBody>
          <a:bodyPr>
            <a:noAutofit/>
          </a:bodyPr>
          <a:lstStyle/>
          <a:p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2.2.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«Мониторинг экстремистских настроений в молодежной среде»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9218" y="4075998"/>
            <a:ext cx="8291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0"/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Исполнители – Департамент образования и молодежной политики Нефтеюганского района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44940" y="4383775"/>
            <a:ext cx="848779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течение марта 2021 года в общеобразовательных организаций Нефтеюганского района была проведена диагностика личностных свойств толерантности среди обучающихся 10-11 классов. Общее количество респондентов – 473 человек. По результатам анкетирования были сделаны выводы, даны рекомендации.</a:t>
            </a:r>
          </a:p>
          <a:p>
            <a:pPr lvl="0" algn="just">
              <a:spcBef>
                <a:spcPct val="20000"/>
              </a:spcBef>
            </a:pP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октябре 2021 года прошло онлайн-анкетирование по выявлению представителей неформальных молодёжных объединений в общеобразовательных организациях Нефтеюганского района. По итогам анализа ответов учащихся можно сделать вывод, что в 2021 году среди обучающихся общеобразовательных организаций Нефтеюганского района в возрасте от 14 до 18 лет представителей молодёжных субкультур, несущих угрозу обществу, не выявлено.</a:t>
            </a:r>
            <a:endParaRPr lang="ru-RU" sz="1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89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44940" y="260648"/>
            <a:ext cx="8710104" cy="1512168"/>
          </a:xfrm>
        </p:spPr>
        <p:txBody>
          <a:bodyPr>
            <a:noAutofit/>
          </a:bodyPr>
          <a:lstStyle/>
          <a:p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2.3.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«Проведение в образовательных организациях мероприятий по воспитанию патриотизма, культуры мирного поведения, по обучению навыкам бесконфликтного общения, а также умению отстаивать собственное мнение, противодействовать социально опасному поведению, в том числе вовлечению в экстремистскую деятельность, всеми законными средствами»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4" name="Объект 2"/>
          <p:cNvSpPr>
            <a:spLocks noGrp="1"/>
          </p:cNvSpPr>
          <p:nvPr>
            <p:ph idx="1"/>
          </p:nvPr>
        </p:nvSpPr>
        <p:spPr>
          <a:xfrm>
            <a:off x="149541" y="3789040"/>
            <a:ext cx="8710104" cy="1152128"/>
          </a:xfrm>
        </p:spPr>
        <p:txBody>
          <a:bodyPr>
            <a:noAutofit/>
          </a:bodyPr>
          <a:lstStyle/>
          <a:p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2.4.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«Организация просветительской работы среди обучающихся общеобразовательных организаций, направленной на формирование знаний об ответственности за участие в экстремистской деятельности, разжигание межнациональной, межрелигиозной розни»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0672" y="4849415"/>
            <a:ext cx="8291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Исполнитель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Департамент образования и молодежной политики Нефтеюганского района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60697" y="5157192"/>
            <a:ext cx="84877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общеобразовательных организациях Нефтеюганского района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проводились культурно-просветительские и воспитательные мероприятия с участием представителей общественных и религиозных организаций, деятелей культуры и искусства в общеобразовательных организациях по привитию молодежи идей межнационального и межрелигиозного уважения. Все мероприятия проводились в режиме онлайн. Проведено 20 мероприятий, кол-во участников 1184 чел.</a:t>
            </a:r>
            <a:endParaRPr lang="ru-RU" sz="1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1772816"/>
            <a:ext cx="8291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Исполнитель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Департамент образования и молодежной политики Нефтеюганского района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77887" y="2060848"/>
            <a:ext cx="8487792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организациях Нефтеюганского района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проводилась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разъяснительная работа в виде бесед, лекций, встреч об административной и уголовной ответственности за совершение правонарушений экстремистской направленности в онлайн формате (10 бесед, 880 участников); круглые столы по проблемам в сфере профилактики экстремизма в молодёжной среде (6 заседаний круглых столов, 50 участников); мероприятия по недопущению вовлечения несовершеннолетних в криминальные субкультуры, в ряды экстремистских и террористических организаций (19 мероприятий, 1415 человек).</a:t>
            </a:r>
            <a:endParaRPr lang="ru-RU" sz="1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01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CDE97AF-6A39-44E4-80A7-8BBCA9C99721}"/>
              </a:ext>
            </a:extLst>
          </p:cNvPr>
          <p:cNvSpPr txBox="1">
            <a:spLocks/>
          </p:cNvSpPr>
          <p:nvPr/>
        </p:nvSpPr>
        <p:spPr>
          <a:xfrm>
            <a:off x="179512" y="476672"/>
            <a:ext cx="8712967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Финансирование муниципальной программы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691250C-A91E-49DF-A22D-C72CFE7F7EDF}"/>
              </a:ext>
            </a:extLst>
          </p:cNvPr>
          <p:cNvSpPr txBox="1"/>
          <p:nvPr/>
        </p:nvSpPr>
        <p:spPr>
          <a:xfrm>
            <a:off x="138225" y="1296506"/>
            <a:ext cx="8867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0">
              <a:defRPr/>
            </a:pP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реализацию муниципальной программы в </a:t>
            </a:r>
            <a:r>
              <a:rPr lang="ru-RU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году запланировано финансирование в размере </a:t>
            </a:r>
            <a:r>
              <a:rPr lang="ru-RU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1899,8 </a:t>
            </a: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тыс.рублей. Исполнено – </a:t>
            </a: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1899,8</a:t>
            </a:r>
            <a:r>
              <a:rPr lang="ru-RU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тыс.рублей (100%)</a:t>
            </a: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DCEA4B93-0CB3-41C8-ADB7-F17F370517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747179"/>
              </p:ext>
            </p:extLst>
          </p:nvPr>
        </p:nvGraphicFramePr>
        <p:xfrm>
          <a:off x="395536" y="2564904"/>
          <a:ext cx="8280920" cy="18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="" xmlns:a16="http://schemas.microsoft.com/office/drawing/2014/main" val="882836593"/>
                    </a:ext>
                  </a:extLst>
                </a:gridCol>
                <a:gridCol w="3168352">
                  <a:extLst>
                    <a:ext uri="{9D8B030D-6E8A-4147-A177-3AD203B41FA5}">
                      <a16:colId xmlns="" xmlns:a16="http://schemas.microsoft.com/office/drawing/2014/main" val="3271581171"/>
                    </a:ext>
                  </a:extLst>
                </a:gridCol>
                <a:gridCol w="2952328">
                  <a:extLst>
                    <a:ext uri="{9D8B030D-6E8A-4147-A177-3AD203B41FA5}">
                      <a16:colId xmlns="" xmlns:a16="http://schemas.microsoft.com/office/drawing/2014/main" val="1251889443"/>
                    </a:ext>
                  </a:extLst>
                </a:gridCol>
              </a:tblGrid>
              <a:tr h="468052">
                <a:tc>
                  <a:txBody>
                    <a:bodyPr/>
                    <a:lstStyle/>
                    <a:p>
                      <a:r>
                        <a:rPr lang="ru-RU" dirty="0"/>
                        <a:t>Год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План (</a:t>
                      </a:r>
                      <a:r>
                        <a:rPr lang="ru-RU" dirty="0" err="1"/>
                        <a:t>тыс.руб</a:t>
                      </a:r>
                      <a:r>
                        <a:rPr lang="ru-RU" dirty="0"/>
                        <a:t>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Факт (</a:t>
                      </a:r>
                      <a:r>
                        <a:rPr lang="ru-RU" dirty="0" err="1"/>
                        <a:t>тыс.руб</a:t>
                      </a:r>
                      <a:r>
                        <a:rPr lang="ru-RU" dirty="0"/>
                        <a:t>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76703138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r>
                        <a:rPr lang="ru-RU" dirty="0" smtClean="0"/>
                        <a:t>2019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2195,4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2195,4</a:t>
                      </a:r>
                      <a:endParaRPr lang="ru-RU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4621311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r>
                        <a:rPr lang="ru-RU" dirty="0" smtClean="0"/>
                        <a:t>2020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1884,0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1884,0</a:t>
                      </a:r>
                      <a:endParaRPr lang="ru-RU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74235954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r>
                        <a:rPr lang="ru-RU" dirty="0" smtClean="0"/>
                        <a:t>2021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1899,8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1899,8</a:t>
                      </a:r>
                      <a:endParaRPr lang="ru-RU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23686391"/>
                  </a:ext>
                </a:extLst>
              </a:tr>
            </a:tbl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A83B54BB-8C42-4CFF-B3C8-62F2C0CE7A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93" b="7780"/>
          <a:stretch/>
        </p:blipFill>
        <p:spPr>
          <a:xfrm>
            <a:off x="395536" y="4797152"/>
            <a:ext cx="8352928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78435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39" y="4797152"/>
            <a:ext cx="1301512" cy="321849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71389" y="476672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Целевые показатели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859848"/>
              </p:ext>
            </p:extLst>
          </p:nvPr>
        </p:nvGraphicFramePr>
        <p:xfrm>
          <a:off x="319590" y="1629547"/>
          <a:ext cx="7996826" cy="3455637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45166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850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9507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130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целевых показателей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583" marR="43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Плановый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583" marR="43583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Фактически 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583" marR="43583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353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граждан, положительно оценивающих состояние межнациональных отношений в Нефтеюганском районе в общем количестве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граждан (%)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583" marR="43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81,0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583" marR="43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93,0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583" marR="43583" marT="0" marB="0" anchor="ctr"/>
                </a:tc>
              </a:tr>
              <a:tr h="9353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участников мероприятий, направленных  на  этнокультурное развитие народов России, проживающих в Нефтеюганском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районе (чел.)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583" marR="43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583" marR="43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3106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583" marR="43583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71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участников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мероприятий, направленных на укрепление общероссийского гражданского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единства (чел.)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583" marR="43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5900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583" marR="43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5918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583" marR="43583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3267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39" y="4797152"/>
            <a:ext cx="1301512" cy="321849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71389" y="68205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Исполнители программы: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39552" y="1844824"/>
            <a:ext cx="8496944" cy="396044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ru-RU" sz="2400" b="1" dirty="0">
                <a:solidFill>
                  <a:srgbClr val="384A7C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политики 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384A7C"/>
                </a:solidFill>
                <a:latin typeface="Times New Roman" pitchFamily="18" charset="0"/>
                <a:cs typeface="Times New Roman" pitchFamily="18" charset="0"/>
              </a:rPr>
              <a:t>Нефтеюганского </a:t>
            </a:r>
            <a:r>
              <a:rPr lang="ru-RU" sz="2400" b="1" dirty="0" smtClean="0">
                <a:solidFill>
                  <a:srgbClr val="384A7C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endParaRPr lang="ru-RU" sz="2400" b="1" dirty="0">
              <a:solidFill>
                <a:srgbClr val="384A7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dirty="0">
                <a:solidFill>
                  <a:srgbClr val="384A7C"/>
                </a:solidFill>
                <a:latin typeface="Times New Roman" pitchFamily="18" charset="0"/>
                <a:cs typeface="Times New Roman" pitchFamily="18" charset="0"/>
              </a:rPr>
              <a:t>департамент культуры и спорта Нефтеюганского </a:t>
            </a:r>
            <a:r>
              <a:rPr lang="ru-RU" sz="2400" b="1" dirty="0" smtClean="0">
                <a:solidFill>
                  <a:srgbClr val="384A7C"/>
                </a:solidFill>
                <a:latin typeface="Times New Roman" pitchFamily="18" charset="0"/>
                <a:cs typeface="Times New Roman" pitchFamily="18" charset="0"/>
              </a:rPr>
              <a:t>район</a:t>
            </a:r>
            <a:endParaRPr lang="ru-RU" sz="2400" b="1" dirty="0">
              <a:solidFill>
                <a:srgbClr val="384A7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dirty="0">
                <a:solidFill>
                  <a:srgbClr val="384A7C"/>
                </a:solidFill>
                <a:latin typeface="Times New Roman" pitchFamily="18" charset="0"/>
                <a:cs typeface="Times New Roman" pitchFamily="18" charset="0"/>
              </a:rPr>
              <a:t>МКУ «Управление по делам администрации района</a:t>
            </a:r>
            <a:r>
              <a:rPr lang="ru-RU" sz="2400" b="1" dirty="0" smtClean="0">
                <a:solidFill>
                  <a:srgbClr val="384A7C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rgbClr val="384A7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sz="2400" b="1" dirty="0">
              <a:solidFill>
                <a:srgbClr val="384A7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u="sng" dirty="0" smtClean="0">
                <a:solidFill>
                  <a:srgbClr val="384A7C"/>
                </a:solidFill>
                <a:latin typeface="Times New Roman" pitchFamily="18" charset="0"/>
                <a:cs typeface="Times New Roman" pitchFamily="18" charset="0"/>
              </a:rPr>
              <a:t>Ответственный </a:t>
            </a:r>
            <a:r>
              <a:rPr lang="ru-RU" sz="2400" b="1" u="sng" dirty="0">
                <a:solidFill>
                  <a:srgbClr val="384A7C"/>
                </a:solidFill>
                <a:latin typeface="Times New Roman" pitchFamily="18" charset="0"/>
                <a:cs typeface="Times New Roman" pitchFamily="18" charset="0"/>
              </a:rPr>
              <a:t>исполнитель муниципальной программы –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384A7C"/>
                </a:solidFill>
                <a:latin typeface="Times New Roman" pitchFamily="18" charset="0"/>
                <a:cs typeface="Times New Roman" pitchFamily="18" charset="0"/>
              </a:rPr>
              <a:t>управление по связям с </a:t>
            </a:r>
            <a:r>
              <a:rPr lang="ru-RU" sz="2400" b="1" dirty="0" smtClean="0">
                <a:solidFill>
                  <a:srgbClr val="384A7C"/>
                </a:solidFill>
                <a:latin typeface="Times New Roman" pitchFamily="18" charset="0"/>
                <a:cs typeface="Times New Roman" pitchFamily="18" charset="0"/>
              </a:rPr>
              <a:t>общественностью</a:t>
            </a:r>
            <a:endParaRPr lang="ru-RU" sz="2400" dirty="0">
              <a:solidFill>
                <a:srgbClr val="384A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39" y="4797152"/>
            <a:ext cx="1301512" cy="321849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971600" y="548680"/>
            <a:ext cx="7406640" cy="1472184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baseline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и задачи муниципальной программы: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57018" y="2924944"/>
            <a:ext cx="3168352" cy="23042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</a:p>
          <a:p>
            <a:pPr algn="ctr"/>
            <a:endParaRPr lang="ru-RU" sz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Укрепление единства народов Российской Федерации,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проживающих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территории Нефтеюганского района, 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профилактика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экстремизма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Нефтеюганском районе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53814" y="2204864"/>
            <a:ext cx="5410674" cy="462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pPr lvl="0"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 Содействие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этнокультурному развитию народов,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формированию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общероссийского гражданского самосознания,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патриотизма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солидарности.</a:t>
            </a:r>
          </a:p>
          <a:p>
            <a:pPr lvl="0"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 Содействие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социальной и культурной адаптации мигрантов.</a:t>
            </a:r>
          </a:p>
          <a:p>
            <a:pPr lvl="0"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Реализация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комплексной информационной кампании,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направленной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укрепление общегражданской идентичности и межнационального (межэтнического), межконфессионального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межкультурного взаимодействия.</a:t>
            </a:r>
          </a:p>
          <a:p>
            <a:pPr lvl="0"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 Развитие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духовно-нравственных основ и самобытной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культуры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российского казачества и повышение его роли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воспитании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подрастающего поколения в духе патриотизма.</a:t>
            </a:r>
          </a:p>
          <a:p>
            <a:pPr lvl="0"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 Гармонизация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межэтнических и межконфессиональных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отношений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сведение к минимуму условий для проявлений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экстремизма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территории муниципального образования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Нефтеюганский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район, развитие системы мер профилактики и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предупреждения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межэтнических, межконфессиональных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конфликтов.</a:t>
            </a:r>
            <a:endParaRPr lang="ru-RU" sz="1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62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710104" cy="1093229"/>
          </a:xfrm>
        </p:spPr>
        <p:txBody>
          <a:bodyPr>
            <a:normAutofit fontScale="92500" lnSpcReduction="20000"/>
          </a:bodyPr>
          <a:lstStyle/>
          <a:p>
            <a:r>
              <a:rPr lang="ru-RU" sz="17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7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1.1.</a:t>
            </a:r>
            <a: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«Содействие национальным объединениям и религиозным организациям в культурно-просветительской и социально значимой деятельности, направленной на развитие межнационального и межконфессионального диалога, возрождению семейных ценностей, противодействию экстремизму, национальной и религиозной </a:t>
            </a:r>
            <a: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нетерпимости»</a:t>
            </a:r>
            <a:endParaRPr lang="ru-RU" sz="17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6373" y="2906435"/>
            <a:ext cx="8219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Исполнители  –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культуры и спорта Нефтеюганского района, </a:t>
            </a:r>
            <a:b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– Управление по связям с общественностью администрации Нефтеюганского района</a:t>
            </a:r>
            <a:endParaRPr lang="ru-RU" sz="1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6373" y="3617148"/>
            <a:ext cx="864096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24-25 марта 2021 года состоялось обучающее мероприятие на тему: «Участие национальных объединений и религиозных организаций в реализации государственной национальной политики на местном уровне». Обучение прошли 10 представителей общественных организаций Нефтеюганского района. </a:t>
            </a:r>
            <a:endParaRPr lang="ru-RU" sz="1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ct val="20000"/>
              </a:spcBef>
            </a:pP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01.01.2022 учреждениями культуры проведено 6 мероприятий с общим охватом 930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человек.</a:t>
            </a:r>
            <a:endParaRPr lang="ru-RU" sz="1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бъект 2"/>
          <p:cNvSpPr>
            <a:spLocks noGrp="1"/>
          </p:cNvSpPr>
          <p:nvPr>
            <p:ph idx="1"/>
          </p:nvPr>
        </p:nvSpPr>
        <p:spPr>
          <a:xfrm>
            <a:off x="35496" y="116632"/>
            <a:ext cx="8710104" cy="1512168"/>
          </a:xfrm>
        </p:spPr>
        <p:txBody>
          <a:bodyPr>
            <a:normAutofit fontScale="85000" lnSpcReduction="10000"/>
          </a:bodyPr>
          <a:lstStyle/>
          <a:p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Подпрограмма 1</a:t>
            </a:r>
          </a:p>
          <a:p>
            <a:r>
              <a:rPr lang="ru-RU" sz="1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Укрепление межнационального и межконфессионального согласия, поддержка и развитие языков и культуры народов Российской Федерации, проживающих на территории Нефтеюганского района, обеспечение социальной и культурной адаптации мигрантов, профилактика межнациональных (межэтнических), межконфессиональных конфликтов.        </a:t>
            </a:r>
            <a:r>
              <a:rPr lang="ru-RU" sz="1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7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0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82376" y="103523"/>
            <a:ext cx="8710104" cy="1093229"/>
          </a:xfrm>
        </p:spPr>
        <p:txBody>
          <a:bodyPr>
            <a:normAutofit/>
          </a:bodyPr>
          <a:lstStyle/>
          <a:p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1.2.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«Укрепление общероссийской гражданской идентичности.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Торжественные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мероприятия, приуроченные к памятным датам в истории народов России, государственным праздникам»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226" y="1196752"/>
            <a:ext cx="6130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Исполнитель  –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культуры и спорта Нефтеюганского района</a:t>
            </a:r>
            <a:endParaRPr lang="ru-RU" sz="1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226" y="1492042"/>
            <a:ext cx="864096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отчетный период учреждениями культуры и спорта района было организовано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29 мероприятий, </a:t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направленных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формирование у жителей района общероссийского гражданского самосознания,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патриотизма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солидарности,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охват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2288 человек.</a:t>
            </a: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241226" y="2348881"/>
            <a:ext cx="8710104" cy="792087"/>
          </a:xfrm>
        </p:spPr>
        <p:txBody>
          <a:bodyPr>
            <a:noAutofit/>
          </a:bodyPr>
          <a:lstStyle/>
          <a:p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1.3.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«Развитие и использование потенциала детей и молодежи в интересах укрепления единства российской нации, упрочения мира и согласия»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216948" y="4653136"/>
            <a:ext cx="8710104" cy="576064"/>
          </a:xfrm>
        </p:spPr>
        <p:txBody>
          <a:bodyPr>
            <a:noAutofit/>
          </a:bodyPr>
          <a:lstStyle/>
          <a:p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1.4.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«Содействие этнокультурному многообразию народов России»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226" y="3121223"/>
            <a:ext cx="8291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Исполнитель  –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образования и молодежной политики Нефтеюганского района</a:t>
            </a:r>
            <a:endParaRPr lang="ru-RU" sz="1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226" y="5210036"/>
            <a:ext cx="8291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Исполнители  –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образования и молодежной политики Нефтеюганского района;</a:t>
            </a:r>
            <a:endParaRPr lang="ru-RU" sz="1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–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5999" y="3321666"/>
            <a:ext cx="8568952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11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22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ноября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 в онлайн формате прошел районный фестиваль самодеятельного художественного творчества детей и юношества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«Содружество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Мы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вместе».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 фестивале приняло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более 210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человек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до 18 лет из 24 образовательных организаций.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Видеоролики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номеров были размещены в группах Центра развития творчества социальных сетей ВКонтакте и в </a:t>
            </a: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Instagram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Районный конкурс "Экстремизм, терроризм - угроза обществу" Охват - 30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 algn="just">
              <a:spcBef>
                <a:spcPct val="20000"/>
              </a:spcBef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Этноквиз Охват - 50 человек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5740514"/>
            <a:ext cx="864096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отчетный период учреждениями культуры и спорта района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проведено 13 мероприятий, </a:t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направленных на этнокультурное развитие народов России, проживающих в Нефтеюганском районе,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охват 2686 человек.</a:t>
            </a:r>
          </a:p>
        </p:txBody>
      </p:sp>
    </p:spTree>
    <p:extLst>
      <p:ext uri="{BB962C8B-B14F-4D97-AF65-F5344CB8AC3E}">
        <p14:creationId xmlns:p14="http://schemas.microsoft.com/office/powerpoint/2010/main" val="306414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82376" y="103523"/>
            <a:ext cx="8710104" cy="877205"/>
          </a:xfrm>
        </p:spPr>
        <p:txBody>
          <a:bodyPr>
            <a:normAutofit/>
          </a:bodyPr>
          <a:lstStyle/>
          <a:p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1.5.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«Развитие кадрового потенциала в сфере межнациональных (межэтнических) отношений, профилактики экстремизма»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068" y="1567532"/>
            <a:ext cx="857924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 апреля состоялось обучающее  мероприятие для специалистов в сфере образования по профилактике экстремизма и гармонизации межкультурных отношений. Количество участников – 25 человек.</a:t>
            </a:r>
          </a:p>
          <a:p>
            <a:pPr lvl="0" algn="just">
              <a:spcBef>
                <a:spcPct val="20000"/>
              </a:spcBef>
            </a:pPr>
            <a:endParaRPr lang="ru-RU" sz="1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период с апреля по май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заключен договор с ООО УЦ "Академия безопасности" на обучение специалистов, работающих в сфере межнациональных отношений, обучено 17 человек БУНР ФСО «Атлант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512" y="961564"/>
            <a:ext cx="8291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Исполнители  –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образования и молодежной политики Нефтеюганского района;</a:t>
            </a:r>
            <a:endParaRPr lang="ru-RU" sz="1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–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340211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0104" cy="495375"/>
          </a:xfrm>
        </p:spPr>
        <p:txBody>
          <a:bodyPr>
            <a:noAutofit/>
          </a:bodyPr>
          <a:lstStyle/>
          <a:p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1.6.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«Реализация мер, направленных на социальную и культурную адаптацию мигрантов»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439" y="764704"/>
            <a:ext cx="8291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Исполнители  –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образования и молодежной политики Нефтеюганского района;</a:t>
            </a:r>
            <a:endParaRPr lang="ru-RU" sz="1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– Управление по связям с общественностью администрации Нефтеюганского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06574" y="1478682"/>
            <a:ext cx="861389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целью социокультурной адаптации детей-мигрантов и овладения ими русским языком в </a:t>
            </a:r>
            <a:r>
              <a:rPr lang="ru-RU" sz="15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сп.Сингапай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базе НРМОБУ «</a:t>
            </a:r>
            <a:r>
              <a:rPr lang="ru-RU" sz="15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Сингапайская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СОШ» работает муниципальный центр культурно-языковой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адаптации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мигрантов, в общеобразовательных организациях района на постоянной основе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организуется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комплексная работа, и проводятся мероприятия, направленные на создание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благоприятных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условий, способствующих формированию толерантного сознания у учащихся к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культуре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другой нации. </a:t>
            </a:r>
            <a:endParaRPr lang="ru-RU" sz="1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течение учебного года социальными педагогами и классными руководителями проводились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профилактические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беседы и классные часы. Охвачено 100% детей-мигрантов. </a:t>
            </a:r>
            <a:endParaRPr lang="ru-RU" sz="1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23.04.2021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Сингапайской школе состоялся ежегодный Фестиваль национальных культур под девизом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– разные, мы – вместе, школа – наш общий дом», участники - более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150 человек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На Фестивале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были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представлены национальные обычаи и обряды, культурные особенности таких народов, как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русские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ханты, кумыки, удмурты, узбеки, таджики, татары, буряты, башкиры и другие народы. </a:t>
            </a:r>
          </a:p>
          <a:p>
            <a:pPr algn="just">
              <a:spcBef>
                <a:spcPct val="20000"/>
              </a:spcBef>
            </a:pPr>
            <a:endParaRPr lang="ru-RU" sz="1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целях социальной и культурной адаптации мигрантов из числа взрослого населения разработаны и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изготовлены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памятки в помощь трудовому мигранту: «В помощь иностранному гражданину «Медицинская помощь» (250 шт.), «Трудовые права. Работа в России» (250 шт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.). </a:t>
            </a:r>
          </a:p>
          <a:p>
            <a:pPr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Памятки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распространены на территории Нефтеюганского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района.</a:t>
            </a:r>
            <a:endParaRPr lang="ru-RU" sz="1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634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216946" y="3909517"/>
            <a:ext cx="8710104" cy="1080119"/>
          </a:xfrm>
        </p:spPr>
        <p:txBody>
          <a:bodyPr>
            <a:noAutofit/>
          </a:bodyPr>
          <a:lstStyle/>
          <a:p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1.8.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«Конкурс журналистских работ на лучшее освещение в средствах массовой информации вопросов межнационального (межэтнического), межконфессионального и межкультурного взаимодействия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территории Нефтеюганского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района»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144940" y="116632"/>
            <a:ext cx="8710104" cy="967308"/>
          </a:xfrm>
        </p:spPr>
        <p:txBody>
          <a:bodyPr>
            <a:noAutofit/>
          </a:bodyPr>
          <a:lstStyle/>
          <a:p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1.7.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«Проведение информационных кампаний, направленных на укрепление общероссийского гражданского единства и гармонизацию межнациональных и межконфессиональных отношений, профилактику экстремизма»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124744"/>
            <a:ext cx="8291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Исполнитель 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Управление по связям с общественностью администрации Нефтеюганского района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5301208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сентябре 2021 года осуществлялся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 заявок на участие в ежегодном конкурсе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журналистских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 на лучшее освещение в СМИ вопросов межнационального (межэтнического),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межконфессионального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межкультурного взаимодействия на территории Нефтеюганского района.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Поступило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 заявок от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авторов и 1 редакции. Победители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определены. </a:t>
            </a:r>
            <a:endParaRPr lang="ru-RU" sz="1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1" y="1412776"/>
            <a:ext cx="8784975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эфире местного телеканала вышли: специальный репортаж о Дне России; 18 информационных сюжетов, направленных на гармонизацию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межнациональных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отношений, укрепление единства российской нации; 3 интервью с представителями национальных объединений, религиозных организаций традиционных конфессий; 8 объявлений с озвучкой о телефонной «горячей линии». </a:t>
            </a:r>
            <a:endParaRPr lang="ru-RU" sz="1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Также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осуществлялась трансляция трех видеороликов,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направленных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социокультурную адаптацию иностранных граждан в Нефтеюганском районе. Видеоролики «Моя малая родина», «Мой второй дом», </a:t>
            </a:r>
            <a:endParaRPr lang="ru-RU" sz="1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все едины» транслировались с марта по июль 2021 года.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1520" y="4993431"/>
            <a:ext cx="8291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Исполнитель 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Департамент 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19127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144940" y="116632"/>
            <a:ext cx="8710104" cy="967308"/>
          </a:xfrm>
        </p:spPr>
        <p:txBody>
          <a:bodyPr>
            <a:noAutofit/>
          </a:bodyPr>
          <a:lstStyle/>
          <a:p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1.9.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«Конкурс социальной рекламы (видеоролик, плакат), направленной на укрепление общероссийского гражданского единства, гармонизацию межнациональных и межконфессиональных отношений, профилактику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экстремизма»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105580"/>
            <a:ext cx="8291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Исполнители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Департамент образования и молодежной политики Нефтеюганского 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района,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– Департамент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культуры и спорта Нефтеюганского 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endParaRPr lang="ru-RU" sz="1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1621249"/>
            <a:ext cx="87849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20 сентября по 30 октября Департаментом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культуры и спорта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социальной рекламы,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направленной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укрепление общероссийского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гражданского единства, гармонизацию межнациональных и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межконфессиональных отношений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профилактику экстремизма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По итогам конкурса определено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победителей.</a:t>
            </a:r>
            <a:endParaRPr lang="ru-RU" sz="1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44940" y="2727502"/>
            <a:ext cx="8710104" cy="917521"/>
          </a:xfrm>
        </p:spPr>
        <p:txBody>
          <a:bodyPr>
            <a:noAutofit/>
          </a:bodyPr>
          <a:lstStyle/>
          <a:p>
            <a:r>
              <a:rPr lang="ru-RU" sz="1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1.10.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«Просветительские мероприятия, направленные на популяризацию и поддержку русского языка, как государственного языка Российской Федерации и языка межнационального общения»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940" y="3735613"/>
            <a:ext cx="8291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latinLnBrk="0"/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Исполнитель  </a:t>
            </a:r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Департамент культуры и спорта Нефтеюганского района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4940" y="4043390"/>
            <a:ext cx="8703815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период с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22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мая состоялась Районная просветительская акция «Тайны славянской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письменности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в рамках которой на базе поселенческих библиотек состоялись онлайн-викторины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тематические программы, охват участниками составил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92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человек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ct val="20000"/>
              </a:spcBef>
            </a:pP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всех общеобразовательных учреждениях Нефтеюганского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en-US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рамках просветительских мероприятий, направленных на популяризацию и поддержку русского языка  проведены библиотечные уроки (в том числе в рамках Дня русского языка), в которых приняли участие более 2 тысяч детей.  В данные мероприятия включены все учащиеся из семей мигрантов.</a:t>
            </a:r>
            <a:endParaRPr lang="ru-RU" sz="1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98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2471</TotalTime>
  <Words>1072</Words>
  <Application>Microsoft Office PowerPoint</Application>
  <PresentationFormat>Экран (4:3)</PresentationFormat>
  <Paragraphs>121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Calibri</vt:lpstr>
      <vt:lpstr>Georgia</vt:lpstr>
      <vt:lpstr>HY그래픽M</vt:lpstr>
      <vt:lpstr>HY그래픽B</vt:lpstr>
      <vt:lpstr>Monotype Corsiva</vt:lpstr>
      <vt:lpstr>Times New Roman</vt:lpstr>
      <vt:lpstr>Trebuchet MS</vt:lpstr>
      <vt:lpstr>Custom Design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Ершова Тамилла Сергеевна</dc:creator>
  <cp:lastModifiedBy>Иванова Альбина Рудольфовна</cp:lastModifiedBy>
  <cp:revision>135</cp:revision>
  <dcterms:created xsi:type="dcterms:W3CDTF">2014-04-01T16:35:38Z</dcterms:created>
  <dcterms:modified xsi:type="dcterms:W3CDTF">2022-01-21T06:58:00Z</dcterms:modified>
</cp:coreProperties>
</file>