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68" r:id="rId1"/>
  </p:sldMasterIdLst>
  <p:notesMasterIdLst>
    <p:notesMasterId r:id="rId16"/>
  </p:notesMasterIdLst>
  <p:sldIdLst>
    <p:sldId id="281" r:id="rId2"/>
    <p:sldId id="257" r:id="rId3"/>
    <p:sldId id="258" r:id="rId4"/>
    <p:sldId id="270" r:id="rId5"/>
    <p:sldId id="282" r:id="rId6"/>
    <p:sldId id="283" r:id="rId7"/>
    <p:sldId id="284" r:id="rId8"/>
    <p:sldId id="285" r:id="rId9"/>
    <p:sldId id="286" r:id="rId10"/>
    <p:sldId id="287" r:id="rId11"/>
    <p:sldId id="289" r:id="rId12"/>
    <p:sldId id="288" r:id="rId13"/>
    <p:sldId id="275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22" autoAdjust="0"/>
    <p:restoredTop sz="84571" autoAdjust="0"/>
  </p:normalViewPr>
  <p:slideViewPr>
    <p:cSldViewPr>
      <p:cViewPr varScale="1">
        <p:scale>
          <a:sx n="98" d="100"/>
          <a:sy n="98" d="100"/>
        </p:scale>
        <p:origin x="165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23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F9613-CF77-4E74-9F2E-E17D7210799D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E9D6D-22D2-41DB-8607-3AF9E9841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78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E9D6D-22D2-41DB-8607-3AF9E9841B7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405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FDA322E-BDF7-4E49-8E98-563C85038001}" type="datetimeFigureOut">
              <a:rPr lang="ru-RU" smtClean="0"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A7A961-940D-4EE9-816C-7E506A9126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9" r:id="rId1"/>
    <p:sldLayoutId id="2147484670" r:id="rId2"/>
    <p:sldLayoutId id="2147484671" r:id="rId3"/>
    <p:sldLayoutId id="2147484672" r:id="rId4"/>
    <p:sldLayoutId id="2147484673" r:id="rId5"/>
    <p:sldLayoutId id="2147484674" r:id="rId6"/>
    <p:sldLayoutId id="2147484675" r:id="rId7"/>
    <p:sldLayoutId id="2147484676" r:id="rId8"/>
    <p:sldLayoutId id="2147484677" r:id="rId9"/>
    <p:sldLayoutId id="2147484678" r:id="rId10"/>
    <p:sldLayoutId id="2147484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29309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Отчет об исполнении муниципальной программы Нефтеюганского района </a:t>
            </a:r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«Совершенствование </a:t>
            </a: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муниципального управления в Нефтеюганском районе на 2019-2024 годы и на период до 2030 </a:t>
            </a:r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года»</a:t>
            </a:r>
            <a:b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за </a:t>
            </a:r>
            <a:r>
              <a:rPr lang="ru-RU" sz="27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24544" y="6021288"/>
            <a:ext cx="10009112" cy="1473200"/>
          </a:xfrm>
        </p:spPr>
        <p:txBody>
          <a:bodyPr/>
          <a:lstStyle/>
          <a:p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(постановление администрации Нефтеюганского района             </a:t>
            </a:r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                                          от 30.12.2021 </a:t>
            </a: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№ </a:t>
            </a:r>
            <a:r>
              <a:rPr lang="ru-RU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2368-па-нпа</a:t>
            </a: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  <a:b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5135" y="0"/>
            <a:ext cx="938865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2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38988"/>
          </a:xfrm>
        </p:spPr>
        <p:txBody>
          <a:bodyPr/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117" y="1340768"/>
            <a:ext cx="89858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/>
          </a:p>
          <a:p>
            <a:r>
              <a:rPr lang="ru-RU" b="1" dirty="0" smtClean="0"/>
              <a:t>	Основное </a:t>
            </a:r>
            <a:r>
              <a:rPr lang="ru-RU" b="1" dirty="0"/>
              <a:t>мероприятие </a:t>
            </a:r>
            <a:r>
              <a:rPr lang="ru-RU" dirty="0" smtClean="0">
                <a:ea typeface="Times New Roman"/>
              </a:rPr>
              <a:t>«</a:t>
            </a:r>
            <a:r>
              <a:rPr lang="ru-RU" dirty="0" smtClean="0"/>
              <a:t>Проведение </a:t>
            </a:r>
            <a:r>
              <a:rPr lang="ru-RU" dirty="0"/>
              <a:t>конкурса среди муниципальных служащих «Лучший муниципальный служащий муниципального образования </a:t>
            </a:r>
            <a:r>
              <a:rPr lang="ru-RU" dirty="0" err="1"/>
              <a:t>Нефтеюганский</a:t>
            </a:r>
            <a:r>
              <a:rPr lang="ru-RU" dirty="0"/>
              <a:t> </a:t>
            </a:r>
            <a:r>
              <a:rPr lang="ru-RU" dirty="0" smtClean="0"/>
              <a:t>район</a:t>
            </a:r>
            <a:r>
              <a:rPr lang="ru-RU" dirty="0" smtClean="0">
                <a:ea typeface="Times New Roman"/>
              </a:rPr>
              <a:t>»</a:t>
            </a:r>
            <a:endParaRPr lang="ru-RU" dirty="0"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358603"/>
              </p:ext>
            </p:extLst>
          </p:nvPr>
        </p:nvGraphicFramePr>
        <p:xfrm>
          <a:off x="247115" y="3284984"/>
          <a:ext cx="6096000" cy="133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38285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Увеличение количества участников мероприятий, направленных на повышение престижа и открытости муниципальной службы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», единиц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12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947547"/>
              </p:ext>
            </p:extLst>
          </p:nvPr>
        </p:nvGraphicFramePr>
        <p:xfrm>
          <a:off x="251520" y="5095033"/>
          <a:ext cx="6096000" cy="116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Местный бюджет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75,0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75,0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97275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08204" y="3271043"/>
            <a:ext cx="27357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В рамках мероприятия </a:t>
            </a:r>
            <a:r>
              <a:rPr lang="ru-RU" sz="1400" i="1" dirty="0">
                <a:solidFill>
                  <a:srgbClr val="0070C0"/>
                </a:solidFill>
              </a:rPr>
              <a:t>«Проведение конкурса среди муниципальных служащих «Лучший муниципальный служащий муниципального образования Нефтеюганский район»»</a:t>
            </a:r>
            <a:r>
              <a:rPr lang="ru-RU" sz="1400" dirty="0">
                <a:solidFill>
                  <a:srgbClr val="0070C0"/>
                </a:solidFill>
              </a:rPr>
              <a:t> проведен конкурс, в котором приняли участие </a:t>
            </a:r>
            <a:r>
              <a:rPr lang="ru-RU" sz="1400" dirty="0" smtClean="0">
                <a:solidFill>
                  <a:srgbClr val="0070C0"/>
                </a:solidFill>
              </a:rPr>
              <a:t>6 </a:t>
            </a:r>
            <a:r>
              <a:rPr lang="ru-RU" sz="1400" dirty="0">
                <a:solidFill>
                  <a:srgbClr val="0070C0"/>
                </a:solidFill>
              </a:rPr>
              <a:t>человек. </a:t>
            </a:r>
          </a:p>
        </p:txBody>
      </p:sp>
      <p:pic>
        <p:nvPicPr>
          <p:cNvPr id="8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" y="4581325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" y="2780928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12" y="1170546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6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38988"/>
          </a:xfrm>
        </p:spPr>
        <p:txBody>
          <a:bodyPr/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117" y="1340768"/>
            <a:ext cx="89858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	Основное </a:t>
            </a:r>
            <a:r>
              <a:rPr lang="ru-RU" b="1" dirty="0">
                <a:solidFill>
                  <a:prstClr val="black"/>
                </a:solidFill>
              </a:rPr>
              <a:t>мероприятие </a:t>
            </a:r>
            <a:r>
              <a:rPr lang="ru-RU" dirty="0" smtClean="0">
                <a:solidFill>
                  <a:prstClr val="black"/>
                </a:solidFill>
                <a:ea typeface="Times New Roman"/>
              </a:rPr>
              <a:t>«</a:t>
            </a:r>
            <a:r>
              <a:rPr lang="ru-RU" dirty="0" smtClean="0">
                <a:solidFill>
                  <a:prstClr val="black"/>
                </a:solidFill>
              </a:rPr>
              <a:t>Совершенствование </a:t>
            </a:r>
            <a:r>
              <a:rPr lang="ru-RU" dirty="0">
                <a:solidFill>
                  <a:prstClr val="black"/>
                </a:solidFill>
              </a:rPr>
              <a:t>структуры администрации </a:t>
            </a:r>
            <a:r>
              <a:rPr lang="ru-RU" dirty="0" err="1">
                <a:solidFill>
                  <a:prstClr val="black"/>
                </a:solidFill>
              </a:rPr>
              <a:t>Нефтеюганского</a:t>
            </a:r>
            <a:r>
              <a:rPr lang="ru-RU" dirty="0">
                <a:solidFill>
                  <a:prstClr val="black"/>
                </a:solidFill>
              </a:rPr>
              <a:t> района</a:t>
            </a:r>
            <a:r>
              <a:rPr lang="ru-RU" dirty="0" smtClean="0">
                <a:solidFill>
                  <a:prstClr val="black"/>
                </a:solidFill>
                <a:ea typeface="Times New Roman"/>
              </a:rPr>
              <a:t>»</a:t>
            </a:r>
            <a:endParaRPr lang="ru-RU" dirty="0">
              <a:solidFill>
                <a:prstClr val="black"/>
              </a:solidFill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20686"/>
              </p:ext>
            </p:extLst>
          </p:nvPr>
        </p:nvGraphicFramePr>
        <p:xfrm>
          <a:off x="247115" y="3284984"/>
          <a:ext cx="6096000" cy="150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38285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Исполнение плана мероприятий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направленных на качественное формирование кадрового состава и организации муниципальной службы ежегодно на уровне 100%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100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100</a:t>
                      </a:r>
                      <a:r>
                        <a:rPr lang="ru-RU" sz="1400" baseline="0" dirty="0" smtClean="0">
                          <a:effectLst/>
                        </a:rPr>
                        <a:t>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pic>
        <p:nvPicPr>
          <p:cNvPr id="9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" y="2780928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12" y="1170546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89948" y="3266538"/>
            <a:ext cx="244827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В </a:t>
            </a:r>
            <a:r>
              <a:rPr lang="ru-RU" sz="1400" dirty="0" smtClean="0">
                <a:solidFill>
                  <a:srgbClr val="0070C0"/>
                </a:solidFill>
              </a:rPr>
              <a:t>2021 </a:t>
            </a:r>
            <a:r>
              <a:rPr lang="ru-RU" sz="1400" dirty="0">
                <a:solidFill>
                  <a:srgbClr val="0070C0"/>
                </a:solidFill>
              </a:rPr>
              <a:t>году с целью повышения престижа муниципальной службы своевременно проведена работа по размещению информация о деятельности органов местного самоуправления Нефтеюганского района в местных печатных и электронных СМИ. </a:t>
            </a:r>
          </a:p>
        </p:txBody>
      </p:sp>
    </p:spTree>
    <p:extLst>
      <p:ext uri="{BB962C8B-B14F-4D97-AF65-F5344CB8AC3E}">
        <p14:creationId xmlns:p14="http://schemas.microsoft.com/office/powerpoint/2010/main" val="138795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771" y="-29183"/>
            <a:ext cx="8229600" cy="1252728"/>
          </a:xfrm>
        </p:spPr>
        <p:txBody>
          <a:bodyPr/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98" y="764902"/>
            <a:ext cx="89858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/>
          </a:p>
          <a:p>
            <a:r>
              <a:rPr lang="ru-RU" b="1" dirty="0" smtClean="0"/>
              <a:t>	Основное </a:t>
            </a:r>
            <a:r>
              <a:rPr lang="ru-RU" b="1" dirty="0"/>
              <a:t>мероприятие </a:t>
            </a:r>
            <a:r>
              <a:rPr lang="ru-RU" dirty="0" smtClean="0">
                <a:ea typeface="Times New Roman"/>
              </a:rPr>
              <a:t>«</a:t>
            </a:r>
            <a:r>
              <a:rPr lang="ru-RU" dirty="0" smtClean="0"/>
              <a:t>Обеспечение </a:t>
            </a:r>
            <a:r>
              <a:rPr lang="ru-RU" dirty="0"/>
              <a:t>деятельности  Муниципального </a:t>
            </a:r>
            <a:r>
              <a:rPr lang="ru-RU" dirty="0" smtClean="0"/>
              <a:t> 	Учреждения </a:t>
            </a:r>
            <a:r>
              <a:rPr lang="ru-RU" dirty="0"/>
              <a:t>«Многофункциональный центр предоставления государственных </a:t>
            </a:r>
            <a:r>
              <a:rPr lang="ru-RU" dirty="0" smtClean="0"/>
              <a:t>	и муниципальных услуг</a:t>
            </a:r>
            <a:r>
              <a:rPr lang="ru-RU" dirty="0"/>
              <a:t>» Нефтеюганского </a:t>
            </a:r>
            <a:r>
              <a:rPr lang="ru-RU" dirty="0" smtClean="0"/>
              <a:t>района</a:t>
            </a:r>
            <a:r>
              <a:rPr lang="ru-RU" dirty="0" smtClean="0">
                <a:ea typeface="Times New Roman"/>
              </a:rPr>
              <a:t>»</a:t>
            </a:r>
            <a:endParaRPr lang="ru-RU" dirty="0"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649567"/>
              </p:ext>
            </p:extLst>
          </p:nvPr>
        </p:nvGraphicFramePr>
        <p:xfrm>
          <a:off x="334218" y="3163830"/>
          <a:ext cx="4920598" cy="1759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0598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</a:tblGrid>
              <a:tr h="10693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Уровень удовлетворенности граждан качеством предоставления государственных и муниципальных услуг ежегодно на уровне 90%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 </a:t>
                      </a: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(В связи с ликвидацией МФЦ данный целевой показатель не имеет целевое назначение с 2021 года)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4942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514982"/>
              </p:ext>
            </p:extLst>
          </p:nvPr>
        </p:nvGraphicFramePr>
        <p:xfrm>
          <a:off x="266481" y="4681187"/>
          <a:ext cx="5040561" cy="191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80187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1680187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1680187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3390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Местный бюджет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4 147,4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4 147,4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4 147,4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4 147,4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294024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159623"/>
              </p:ext>
            </p:extLst>
          </p:nvPr>
        </p:nvGraphicFramePr>
        <p:xfrm>
          <a:off x="266481" y="2060847"/>
          <a:ext cx="5008752" cy="1309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8752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</a:tblGrid>
              <a:tr h="6257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Среднее время ожидания в очереди при обращении заявителя в орган местного самоуправления для получения государственных и муниципальных услуг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», минут (В связи с ликвидацией МФЦ данный целевой показатель не имеет целевое назначение с 2021 года)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95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436096" y="2857905"/>
            <a:ext cx="3707904" cy="31085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400" dirty="0"/>
              <a:t>В 2021 году согласно распоряжению администрации Нефтеюганского района от 15.06.2020 № 269-ра «О ликвидации муниципального учреждения «Многофункциональный центр предоставления государственных и муниципальных услуг» ликвидировано муниципальное учреждение «Многофункциональный центр предоставления государственных и муниципальных услуг» на основании записи единого государственного реестра юридических лиц и уведомления в налоговом органе от 04.08.2021 года.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5" y="1715238"/>
            <a:ext cx="536654" cy="56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6" y="2876527"/>
            <a:ext cx="570523" cy="59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7" y="4397492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04" y="621332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899" y="-8170"/>
            <a:ext cx="576064" cy="73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75784" y="260648"/>
            <a:ext cx="8568630" cy="792088"/>
          </a:xfrm>
        </p:spPr>
        <p:txBody>
          <a:bodyPr>
            <a:noAutofit/>
          </a:bodyPr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sz="2700" i="1" u="sng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3615" y="1556792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 целом в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2021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году на реализацию мероприятий муниципальной программы было направлено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503 952,9тыс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 руб. По итогам года финансовые средства израсходованы в объеме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497 027,2 тыс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 руб., что составляет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98,6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% от утвержденного плана, в том числе: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за счет средств федерального бюджета – 100,0 %;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за счет средств бюджета автономного округа 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99,3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%;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за счет средств местного бюджета 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98,6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%. 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Анализ исполнения финансовых показателей отражен в приложении № 2. 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отчетный период оценка степени достижения целевых показателей проведена по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10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показателям, из них: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достигнуто от годового значения свыше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100 %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 4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показателям;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достигнуто запланированное годовое значение по 4 показателям;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не достигнуто плановое значение по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 показателям.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28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 algn="ctr">
              <a:buNone/>
            </a:pP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 algn="ctr">
              <a:buNone/>
            </a:pP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 algn="ctr">
              <a:buNone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 algn="ctr">
              <a:buNone/>
            </a:pP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>
              <a:buNone/>
            </a:pP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>
              <a:buNone/>
            </a:pPr>
            <a:endParaRPr lang="ru-RU" sz="2000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  <a:p>
            <a:pPr marL="0" indent="0">
              <a:buNone/>
            </a:pPr>
            <a:r>
              <a:rPr lang="ru-RU" sz="2000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С уважением,</a:t>
            </a:r>
          </a:p>
          <a:p>
            <a:pPr marL="0" indent="0">
              <a:buNone/>
            </a:pPr>
            <a:r>
              <a:rPr lang="ru-RU" sz="2000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Управление отчетности и </a:t>
            </a:r>
          </a:p>
          <a:p>
            <a:pPr marL="0" indent="0">
              <a:buNone/>
            </a:pPr>
            <a:r>
              <a:rPr lang="ru-RU" sz="2000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программно-целевого планирования</a:t>
            </a:r>
          </a:p>
          <a:p>
            <a:pPr marL="0" indent="0">
              <a:buNone/>
            </a:pPr>
            <a:r>
              <a:rPr lang="ru-RU" sz="2000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а</a:t>
            </a:r>
            <a:r>
              <a:rPr lang="ru-RU" sz="2000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дминистрации Нефтеюганского района</a:t>
            </a:r>
          </a:p>
          <a:p>
            <a:pPr marL="0" indent="0">
              <a:buNone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4670" y="2420888"/>
            <a:ext cx="8127546" cy="11079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divot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Спасибо за внимание</a:t>
            </a:r>
            <a:endParaRPr lang="ru-RU" sz="6600" b="1" cap="none" spc="0" dirty="0">
              <a:ln>
                <a:prstDash val="solid"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23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42311" y="344697"/>
            <a:ext cx="8496944" cy="936104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3000" i="1" u="sng" dirty="0" smtClean="0">
                <a:solidFill>
                  <a:schemeClr val="bg1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3000" i="1" u="sng" dirty="0" smtClean="0">
                <a:solidFill>
                  <a:schemeClr val="bg1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3000" b="1" i="1" u="sng" dirty="0" smtClean="0">
                <a:solidFill>
                  <a:schemeClr val="bg1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  <a:t>Участники Программы </a:t>
            </a:r>
            <a:br>
              <a:rPr lang="ru-RU" sz="3000" b="1" i="1" u="sng" dirty="0" smtClean="0">
                <a:solidFill>
                  <a:schemeClr val="bg1"/>
                </a:solidFill>
                <a:effectLst/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ru-RU" sz="3000" b="1" i="1" u="sng" dirty="0">
              <a:solidFill>
                <a:schemeClr val="bg1"/>
              </a:solidFill>
              <a:effectLst/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7016" y="720080"/>
            <a:ext cx="8568952" cy="5760640"/>
          </a:xfrm>
        </p:spPr>
        <p:txBody>
          <a:bodyPr>
            <a:noAutofit/>
          </a:bodyPr>
          <a:lstStyle/>
          <a:p>
            <a:pPr algn="l">
              <a:defRPr/>
            </a:pPr>
            <a:endParaRPr lang="ru-RU" sz="1300" b="1" i="1" u="sng" dirty="0" smtClean="0">
              <a:solidFill>
                <a:srgbClr val="FF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400" b="1" i="1" u="sng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Ответственный </a:t>
            </a:r>
            <a:r>
              <a:rPr lang="ru-RU" sz="1400" b="1" i="1" u="sng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исполнитель </a:t>
            </a:r>
            <a:r>
              <a:rPr lang="ru-RU" sz="1400" b="1" i="1" u="sng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Программы:</a:t>
            </a:r>
            <a:endParaRPr lang="ru-RU" sz="1400" b="1" i="1" dirty="0" smtClean="0">
              <a:solidFill>
                <a:schemeClr val="bg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l">
              <a:defRPr/>
            </a:pP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Управление отчетности и программно-целевого планирования администрации </a:t>
            </a:r>
            <a:r>
              <a:rPr lang="ru-RU" sz="1400" i="1" dirty="0" err="1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Нефтеюганского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l">
              <a:defRPr/>
            </a:pPr>
            <a:r>
              <a:rPr lang="ru-RU" sz="1400" b="1" i="1" u="sng" dirty="0" smtClean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Соисполнители  </a:t>
            </a:r>
            <a:r>
              <a:rPr lang="ru-RU" sz="1400" b="1" i="1" u="sng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Программы:</a:t>
            </a:r>
          </a:p>
          <a:p>
            <a:pPr marL="285750" lvl="0" indent="-28575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Департамент имущественных отношений Нефтеюганского района;</a:t>
            </a:r>
          </a:p>
          <a:p>
            <a:pPr marL="285750" lvl="0" indent="-28575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Департамент финансов Нефтеюганского района;</a:t>
            </a:r>
          </a:p>
          <a:p>
            <a:pPr marL="285750" lvl="0" indent="-28575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Департамент образования и молодежной политики Нефтеюганского района;</a:t>
            </a:r>
          </a:p>
          <a:p>
            <a:pPr marL="285750" lvl="0" indent="-28575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Департамент культуры и спорта Нефтеюганского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района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Департамент строительства и жилищно – коммунального комплекса Нефтеюганского района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Дума </a:t>
            </a:r>
            <a:r>
              <a:rPr lang="ru-RU" sz="1400" dirty="0" err="1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Нефтеюганского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района</a:t>
            </a:r>
          </a:p>
          <a:p>
            <a:pPr marL="285750" lvl="0" indent="-28575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Администрация Нефтеюганского района: </a:t>
            </a:r>
            <a:endParaRPr lang="ru-RU" sz="1400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    - отдел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записи актов гражданского состояния администрации Нефтеюганского района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l"/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    - отдел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делам архивов управления по связям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 общественностью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администрации Нефтеюганского района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l"/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    - управление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информационных технологий и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административного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реформирования администрации </a:t>
            </a:r>
            <a:endParaRPr lang="ru-RU" sz="1400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Нефтеюганского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района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l"/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     -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муниципальной службы, кадров и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наград;</a:t>
            </a:r>
            <a:endParaRPr lang="ru-RU" sz="1400" i="1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     - комитет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земельным ресурсам администрации </a:t>
            </a:r>
            <a:r>
              <a:rPr lang="ru-RU" sz="1400" i="1" dirty="0" err="1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Нефтеюганского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района;</a:t>
            </a:r>
            <a:endParaRPr lang="ru-RU" sz="1400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      - комитет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 экономической политике и предпринимательству администрации </a:t>
            </a:r>
            <a:r>
              <a:rPr lang="ru-RU" sz="1400" i="1" dirty="0" err="1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Нефтеюганского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района</a:t>
            </a: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МКУ «Управление по делам администрации Нефтеюганского района»;</a:t>
            </a: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МУ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«Многофункциональный центр 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предоставления государственных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 муниципальных услуг</a:t>
            </a: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Администрации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городских и сельских поселений.</a:t>
            </a:r>
          </a:p>
        </p:txBody>
      </p:sp>
      <p:pic>
        <p:nvPicPr>
          <p:cNvPr id="5" name="Picture 35" descr="image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936" y="0"/>
            <a:ext cx="57606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21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3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30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30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Цели и Задачи Программы </a:t>
            </a:r>
            <a:br>
              <a:rPr lang="ru-RU" sz="30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ru-RU" sz="3000" b="1" i="1" u="sng" dirty="0">
              <a:effectLst>
                <a:glow rad="12700">
                  <a:schemeClr val="accent1">
                    <a:alpha val="40000"/>
                  </a:schemeClr>
                </a:glow>
                <a:outerShdw blurRad="50800" dist="50800" dir="5400000" algn="ctr" rotWithShape="0">
                  <a:srgbClr val="000000">
                    <a:alpha val="99000"/>
                  </a:srgbClr>
                </a:outerShdw>
                <a:reflection stA="99000" endPos="65000" dist="50800" dir="5400000" sy="-100000" algn="bl" rotWithShape="0"/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936" y="0"/>
            <a:ext cx="57606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313918"/>
              </p:ext>
            </p:extLst>
          </p:nvPr>
        </p:nvGraphicFramePr>
        <p:xfrm>
          <a:off x="179512" y="1025353"/>
          <a:ext cx="8784976" cy="6066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092">
                  <a:extLst>
                    <a:ext uri="{9D8B030D-6E8A-4147-A177-3AD203B41FA5}">
                      <a16:colId xmlns:a16="http://schemas.microsoft.com/office/drawing/2014/main" val="4245160763"/>
                    </a:ext>
                  </a:extLst>
                </a:gridCol>
                <a:gridCol w="4355884">
                  <a:extLst>
                    <a:ext uri="{9D8B030D-6E8A-4147-A177-3AD203B41FA5}">
                      <a16:colId xmlns:a16="http://schemas.microsoft.com/office/drawing/2014/main" val="650227268"/>
                    </a:ext>
                  </a:extLst>
                </a:gridCol>
              </a:tblGrid>
              <a:tr h="36651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Цели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Задачи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459511"/>
                  </a:ext>
                </a:extLst>
              </a:tr>
              <a:tr h="409057">
                <a:tc rowSpan="5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557738"/>
                  </a:ext>
                </a:extLst>
              </a:tr>
              <a:tr h="513117">
                <a:tc v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2. Создание условий для рационального использования земель в границах муниципального образования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</a:rPr>
                        <a:t>Нефтеюганский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район.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134150"/>
                  </a:ext>
                </a:extLst>
              </a:tr>
              <a:tr h="615078">
                <a:tc v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531696"/>
                  </a:ext>
                </a:extLst>
              </a:tr>
              <a:tr h="513117">
                <a:tc v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4. Создание условий для сохранения документального наследия и расширения доступа пользователей к архивным документам.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935028"/>
                  </a:ext>
                </a:extLst>
              </a:tr>
              <a:tr h="569758">
                <a:tc v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5. Повышение профессиональной компетенции муниципальных служащих и лиц, включенных в резерв управленческих кадров муниципального образования.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370303"/>
                  </a:ext>
                </a:extLst>
              </a:tr>
              <a:tr h="1051862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2. Повышение эффективности муниципальной службы в муниципальном образовании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</a:rPr>
                        <a:t>Нефтеюганский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район.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6. Обеспечение мер, способствующих повышению результативности и эффективности муниципальной службы в муниципальном образовании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</a:rPr>
                        <a:t>Нефтеюганский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район, в том числе предупреждение коррупции, выявление и разрешение конфликта интересов.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387284"/>
                  </a:ext>
                </a:extLst>
              </a:tr>
              <a:tr h="80632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3. Повышение уровня удовлетворенности населения качеством предоставления государственных и муниципальных услуг.</a:t>
                      </a: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7. Обеспечение предоставления государственных и муниципальных услуг, в том числе путем организации их предоставления по принципу «одного окна».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89417"/>
                  </a:ext>
                </a:extLst>
              </a:tr>
              <a:tr h="7991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Развитие на территории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</a:rPr>
                        <a:t>Нефтеюганского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района системы защиты прав потребителей.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8.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Обеспечение защиты прав потребителей на территории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</a:rPr>
                        <a:t>Нефтеюганского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 района.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0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008112"/>
          </a:xfrm>
        </p:spPr>
        <p:txBody>
          <a:bodyPr>
            <a:normAutofit/>
          </a:bodyPr>
          <a:lstStyle/>
          <a:p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sz="2700" dirty="0"/>
          </a:p>
        </p:txBody>
      </p:sp>
      <p:pic>
        <p:nvPicPr>
          <p:cNvPr id="4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001092"/>
              </p:ext>
            </p:extLst>
          </p:nvPr>
        </p:nvGraphicFramePr>
        <p:xfrm>
          <a:off x="317357" y="2419392"/>
          <a:ext cx="6096000" cy="150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55277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«</a:t>
                      </a:r>
                      <a:r>
                        <a:rPr lang="ru-RU" sz="1100" dirty="0" smtClean="0">
                          <a:effectLst/>
                        </a:rPr>
          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95 %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98%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58116" y="1034058"/>
            <a:ext cx="898588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>
              <a:solidFill>
                <a:schemeClr val="tx2"/>
              </a:solidFill>
            </a:endParaRPr>
          </a:p>
          <a:p>
            <a:pPr lvl="0">
              <a:defRPr/>
            </a:pPr>
            <a:r>
              <a:rPr lang="ru-RU" b="1" dirty="0" smtClean="0"/>
              <a:t>	</a:t>
            </a:r>
            <a:r>
              <a:rPr lang="ru-RU" sz="1500" b="1" dirty="0" smtClean="0"/>
              <a:t>Основное </a:t>
            </a:r>
            <a:r>
              <a:rPr lang="ru-RU" sz="1500" b="1" dirty="0"/>
              <a:t>мероприятие </a:t>
            </a:r>
            <a:r>
              <a:rPr lang="ru-RU" sz="1500" dirty="0" smtClean="0">
                <a:ea typeface="Times New Roman"/>
              </a:rPr>
              <a:t>«</a:t>
            </a:r>
            <a:r>
              <a:rPr lang="ru-RU" sz="1500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r>
              <a:rPr lang="ru-RU" sz="1500" dirty="0" smtClean="0">
                <a:ea typeface="Times New Roman"/>
              </a:rPr>
              <a:t>»</a:t>
            </a:r>
            <a:endParaRPr lang="ru-RU" sz="1500" dirty="0">
              <a:ea typeface="Times New Roman"/>
            </a:endParaRPr>
          </a:p>
          <a:p>
            <a:pPr lvl="0">
              <a:defRPr/>
            </a:pPr>
            <a:endParaRPr lang="ru-RU" dirty="0">
              <a:ea typeface="Times New Roman"/>
            </a:endParaRPr>
          </a:p>
          <a:p>
            <a:pPr lvl="0">
              <a:defRPr/>
            </a:pPr>
            <a:r>
              <a:rPr lang="ru-RU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724527"/>
              </p:ext>
            </p:extLst>
          </p:nvPr>
        </p:nvGraphicFramePr>
        <p:xfrm>
          <a:off x="331320" y="4365104"/>
          <a:ext cx="6096000" cy="12404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4987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Местный бюджет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486664,38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480093,20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97275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413357" y="2717333"/>
            <a:ext cx="25922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своевременно и в полном объеме выплачены заработная плата, начисления на оплату труда, прочие выплаты работникам, своевременно заключены, и исполнены контракты в рамках муниципальной программы. Составлены и своевременно сданы ежемесячные, квартальные и годовой отчеты.</a:t>
            </a:r>
          </a:p>
        </p:txBody>
      </p:sp>
      <p:pic>
        <p:nvPicPr>
          <p:cNvPr id="1026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57" y="2074542"/>
            <a:ext cx="497107" cy="52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40" y="3874968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57" y="814020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2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117" y="1190720"/>
            <a:ext cx="89858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/>
          </a:p>
          <a:p>
            <a:pPr>
              <a:defRPr/>
            </a:pPr>
            <a:r>
              <a:rPr lang="ru-RU" b="1" dirty="0" smtClean="0"/>
              <a:t>	Основное </a:t>
            </a:r>
            <a:r>
              <a:rPr lang="ru-RU" b="1" dirty="0"/>
              <a:t>мероприятие </a:t>
            </a:r>
            <a:r>
              <a:rPr lang="ru-RU" dirty="0" smtClean="0">
                <a:ea typeface="Times New Roman"/>
              </a:rPr>
              <a:t>«</a:t>
            </a:r>
            <a:r>
              <a:rPr lang="ru-RU" dirty="0" smtClean="0"/>
              <a:t>Проведение </a:t>
            </a:r>
            <a:r>
              <a:rPr lang="ru-RU" dirty="0"/>
              <a:t>работ по формированию и оценке земельных участков для эффективного планирования и осуществления муниципального земельного контроля, сформированных и предоставленных земельных участков физическим и юридическим </a:t>
            </a:r>
            <a:r>
              <a:rPr lang="ru-RU" dirty="0" smtClean="0"/>
              <a:t>лицам</a:t>
            </a:r>
            <a:r>
              <a:rPr lang="ru-RU" dirty="0" smtClean="0">
                <a:ea typeface="Times New Roman"/>
              </a:rPr>
              <a:t>»</a:t>
            </a:r>
            <a:endParaRPr lang="ru-RU" dirty="0">
              <a:ea typeface="Times New Roman"/>
            </a:endParaRPr>
          </a:p>
          <a:p>
            <a:pPr lvl="0">
              <a:defRPr/>
            </a:pPr>
            <a:endParaRPr lang="ru-RU" dirty="0">
              <a:ea typeface="Times New Roman"/>
            </a:endParaRPr>
          </a:p>
          <a:p>
            <a:pPr lvl="0">
              <a:defRPr/>
            </a:pPr>
            <a:r>
              <a:rPr lang="ru-RU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288129"/>
              </p:ext>
            </p:extLst>
          </p:nvPr>
        </p:nvGraphicFramePr>
        <p:xfrm>
          <a:off x="329448" y="3193695"/>
          <a:ext cx="6096000" cy="1294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55277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effectLst/>
                        </a:rPr>
                        <a:t>Исполнение плана мероприятий муниципального земельного контроля за использованием земель ежегодно на уровне 100%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</a:t>
                      </a:r>
                      <a:endParaRPr lang="ru-RU" sz="1100" dirty="0" smtClean="0"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100 %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100 %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773009"/>
              </p:ext>
            </p:extLst>
          </p:nvPr>
        </p:nvGraphicFramePr>
        <p:xfrm>
          <a:off x="322172" y="5016964"/>
          <a:ext cx="6096000" cy="116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1386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Местный бюджет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397,1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304,3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97275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53898" y="4062857"/>
            <a:ext cx="26901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rgbClr val="0070C0"/>
                </a:solidFill>
              </a:rPr>
              <a:t>Количество сформированных земельных участков</a:t>
            </a:r>
            <a:r>
              <a:rPr lang="en-US" sz="1400" dirty="0" smtClean="0">
                <a:solidFill>
                  <a:srgbClr val="0070C0"/>
                </a:solidFill>
              </a:rPr>
              <a:t> </a:t>
            </a:r>
            <a:r>
              <a:rPr lang="ru-RU" sz="1400" dirty="0" smtClean="0">
                <a:solidFill>
                  <a:srgbClr val="0070C0"/>
                </a:solidFill>
              </a:rPr>
              <a:t>за 2021 год </a:t>
            </a:r>
            <a:r>
              <a:rPr lang="ru-RU" sz="1400" dirty="0">
                <a:solidFill>
                  <a:srgbClr val="0070C0"/>
                </a:solidFill>
              </a:rPr>
              <a:t>– </a:t>
            </a:r>
            <a:r>
              <a:rPr lang="ru-RU" sz="1400" dirty="0" smtClean="0">
                <a:solidFill>
                  <a:srgbClr val="0070C0"/>
                </a:solidFill>
              </a:rPr>
              <a:t>16. Также произведена </a:t>
            </a:r>
            <a:r>
              <a:rPr lang="ru-RU" sz="1400" dirty="0">
                <a:solidFill>
                  <a:srgbClr val="0070C0"/>
                </a:solidFill>
              </a:rPr>
              <a:t>оценка </a:t>
            </a:r>
            <a:r>
              <a:rPr lang="ru-RU" sz="1400" dirty="0" smtClean="0">
                <a:solidFill>
                  <a:srgbClr val="0070C0"/>
                </a:solidFill>
              </a:rPr>
              <a:t>40 </a:t>
            </a:r>
            <a:r>
              <a:rPr lang="ru-RU" sz="1400" dirty="0">
                <a:solidFill>
                  <a:srgbClr val="0070C0"/>
                </a:solidFill>
              </a:rPr>
              <a:t>земельных </a:t>
            </a:r>
            <a:r>
              <a:rPr lang="ru-RU" sz="1400" dirty="0" smtClean="0">
                <a:solidFill>
                  <a:srgbClr val="0070C0"/>
                </a:solidFill>
              </a:rPr>
              <a:t>участков.</a:t>
            </a:r>
            <a:endParaRPr lang="ru-RU" dirty="0">
              <a:solidFill>
                <a:srgbClr val="0070C0"/>
              </a:solidFill>
              <a:latin typeface="Cambria" panose="02040503050406030204" pitchFamily="18" charset="0"/>
              <a:ea typeface="Times New Roman"/>
            </a:endParaRPr>
          </a:p>
        </p:txBody>
      </p:sp>
      <p:pic>
        <p:nvPicPr>
          <p:cNvPr id="8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9" y="2636912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0127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61" y="1052736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0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117" y="1190720"/>
            <a:ext cx="89858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/>
          </a:p>
          <a:p>
            <a:pPr>
              <a:defRPr/>
            </a:pPr>
            <a:r>
              <a:rPr lang="ru-RU" b="1" dirty="0" smtClean="0"/>
              <a:t>	Основное </a:t>
            </a:r>
            <a:r>
              <a:rPr lang="ru-RU" b="1" dirty="0"/>
              <a:t>мероприятие </a:t>
            </a:r>
            <a:r>
              <a:rPr lang="ru-RU" dirty="0" smtClean="0">
                <a:ea typeface="Times New Roman"/>
              </a:rPr>
              <a:t>«</a:t>
            </a:r>
            <a:r>
              <a:rPr lang="ru-RU" dirty="0"/>
              <a:t>Осуществление полномочий в сфере государственной регистрации актов гражданского </a:t>
            </a:r>
            <a:r>
              <a:rPr lang="ru-RU" dirty="0" smtClean="0"/>
              <a:t>состояния</a:t>
            </a:r>
            <a:r>
              <a:rPr lang="ru-RU" dirty="0" smtClean="0">
                <a:ea typeface="Times New Roman"/>
              </a:rPr>
              <a:t>»</a:t>
            </a:r>
            <a:endParaRPr lang="ru-RU" dirty="0"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438029"/>
              </p:ext>
            </p:extLst>
          </p:nvPr>
        </p:nvGraphicFramePr>
        <p:xfrm>
          <a:off x="547261" y="2298422"/>
          <a:ext cx="4176464" cy="133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23432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Количество совершенных юридически значимых действий с увеличением 1 % в год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», единиц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8 012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8 018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782763"/>
              </p:ext>
            </p:extLst>
          </p:nvPr>
        </p:nvGraphicFramePr>
        <p:xfrm>
          <a:off x="514606" y="3823931"/>
          <a:ext cx="4320986" cy="269113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3260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1757397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1440329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1386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Федеральный бюджет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4 992,0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4 992,0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7045261"/>
                  </a:ext>
                </a:extLst>
              </a:tr>
              <a:tr h="520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Бюджет автономного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округа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1 454,0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1 442,7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  <a:tr h="44577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Местный бюджет </a:t>
                      </a:r>
                      <a:endParaRPr lang="ru-RU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158,4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6633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Всего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6 604,4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6 434,7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940240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947459" y="2636912"/>
            <a:ext cx="460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rgbClr val="0070C0"/>
                </a:solidFill>
              </a:rPr>
              <a:t>      За 2021 </a:t>
            </a:r>
            <a:r>
              <a:rPr lang="ru-RU" sz="1400" dirty="0">
                <a:solidFill>
                  <a:srgbClr val="0070C0"/>
                </a:solidFill>
              </a:rPr>
              <a:t>год отделом ЗАГС администрации Нефтеюганского района совершено юридически значимых действий </a:t>
            </a:r>
            <a:r>
              <a:rPr lang="ru-RU" sz="1400" dirty="0" smtClean="0">
                <a:solidFill>
                  <a:srgbClr val="0070C0"/>
                </a:solidFill>
              </a:rPr>
              <a:t>8 018 </a:t>
            </a:r>
            <a:r>
              <a:rPr lang="ru-RU" sz="1400" dirty="0">
                <a:solidFill>
                  <a:srgbClr val="0070C0"/>
                </a:solidFill>
              </a:rPr>
              <a:t>единиц, из них </a:t>
            </a:r>
            <a:r>
              <a:rPr lang="ru-RU" sz="1400" dirty="0" smtClean="0">
                <a:solidFill>
                  <a:srgbClr val="0070C0"/>
                </a:solidFill>
              </a:rPr>
              <a:t>1035 </a:t>
            </a:r>
            <a:r>
              <a:rPr lang="ru-RU" sz="1400" dirty="0">
                <a:solidFill>
                  <a:srgbClr val="0070C0"/>
                </a:solidFill>
              </a:rPr>
              <a:t>актов гражданского состояния, в том числе</a:t>
            </a:r>
            <a:r>
              <a:rPr lang="ru-RU" sz="1400" dirty="0" smtClean="0">
                <a:solidFill>
                  <a:srgbClr val="0070C0"/>
                </a:solidFill>
              </a:rPr>
              <a:t>:</a:t>
            </a:r>
          </a:p>
          <a:p>
            <a:pPr lvl="0"/>
            <a:endParaRPr lang="ru-RU" sz="1400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о рождении – </a:t>
            </a:r>
            <a:r>
              <a:rPr lang="ru-RU" sz="1400" dirty="0" smtClean="0">
                <a:solidFill>
                  <a:srgbClr val="0070C0"/>
                </a:solidFill>
              </a:rPr>
              <a:t>317;</a:t>
            </a:r>
            <a:r>
              <a:rPr lang="ru-RU" sz="1400" dirty="0">
                <a:solidFill>
                  <a:srgbClr val="0070C0"/>
                </a:solidFill>
              </a:rPr>
              <a:t>	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о смерти – </a:t>
            </a:r>
            <a:r>
              <a:rPr lang="ru-RU" sz="1400" dirty="0" smtClean="0">
                <a:solidFill>
                  <a:srgbClr val="0070C0"/>
                </a:solidFill>
              </a:rPr>
              <a:t>257;</a:t>
            </a:r>
            <a:r>
              <a:rPr lang="ru-RU" sz="1400" dirty="0">
                <a:solidFill>
                  <a:srgbClr val="0070C0"/>
                </a:solidFill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о заключении брака </a:t>
            </a:r>
            <a:r>
              <a:rPr lang="ru-RU" sz="1400" dirty="0" smtClean="0">
                <a:solidFill>
                  <a:srgbClr val="0070C0"/>
                </a:solidFill>
              </a:rPr>
              <a:t>–206;</a:t>
            </a:r>
            <a:r>
              <a:rPr lang="ru-RU" sz="1400" dirty="0">
                <a:solidFill>
                  <a:srgbClr val="0070C0"/>
                </a:solidFill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о расторжении брака – </a:t>
            </a:r>
            <a:r>
              <a:rPr lang="ru-RU" sz="1400" dirty="0" smtClean="0">
                <a:solidFill>
                  <a:srgbClr val="0070C0"/>
                </a:solidFill>
              </a:rPr>
              <a:t>164;</a:t>
            </a:r>
            <a:endParaRPr lang="ru-RU" sz="1400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о перемене имени – </a:t>
            </a:r>
            <a:r>
              <a:rPr lang="ru-RU" sz="1400" dirty="0" smtClean="0">
                <a:solidFill>
                  <a:srgbClr val="0070C0"/>
                </a:solidFill>
              </a:rPr>
              <a:t>36;</a:t>
            </a:r>
            <a:endParaRPr lang="ru-RU" sz="1400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об установлении отцовства – </a:t>
            </a:r>
            <a:r>
              <a:rPr lang="ru-RU" sz="1400" dirty="0" smtClean="0">
                <a:solidFill>
                  <a:srgbClr val="0070C0"/>
                </a:solidFill>
              </a:rPr>
              <a:t>50;</a:t>
            </a:r>
            <a:r>
              <a:rPr lang="ru-RU" sz="1400" dirty="0">
                <a:solidFill>
                  <a:srgbClr val="0070C0"/>
                </a:solidFill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об усыновлении (удочерении) – </a:t>
            </a:r>
            <a:r>
              <a:rPr lang="ru-RU" sz="1400" dirty="0" smtClean="0">
                <a:solidFill>
                  <a:srgbClr val="0070C0"/>
                </a:solidFill>
              </a:rPr>
              <a:t>5.</a:t>
            </a:r>
            <a:r>
              <a:rPr lang="ru-RU" sz="1400" dirty="0">
                <a:solidFill>
                  <a:srgbClr val="0070C0"/>
                </a:solidFill>
              </a:rPr>
              <a:t>	</a:t>
            </a:r>
          </a:p>
        </p:txBody>
      </p:sp>
      <p:pic>
        <p:nvPicPr>
          <p:cNvPr id="8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3" y="2114050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" y="3520403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43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933" y="81728"/>
            <a:ext cx="8229600" cy="1252728"/>
          </a:xfrm>
        </p:spPr>
        <p:txBody>
          <a:bodyPr/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4741" y="908720"/>
            <a:ext cx="89858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b="1" dirty="0" smtClean="0"/>
              <a:t>	Основное </a:t>
            </a:r>
            <a:r>
              <a:rPr lang="ru-RU" b="1" dirty="0"/>
              <a:t>мероприятие </a:t>
            </a:r>
            <a:r>
              <a:rPr lang="ru-RU" dirty="0" smtClean="0">
                <a:ea typeface="Times New Roman"/>
              </a:rPr>
              <a:t>«</a:t>
            </a:r>
            <a:r>
              <a:rPr lang="ru-RU" dirty="0" smtClean="0"/>
              <a:t>Осуществление </a:t>
            </a:r>
            <a:r>
              <a:rPr lang="ru-RU" dirty="0"/>
              <a:t>полномочий  по хранению, комплектованию архивных документов, относящихся к государственной собственности автономного округа, создание нормативных условий для хранения архивных документов, обеспечение сохранности архивных документов, хранящихся в муниципальном архиве, развитие информационных технологий в области архивного дела, популяризация архивных </a:t>
            </a:r>
            <a:r>
              <a:rPr lang="ru-RU" dirty="0" smtClean="0"/>
              <a:t>документов</a:t>
            </a:r>
            <a:r>
              <a:rPr lang="ru-RU" dirty="0" smtClean="0">
                <a:ea typeface="Times New Roman"/>
              </a:rPr>
              <a:t>»</a:t>
            </a:r>
            <a:endParaRPr lang="ru-RU" dirty="0">
              <a:ea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842892"/>
              </p:ext>
            </p:extLst>
          </p:nvPr>
        </p:nvGraphicFramePr>
        <p:xfrm>
          <a:off x="222634" y="3317107"/>
          <a:ext cx="5040560" cy="150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49907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Количество архивных дел особо ценных и наиболее востребованных, включая аудио и видео, переведенных в электронный вид, хранящихся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в архиве </a:t>
                      </a:r>
                      <a:r>
                        <a:rPr lang="ru-RU" sz="1100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Нефтеюганского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района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», единиц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1 660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1 660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529284"/>
              </p:ext>
            </p:extLst>
          </p:nvPr>
        </p:nvGraphicFramePr>
        <p:xfrm>
          <a:off x="222633" y="4884803"/>
          <a:ext cx="5040561" cy="1965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80187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1680187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1680187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Бюджет автономного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округа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234,9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234,9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Местный бюджет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4 159,0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4 078,0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972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4 393,9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4 312,9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29402405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308704" y="3063442"/>
            <a:ext cx="385192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Произведены </a:t>
            </a:r>
            <a:r>
              <a:rPr lang="ru-RU" sz="1400" dirty="0">
                <a:solidFill>
                  <a:srgbClr val="0070C0"/>
                </a:solidFill>
              </a:rPr>
              <a:t>расходы по увеличению стоимости основных средств и материальных запасов, в связи укомплектованием материальной базы архива </a:t>
            </a:r>
            <a:r>
              <a:rPr lang="ru-RU" sz="1400" dirty="0" err="1">
                <a:solidFill>
                  <a:srgbClr val="0070C0"/>
                </a:solidFill>
              </a:rPr>
              <a:t>Нефтеюганского</a:t>
            </a:r>
            <a:r>
              <a:rPr lang="ru-RU" sz="1400" dirty="0">
                <a:solidFill>
                  <a:srgbClr val="0070C0"/>
                </a:solidFill>
              </a:rPr>
              <a:t> района: </a:t>
            </a:r>
            <a:endParaRPr lang="ru-RU" sz="1400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0070C0"/>
                </a:solidFill>
              </a:rPr>
              <a:t>оплачены </a:t>
            </a:r>
            <a:r>
              <a:rPr lang="ru-RU" sz="1400" dirty="0">
                <a:solidFill>
                  <a:srgbClr val="0070C0"/>
                </a:solidFill>
              </a:rPr>
              <a:t>работы по услугам связи, транспортным услугам, коммунальным, услуги содержания имущества (вывоз мусора, уборка территории техникой, ТО электроустановок, ТО санитарно-технических систем, ТО ОПС, ТО водоочистительной системы, ТО видеонаблюдения, ТО электроустановок, ТО системы вентиляции, То системы водоочистки, ТО источника бесперебойного питания</a:t>
            </a:r>
            <a:r>
              <a:rPr lang="ru-RU" sz="1400" dirty="0" smtClean="0">
                <a:solidFill>
                  <a:srgbClr val="0070C0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0070C0"/>
                </a:solidFill>
              </a:rPr>
              <a:t>охрана</a:t>
            </a:r>
            <a:r>
              <a:rPr lang="ru-RU" sz="1400" dirty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8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4" y="2876073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" y="4566203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68" y="746616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6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364" y="155115"/>
            <a:ext cx="8229600" cy="1252728"/>
          </a:xfrm>
        </p:spPr>
        <p:txBody>
          <a:bodyPr/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3152" y="908720"/>
            <a:ext cx="89858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/>
          </a:p>
          <a:p>
            <a:pPr>
              <a:defRPr/>
            </a:pPr>
            <a:r>
              <a:rPr lang="ru-RU" b="1" dirty="0" smtClean="0"/>
              <a:t>	Основное </a:t>
            </a:r>
            <a:r>
              <a:rPr lang="ru-RU" b="1" dirty="0"/>
              <a:t>мероприятие </a:t>
            </a:r>
            <a:r>
              <a:rPr lang="ru-RU" dirty="0" smtClean="0">
                <a:ea typeface="Times New Roman"/>
              </a:rPr>
              <a:t>«</a:t>
            </a:r>
            <a:r>
              <a:rPr lang="ru-RU" dirty="0"/>
              <a:t>Повышение квалификации, формирование резервов управленческих кадров муниципального </a:t>
            </a:r>
            <a:r>
              <a:rPr lang="ru-RU" dirty="0" smtClean="0"/>
              <a:t>образования</a:t>
            </a:r>
            <a:r>
              <a:rPr lang="ru-RU" dirty="0" smtClean="0">
                <a:ea typeface="Times New Roman"/>
              </a:rPr>
              <a:t>»</a:t>
            </a:r>
            <a:endParaRPr lang="ru-RU" dirty="0"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985731"/>
              </p:ext>
            </p:extLst>
          </p:nvPr>
        </p:nvGraphicFramePr>
        <p:xfrm>
          <a:off x="243362" y="2193533"/>
          <a:ext cx="6096000" cy="167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55277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Сохранение доли муниципальных служащих и лиц, включенных в резерв управленческих кадров, прошедших обучение по программам дополнительного профессионального образования, от потребности, определенной муниципальным образованием ежегодно на уровне 100%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100 %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150%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071540"/>
              </p:ext>
            </p:extLst>
          </p:nvPr>
        </p:nvGraphicFramePr>
        <p:xfrm>
          <a:off x="243362" y="5567005"/>
          <a:ext cx="6096000" cy="116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Местный бюджет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881,4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870,6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97275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339362" y="3501008"/>
            <a:ext cx="29851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На </a:t>
            </a:r>
            <a:r>
              <a:rPr lang="ru-RU" sz="1400" dirty="0" smtClean="0">
                <a:solidFill>
                  <a:srgbClr val="0070C0"/>
                </a:solidFill>
              </a:rPr>
              <a:t>31.12.2021 </a:t>
            </a:r>
            <a:r>
              <a:rPr lang="ru-RU" sz="1400" dirty="0">
                <a:solidFill>
                  <a:srgbClr val="0070C0"/>
                </a:solidFill>
              </a:rPr>
              <a:t>в кадровом резерве  состоит </a:t>
            </a:r>
            <a:r>
              <a:rPr lang="ru-RU" sz="1400" dirty="0" smtClean="0">
                <a:solidFill>
                  <a:srgbClr val="0070C0"/>
                </a:solidFill>
              </a:rPr>
              <a:t>40 человек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0070C0"/>
                </a:solidFill>
              </a:rPr>
              <a:t>на 58 </a:t>
            </a:r>
            <a:r>
              <a:rPr lang="ru-RU" sz="1400" dirty="0">
                <a:solidFill>
                  <a:srgbClr val="0070C0"/>
                </a:solidFill>
              </a:rPr>
              <a:t>должностей. </a:t>
            </a:r>
            <a:endParaRPr lang="ru-RU" sz="1400" dirty="0" smtClean="0">
              <a:solidFill>
                <a:srgbClr val="0070C0"/>
              </a:solidFill>
            </a:endParaRPr>
          </a:p>
          <a:p>
            <a:pPr lvl="0"/>
            <a:endParaRPr lang="ru-RU" sz="1400" dirty="0" smtClean="0">
              <a:solidFill>
                <a:srgbClr val="0070C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0070C0"/>
                </a:solidFill>
              </a:rPr>
              <a:t>Резервы </a:t>
            </a:r>
            <a:r>
              <a:rPr lang="ru-RU" sz="1400" dirty="0">
                <a:solidFill>
                  <a:srgbClr val="0070C0"/>
                </a:solidFill>
              </a:rPr>
              <a:t>управленческих кадров  сформированы на </a:t>
            </a:r>
            <a:r>
              <a:rPr lang="ru-RU" sz="1400" dirty="0" smtClean="0">
                <a:solidFill>
                  <a:srgbClr val="0070C0"/>
                </a:solidFill>
              </a:rPr>
              <a:t>69 </a:t>
            </a:r>
            <a:r>
              <a:rPr lang="ru-RU" sz="1400" dirty="0">
                <a:solidFill>
                  <a:srgbClr val="0070C0"/>
                </a:solidFill>
              </a:rPr>
              <a:t>%. </a:t>
            </a:r>
            <a:endParaRPr lang="ru-RU" sz="1400" dirty="0" smtClean="0">
              <a:solidFill>
                <a:srgbClr val="0070C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sz="1400" dirty="0">
              <a:solidFill>
                <a:srgbClr val="0070C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rgbClr val="0070C0"/>
                </a:solidFill>
              </a:rPr>
              <a:t>Обучено 104 </a:t>
            </a:r>
            <a:r>
              <a:rPr lang="ru-RU" sz="1400" dirty="0">
                <a:solidFill>
                  <a:srgbClr val="0070C0"/>
                </a:solidFill>
              </a:rPr>
              <a:t>муниципальных служащих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850970"/>
              </p:ext>
            </p:extLst>
          </p:nvPr>
        </p:nvGraphicFramePr>
        <p:xfrm>
          <a:off x="254456" y="3955032"/>
          <a:ext cx="6096000" cy="150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55277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Увеличение доли должностей, по которым сформированы в установленном порядке резервы управленческих кадров муниципального образования, от количества должностей, по которым такие резервы должны быть сформированы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», %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75 %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69 %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pic>
        <p:nvPicPr>
          <p:cNvPr id="9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" y="5101446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0" y="1772816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1" y="3604425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68" y="746616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3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/>
          <a:lstStyle/>
          <a:p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Результаты реализации программы </a:t>
            </a:r>
            <a:b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 за </a:t>
            </a:r>
            <a:r>
              <a:rPr lang="ru-RU" sz="2700" b="1" i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2021 </a:t>
            </a:r>
            <a:r>
              <a:rPr lang="ru-RU" sz="2700" b="1" i="1" u="sng" dirty="0">
                <a:latin typeface="Cambria" panose="02040503050406030204" pitchFamily="18" charset="0"/>
                <a:cs typeface="Times New Roman" panose="02020603050405020304" pitchFamily="18" charset="0"/>
              </a:rPr>
              <a:t>год</a:t>
            </a:r>
            <a:endParaRPr lang="ru-RU" dirty="0"/>
          </a:p>
        </p:txBody>
      </p:sp>
      <p:pic>
        <p:nvPicPr>
          <p:cNvPr id="3" name="Picture 35" descr="imag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78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117" y="1340768"/>
            <a:ext cx="89858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b="1" dirty="0"/>
          </a:p>
          <a:p>
            <a:r>
              <a:rPr lang="ru-RU" b="1" dirty="0" smtClean="0"/>
              <a:t>	Основное </a:t>
            </a:r>
            <a:r>
              <a:rPr lang="ru-RU" b="1" dirty="0"/>
              <a:t>мероприятие </a:t>
            </a:r>
            <a:r>
              <a:rPr lang="ru-RU" dirty="0" smtClean="0">
                <a:ea typeface="Times New Roman"/>
              </a:rPr>
              <a:t>«</a:t>
            </a:r>
            <a:r>
              <a:rPr lang="ru-RU" dirty="0" smtClean="0"/>
              <a:t>Проведение </a:t>
            </a:r>
            <a:r>
              <a:rPr lang="ru-RU" dirty="0"/>
              <a:t>мониторинга о ходе реализации мероприятий в органах местного самоуправления Нефтеюганского района по противодействию коррупции, подготовка и размещение информации о  деятельности  органов местного  самоуправления Нефтеюганского района в местных  печатных и электронных  </a:t>
            </a:r>
            <a:r>
              <a:rPr lang="ru-RU" dirty="0" smtClean="0"/>
              <a:t>СМИ</a:t>
            </a:r>
            <a:r>
              <a:rPr lang="ru-RU" dirty="0" smtClean="0">
                <a:ea typeface="Times New Roman"/>
              </a:rPr>
              <a:t>»</a:t>
            </a:r>
            <a:endParaRPr lang="ru-RU" dirty="0">
              <a:ea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679656"/>
              </p:ext>
            </p:extLst>
          </p:nvPr>
        </p:nvGraphicFramePr>
        <p:xfrm>
          <a:off x="263597" y="3212976"/>
          <a:ext cx="6096000" cy="133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55277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Целевой показатель 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«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Увеличение доли муниципальных служащих, соблюдающих ограничения и запреты, требования к служебному поведению</a:t>
                      </a: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», %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Плановый показатель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Фактически исполнено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98 %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100 %</a:t>
                      </a:r>
                      <a:endParaRPr lang="ru-RU" sz="14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967078"/>
              </p:ext>
            </p:extLst>
          </p:nvPr>
        </p:nvGraphicFramePr>
        <p:xfrm>
          <a:off x="258633" y="5120878"/>
          <a:ext cx="6096000" cy="1168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73828821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Источники финансирования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Объем финансирования, тыс. рублей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73E87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Плановое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Фактическое</a:t>
                      </a:r>
                      <a:r>
                        <a:rPr lang="ru-RU" sz="1100" baseline="0" dirty="0" smtClean="0">
                          <a:effectLst/>
                          <a:latin typeface="+mn-lt"/>
                        </a:rPr>
                        <a:t> значение</a:t>
                      </a:r>
                      <a:endParaRPr lang="ru-RU" sz="11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Местный бюджет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50,9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97275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372200" y="2764378"/>
            <a:ext cx="26768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rgbClr val="0070C0"/>
                </a:solidFill>
              </a:rPr>
              <a:t>В</a:t>
            </a:r>
            <a:r>
              <a:rPr lang="ru-RU" sz="1400" dirty="0" smtClean="0">
                <a:solidFill>
                  <a:srgbClr val="0070C0"/>
                </a:solidFill>
              </a:rPr>
              <a:t> 2021 </a:t>
            </a:r>
            <a:r>
              <a:rPr lang="ru-RU" sz="1400" dirty="0">
                <a:solidFill>
                  <a:srgbClr val="0070C0"/>
                </a:solidFill>
              </a:rPr>
              <a:t>году был заключен и полностью исполнен муниципальный контракт на информационное обслуживание деятельности администрации Нефтеюганского района в радио и телевизионных эфирах.</a:t>
            </a:r>
          </a:p>
        </p:txBody>
      </p:sp>
      <p:pic>
        <p:nvPicPr>
          <p:cNvPr id="8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5" y="2708920"/>
            <a:ext cx="662641" cy="69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4" y="4624464"/>
            <a:ext cx="746668" cy="74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makarenkovv\AppData\Local\Microsoft\Windows\Temporary Internet Files\Content.IE5\R5604V7V\Exclamation_mark_red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89" y="1209483"/>
            <a:ext cx="770386" cy="77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12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2572</TotalTime>
  <Words>1407</Words>
  <Application>Microsoft Office PowerPoint</Application>
  <PresentationFormat>Экран (4:3)</PresentationFormat>
  <Paragraphs>274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Cambria</vt:lpstr>
      <vt:lpstr>Candara</vt:lpstr>
      <vt:lpstr>Symbol</vt:lpstr>
      <vt:lpstr>Times New Roman</vt:lpstr>
      <vt:lpstr>Wingdings</vt:lpstr>
      <vt:lpstr>Волна</vt:lpstr>
      <vt:lpstr>Отчет об исполнении муниципальной программы Нефтеюганского района «Совершенствование муниципального управления в Нефтеюганском районе на 2019-2024 годы и на период до 2030 года»  за 2021 год</vt:lpstr>
      <vt:lpstr> Участники Программы  </vt:lpstr>
      <vt:lpstr> Цели и Задачи Программы  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Результаты реализации программы   за 2021 год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Созинова Олеся Амировна</dc:creator>
  <cp:lastModifiedBy>Чалабиева Анастасия Юрьевна</cp:lastModifiedBy>
  <cp:revision>210</cp:revision>
  <dcterms:created xsi:type="dcterms:W3CDTF">2017-03-15T09:22:38Z</dcterms:created>
  <dcterms:modified xsi:type="dcterms:W3CDTF">2022-03-01T04:44:40Z</dcterms:modified>
</cp:coreProperties>
</file>