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5.xml" ContentType="application/vnd.openxmlformats-officedocument.drawingml.chart+xml"/>
  <Override PartName="/ppt/theme/themeOverride2.xml" ContentType="application/vnd.openxmlformats-officedocument.themeOverride+xml"/>
  <Override PartName="/ppt/drawings/drawing1.xml" ContentType="application/vnd.openxmlformats-officedocument.drawingml.chartshapes+xml"/>
  <Override PartName="/ppt/charts/chart6.xml" ContentType="application/vnd.openxmlformats-officedocument.drawingml.chart+xml"/>
  <Override PartName="/ppt/theme/themeOverride3.xml" ContentType="application/vnd.openxmlformats-officedocument.themeOverride+xml"/>
  <Override PartName="/ppt/drawings/drawing2.xml" ContentType="application/vnd.openxmlformats-officedocument.drawingml.chartshape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
  </p:notesMasterIdLst>
  <p:sldIdLst>
    <p:sldId id="256" r:id="rId2"/>
    <p:sldId id="278" r:id="rId3"/>
    <p:sldId id="263" r:id="rId4"/>
    <p:sldId id="298" r:id="rId5"/>
    <p:sldId id="285" r:id="rId6"/>
    <p:sldId id="287" r:id="rId7"/>
    <p:sldId id="292" r:id="rId8"/>
    <p:sldId id="288" r:id="rId9"/>
    <p:sldId id="296" r:id="rId10"/>
    <p:sldId id="300" r:id="rId11"/>
    <p:sldId id="295"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guide id="3" orient="horz" pos="2251" userDrawn="1">
          <p15:clr>
            <a:srgbClr val="A4A3A4"/>
          </p15:clr>
        </p15:guide>
        <p15:guide id="4" pos="39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erbakova" initials="s" lastIdx="1" clrIdx="0">
    <p:extLst>
      <p:ext uri="{19B8F6BF-5375-455C-9EA6-DF929625EA0E}">
        <p15:presenceInfo xmlns:p15="http://schemas.microsoft.com/office/powerpoint/2012/main" userId="sherbakov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03" autoAdjust="0"/>
    <p:restoredTop sz="91579" autoAdjust="0"/>
  </p:normalViewPr>
  <p:slideViewPr>
    <p:cSldViewPr snapToGrid="0">
      <p:cViewPr varScale="1">
        <p:scale>
          <a:sx n="105" d="100"/>
          <a:sy n="105" d="100"/>
        </p:scale>
        <p:origin x="552" y="102"/>
      </p:cViewPr>
      <p:guideLst>
        <p:guide orient="horz" pos="2183"/>
        <p:guide pos="3863"/>
        <p:guide orient="horz" pos="2251"/>
        <p:guide pos="39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1" d="100"/>
          <a:sy n="61" d="100"/>
        </p:scale>
        <p:origin x="-2916" y="-63"/>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1.xml"/><Relationship Id="rId1" Type="http://schemas.microsoft.com/office/2011/relationships/chartStyle" Target="style1.xml"/></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4.xlsx"/><Relationship Id="rId1" Type="http://schemas.openxmlformats.org/officeDocument/2006/relationships/themeOverride" Target="../theme/themeOverride2.xml"/></Relationships>
</file>

<file path=ppt/charts/_rels/chart6.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5.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3986080236012713"/>
          <c:y val="2.1480397022848895E-2"/>
          <c:w val="0.7498752415182931"/>
          <c:h val="0.71986667635147827"/>
        </c:manualLayout>
      </c:layout>
      <c:barChart>
        <c:barDir val="col"/>
        <c:grouping val="clustered"/>
        <c:varyColors val="0"/>
        <c:ser>
          <c:idx val="0"/>
          <c:order val="0"/>
          <c:tx>
            <c:strRef>
              <c:f>Лист1!$B$1</c:f>
              <c:strCache>
                <c:ptCount val="1"/>
                <c:pt idx="0">
                  <c:v>Уточненный план</c:v>
                </c:pt>
              </c:strCache>
            </c:strRef>
          </c:tx>
          <c:spPr>
            <a:solidFill>
              <a:srgbClr val="FF0000"/>
            </a:solidFill>
          </c:spPr>
          <c:invertIfNegative val="0"/>
          <c:cat>
            <c:strRef>
              <c:f>Лист1!$A$2:$A$4</c:f>
              <c:strCache>
                <c:ptCount val="3"/>
                <c:pt idx="0">
                  <c:v>Годовой объем</c:v>
                </c:pt>
                <c:pt idx="1">
                  <c:v>Средства автономного округа</c:v>
                </c:pt>
                <c:pt idx="2">
                  <c:v>Средства местного бюджета</c:v>
                </c:pt>
              </c:strCache>
            </c:strRef>
          </c:cat>
          <c:val>
            <c:numRef>
              <c:f>Лист1!$B$2:$B$4</c:f>
              <c:numCache>
                <c:formatCode>#\ ##0.0</c:formatCode>
                <c:ptCount val="3"/>
                <c:pt idx="0">
                  <c:v>84750</c:v>
                </c:pt>
                <c:pt idx="1">
                  <c:v>80600.800000000003</c:v>
                </c:pt>
                <c:pt idx="2">
                  <c:v>4149.2</c:v>
                </c:pt>
              </c:numCache>
            </c:numRef>
          </c:val>
          <c:extLst>
            <c:ext xmlns:c16="http://schemas.microsoft.com/office/drawing/2014/chart" uri="{C3380CC4-5D6E-409C-BE32-E72D297353CC}">
              <c16:uniqueId val="{00000000-9ECA-474C-BB14-42F7528F89DF}"/>
            </c:ext>
          </c:extLst>
        </c:ser>
        <c:ser>
          <c:idx val="1"/>
          <c:order val="1"/>
          <c:tx>
            <c:strRef>
              <c:f>Лист1!$C$1</c:f>
              <c:strCache>
                <c:ptCount val="1"/>
                <c:pt idx="0">
                  <c:v>Кассовое исполнение</c:v>
                </c:pt>
              </c:strCache>
            </c:strRef>
          </c:tx>
          <c:invertIfNegative val="0"/>
          <c:cat>
            <c:strRef>
              <c:f>Лист1!$A$2:$A$4</c:f>
              <c:strCache>
                <c:ptCount val="3"/>
                <c:pt idx="0">
                  <c:v>Годовой объем</c:v>
                </c:pt>
                <c:pt idx="1">
                  <c:v>Средства автономного округа</c:v>
                </c:pt>
                <c:pt idx="2">
                  <c:v>Средства местного бюджета</c:v>
                </c:pt>
              </c:strCache>
            </c:strRef>
          </c:cat>
          <c:val>
            <c:numRef>
              <c:f>Лист1!$C$2:$C$4</c:f>
              <c:numCache>
                <c:formatCode>#\ ##0.0</c:formatCode>
                <c:ptCount val="3"/>
                <c:pt idx="0">
                  <c:v>81924.7</c:v>
                </c:pt>
                <c:pt idx="1">
                  <c:v>77937</c:v>
                </c:pt>
                <c:pt idx="2">
                  <c:v>3987.7</c:v>
                </c:pt>
              </c:numCache>
            </c:numRef>
          </c:val>
          <c:extLst>
            <c:ext xmlns:c16="http://schemas.microsoft.com/office/drawing/2014/chart" uri="{C3380CC4-5D6E-409C-BE32-E72D297353CC}">
              <c16:uniqueId val="{00000001-9ECA-474C-BB14-42F7528F89DF}"/>
            </c:ext>
          </c:extLst>
        </c:ser>
        <c:dLbls>
          <c:showLegendKey val="0"/>
          <c:showVal val="0"/>
          <c:showCatName val="0"/>
          <c:showSerName val="0"/>
          <c:showPercent val="0"/>
          <c:showBubbleSize val="0"/>
        </c:dLbls>
        <c:gapWidth val="150"/>
        <c:axId val="40787968"/>
        <c:axId val="40789504"/>
      </c:barChart>
      <c:catAx>
        <c:axId val="40787968"/>
        <c:scaling>
          <c:orientation val="minMax"/>
        </c:scaling>
        <c:delete val="0"/>
        <c:axPos val="b"/>
        <c:numFmt formatCode="General" sourceLinked="0"/>
        <c:majorTickMark val="out"/>
        <c:minorTickMark val="none"/>
        <c:tickLblPos val="nextTo"/>
        <c:txPr>
          <a:bodyPr/>
          <a:lstStyle/>
          <a:p>
            <a:pPr>
              <a:defRPr sz="1200" b="1"/>
            </a:pPr>
            <a:endParaRPr lang="ru-RU"/>
          </a:p>
        </c:txPr>
        <c:crossAx val="40789504"/>
        <c:crosses val="autoZero"/>
        <c:auto val="1"/>
        <c:lblAlgn val="ctr"/>
        <c:lblOffset val="100"/>
        <c:noMultiLvlLbl val="0"/>
      </c:catAx>
      <c:valAx>
        <c:axId val="40789504"/>
        <c:scaling>
          <c:orientation val="minMax"/>
        </c:scaling>
        <c:delete val="0"/>
        <c:axPos val="l"/>
        <c:majorGridlines/>
        <c:title>
          <c:tx>
            <c:rich>
              <a:bodyPr/>
              <a:lstStyle/>
              <a:p>
                <a:pPr>
                  <a:defRPr sz="1200"/>
                </a:pPr>
                <a:r>
                  <a:rPr lang="ru-RU" sz="1200" dirty="0"/>
                  <a:t>тыс. рублей</a:t>
                </a:r>
              </a:p>
            </c:rich>
          </c:tx>
          <c:layout>
            <c:manualLayout>
              <c:xMode val="edge"/>
              <c:yMode val="edge"/>
              <c:x val="9.4644954515836099E-2"/>
              <c:y val="0.27290526024362005"/>
            </c:manualLayout>
          </c:layout>
          <c:overlay val="0"/>
        </c:title>
        <c:numFmt formatCode="#\ ##0.0" sourceLinked="1"/>
        <c:majorTickMark val="out"/>
        <c:minorTickMark val="none"/>
        <c:tickLblPos val="nextTo"/>
        <c:txPr>
          <a:bodyPr/>
          <a:lstStyle/>
          <a:p>
            <a:pPr>
              <a:defRPr sz="1400"/>
            </a:pPr>
            <a:endParaRPr lang="ru-RU"/>
          </a:p>
        </c:txPr>
        <c:crossAx val="40787968"/>
        <c:crosses val="autoZero"/>
        <c:crossBetween val="between"/>
      </c:valAx>
      <c:dTable>
        <c:showHorzBorder val="1"/>
        <c:showVertBorder val="1"/>
        <c:showOutline val="1"/>
        <c:showKeys val="1"/>
        <c:txPr>
          <a:bodyPr/>
          <a:lstStyle/>
          <a:p>
            <a:pPr rtl="0">
              <a:defRPr sz="1400" b="1"/>
            </a:pPr>
            <a:endParaRPr lang="ru-RU"/>
          </a:p>
        </c:txPr>
      </c:dTable>
      <c:spPr>
        <a:noFill/>
        <a:ln>
          <a:noFill/>
        </a:ln>
      </c:spPr>
    </c:plotArea>
    <c:plotVisOnly val="1"/>
    <c:dispBlanksAs val="gap"/>
    <c:showDLblsOverMax val="0"/>
  </c:chart>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019808715030116"/>
          <c:y val="2.4576818421220559E-2"/>
          <c:w val="0.64263259475776691"/>
          <c:h val="0.66575441229833809"/>
        </c:manualLayout>
      </c:layout>
      <c:barChart>
        <c:barDir val="col"/>
        <c:grouping val="clustered"/>
        <c:varyColors val="0"/>
        <c:ser>
          <c:idx val="0"/>
          <c:order val="0"/>
          <c:tx>
            <c:strRef>
              <c:f>Лист1!$B$1</c:f>
              <c:strCache>
                <c:ptCount val="1"/>
                <c:pt idx="0">
                  <c:v>Уточненный план</c:v>
                </c:pt>
              </c:strCache>
            </c:strRef>
          </c:tx>
          <c:spPr>
            <a:solidFill>
              <a:schemeClr val="accent6"/>
            </a:solidFill>
            <a:ln>
              <a:noFill/>
            </a:ln>
            <a:effectLst/>
          </c:spPr>
          <c:invertIfNegative val="0"/>
          <c:cat>
            <c:strRef>
              <c:f>Лист1!$A$2:$A$4</c:f>
              <c:strCache>
                <c:ptCount val="3"/>
                <c:pt idx="0">
                  <c:v>Годовой объем</c:v>
                </c:pt>
                <c:pt idx="1">
                  <c:v>Средства автономного округа</c:v>
                </c:pt>
                <c:pt idx="2">
                  <c:v>Средства местного бюджета</c:v>
                </c:pt>
              </c:strCache>
            </c:strRef>
          </c:cat>
          <c:val>
            <c:numRef>
              <c:f>Лист1!$B$2:$B$4</c:f>
              <c:numCache>
                <c:formatCode>#\ ##0.0</c:formatCode>
                <c:ptCount val="3"/>
                <c:pt idx="0">
                  <c:v>19285.099999999999</c:v>
                </c:pt>
                <c:pt idx="1">
                  <c:v>16138.4</c:v>
                </c:pt>
                <c:pt idx="2">
                  <c:v>3146.74</c:v>
                </c:pt>
              </c:numCache>
            </c:numRef>
          </c:val>
          <c:extLst>
            <c:ext xmlns:c16="http://schemas.microsoft.com/office/drawing/2014/chart" uri="{C3380CC4-5D6E-409C-BE32-E72D297353CC}">
              <c16:uniqueId val="{00000000-9ACE-4DA6-BAC4-32FAFF4AAC57}"/>
            </c:ext>
          </c:extLst>
        </c:ser>
        <c:ser>
          <c:idx val="1"/>
          <c:order val="1"/>
          <c:tx>
            <c:strRef>
              <c:f>Лист1!$C$1</c:f>
              <c:strCache>
                <c:ptCount val="1"/>
                <c:pt idx="0">
                  <c:v>Кассовое исполнение</c:v>
                </c:pt>
              </c:strCache>
            </c:strRef>
          </c:tx>
          <c:spPr>
            <a:solidFill>
              <a:schemeClr val="accent2"/>
            </a:solidFill>
            <a:ln>
              <a:noFill/>
            </a:ln>
            <a:effectLst/>
          </c:spPr>
          <c:invertIfNegative val="0"/>
          <c:cat>
            <c:strRef>
              <c:f>Лист1!$A$2:$A$4</c:f>
              <c:strCache>
                <c:ptCount val="3"/>
                <c:pt idx="0">
                  <c:v>Годовой объем</c:v>
                </c:pt>
                <c:pt idx="1">
                  <c:v>Средства автономного округа</c:v>
                </c:pt>
                <c:pt idx="2">
                  <c:v>Средства местного бюджета</c:v>
                </c:pt>
              </c:strCache>
            </c:strRef>
          </c:cat>
          <c:val>
            <c:numRef>
              <c:f>Лист1!$C$2:$C$4</c:f>
              <c:numCache>
                <c:formatCode>#\ ##0.0</c:formatCode>
                <c:ptCount val="3"/>
                <c:pt idx="0">
                  <c:v>17492</c:v>
                </c:pt>
                <c:pt idx="1">
                  <c:v>14345.2</c:v>
                </c:pt>
                <c:pt idx="2">
                  <c:v>3146.7</c:v>
                </c:pt>
              </c:numCache>
            </c:numRef>
          </c:val>
          <c:extLst>
            <c:ext xmlns:c16="http://schemas.microsoft.com/office/drawing/2014/chart" uri="{C3380CC4-5D6E-409C-BE32-E72D297353CC}">
              <c16:uniqueId val="{00000001-9ACE-4DA6-BAC4-32FAFF4AAC57}"/>
            </c:ext>
          </c:extLst>
        </c:ser>
        <c:dLbls>
          <c:showLegendKey val="0"/>
          <c:showVal val="0"/>
          <c:showCatName val="0"/>
          <c:showSerName val="0"/>
          <c:showPercent val="0"/>
          <c:showBubbleSize val="0"/>
        </c:dLbls>
        <c:gapWidth val="219"/>
        <c:axId val="41316736"/>
        <c:axId val="41318272"/>
      </c:barChart>
      <c:catAx>
        <c:axId val="41316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ru-RU"/>
          </a:p>
        </c:txPr>
        <c:crossAx val="41318272"/>
        <c:crosses val="autoZero"/>
        <c:auto val="1"/>
        <c:lblAlgn val="ctr"/>
        <c:lblOffset val="100"/>
        <c:noMultiLvlLbl val="0"/>
      </c:catAx>
      <c:valAx>
        <c:axId val="413182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ru-RU" sz="1200" dirty="0"/>
                  <a:t>тыс. рублей</a:t>
                </a:r>
              </a:p>
            </c:rich>
          </c:tx>
          <c:layout>
            <c:manualLayout>
              <c:xMode val="edge"/>
              <c:yMode val="edge"/>
              <c:x val="0.15456262770559709"/>
              <c:y val="0.2255684247921117"/>
            </c:manualLayout>
          </c:layout>
          <c:overlay val="0"/>
          <c:spPr>
            <a:noFill/>
            <a:ln>
              <a:noFill/>
            </a:ln>
            <a:effectLst/>
          </c:spPr>
        </c:title>
        <c:numFmt formatCode="#\ ##0.0" sourceLinked="1"/>
        <c:majorTickMark val="none"/>
        <c:minorTickMark val="none"/>
        <c:tickLblPos val="nextTo"/>
        <c:spPr>
          <a:noFill/>
          <a:ln>
            <a:noFill/>
          </a:ln>
          <a:effectLst/>
        </c:spPr>
        <c:txPr>
          <a:bodyPr rot="-60000000" vert="horz"/>
          <a:lstStyle/>
          <a:p>
            <a:pPr>
              <a:defRPr/>
            </a:pPr>
            <a:endParaRPr lang="ru-RU"/>
          </a:p>
        </c:txPr>
        <c:crossAx val="41316736"/>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dTable>
      <c:spPr>
        <a:noFill/>
        <a:ln>
          <a:noFill/>
        </a:ln>
        <a:effectLst/>
      </c:spPr>
    </c:plotArea>
    <c:plotVisOnly val="1"/>
    <c:dispBlanksAs val="gap"/>
    <c:showDLblsOverMax val="0"/>
  </c:chart>
  <c:spPr>
    <a:effectLst/>
  </c:spPr>
  <c:txPr>
    <a:bodyPr/>
    <a:lstStyle/>
    <a:p>
      <a:pPr>
        <a:defRPr sz="1400"/>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5751311452709328"/>
          <c:y val="4.2164037934498924E-2"/>
          <c:w val="0.64248688547290667"/>
          <c:h val="0.62926840165954645"/>
        </c:manualLayout>
      </c:layout>
      <c:barChart>
        <c:barDir val="col"/>
        <c:grouping val="clustered"/>
        <c:varyColors val="0"/>
        <c:ser>
          <c:idx val="0"/>
          <c:order val="0"/>
          <c:tx>
            <c:strRef>
              <c:f>Лист1!$B$1</c:f>
              <c:strCache>
                <c:ptCount val="1"/>
                <c:pt idx="0">
                  <c:v>Уточненный план</c:v>
                </c:pt>
              </c:strCache>
            </c:strRef>
          </c:tx>
          <c:spPr>
            <a:solidFill>
              <a:schemeClr val="accent6"/>
            </a:solidFill>
            <a:ln>
              <a:noFill/>
            </a:ln>
            <a:effectLst/>
          </c:spPr>
          <c:invertIfNegative val="0"/>
          <c:cat>
            <c:strRef>
              <c:f>Лист1!$A$2:$A$3</c:f>
              <c:strCache>
                <c:ptCount val="2"/>
                <c:pt idx="0">
                  <c:v>Годовой объем</c:v>
                </c:pt>
                <c:pt idx="1">
                  <c:v>Средства автономного округа</c:v>
                </c:pt>
              </c:strCache>
            </c:strRef>
          </c:cat>
          <c:val>
            <c:numRef>
              <c:f>Лист1!$B$2:$B$3</c:f>
              <c:numCache>
                <c:formatCode>#\ ##0.0</c:formatCode>
                <c:ptCount val="2"/>
                <c:pt idx="0">
                  <c:v>38487.800000000003</c:v>
                </c:pt>
                <c:pt idx="1">
                  <c:v>38487.800000000003</c:v>
                </c:pt>
              </c:numCache>
            </c:numRef>
          </c:val>
          <c:extLst>
            <c:ext xmlns:c16="http://schemas.microsoft.com/office/drawing/2014/chart" uri="{C3380CC4-5D6E-409C-BE32-E72D297353CC}">
              <c16:uniqueId val="{00000000-C800-4F3D-89FE-32D171EF8636}"/>
            </c:ext>
          </c:extLst>
        </c:ser>
        <c:ser>
          <c:idx val="1"/>
          <c:order val="1"/>
          <c:tx>
            <c:strRef>
              <c:f>Лист1!$C$1</c:f>
              <c:strCache>
                <c:ptCount val="1"/>
                <c:pt idx="0">
                  <c:v>Кассовое исполнение</c:v>
                </c:pt>
              </c:strCache>
            </c:strRef>
          </c:tx>
          <c:spPr>
            <a:solidFill>
              <a:schemeClr val="accent2"/>
            </a:solidFill>
            <a:ln>
              <a:noFill/>
            </a:ln>
            <a:effectLst/>
          </c:spPr>
          <c:invertIfNegative val="0"/>
          <c:cat>
            <c:strRef>
              <c:f>Лист1!$A$2:$A$3</c:f>
              <c:strCache>
                <c:ptCount val="2"/>
                <c:pt idx="0">
                  <c:v>Годовой объем</c:v>
                </c:pt>
                <c:pt idx="1">
                  <c:v>Средства автономного округа</c:v>
                </c:pt>
              </c:strCache>
            </c:strRef>
          </c:cat>
          <c:val>
            <c:numRef>
              <c:f>Лист1!$C$2:$C$3</c:f>
              <c:numCache>
                <c:formatCode>#\ ##0.0</c:formatCode>
                <c:ptCount val="2"/>
                <c:pt idx="0">
                  <c:v>37674</c:v>
                </c:pt>
                <c:pt idx="1">
                  <c:v>37674</c:v>
                </c:pt>
              </c:numCache>
            </c:numRef>
          </c:val>
          <c:extLst>
            <c:ext xmlns:c16="http://schemas.microsoft.com/office/drawing/2014/chart" uri="{C3380CC4-5D6E-409C-BE32-E72D297353CC}">
              <c16:uniqueId val="{00000001-C800-4F3D-89FE-32D171EF8636}"/>
            </c:ext>
          </c:extLst>
        </c:ser>
        <c:dLbls>
          <c:showLegendKey val="0"/>
          <c:showVal val="0"/>
          <c:showCatName val="0"/>
          <c:showSerName val="0"/>
          <c:showPercent val="0"/>
          <c:showBubbleSize val="0"/>
        </c:dLbls>
        <c:gapWidth val="219"/>
        <c:axId val="39895808"/>
        <c:axId val="39897344"/>
      </c:barChart>
      <c:catAx>
        <c:axId val="39895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ru-RU"/>
          </a:p>
        </c:txPr>
        <c:crossAx val="39897344"/>
        <c:crosses val="autoZero"/>
        <c:auto val="1"/>
        <c:lblAlgn val="ctr"/>
        <c:lblOffset val="100"/>
        <c:noMultiLvlLbl val="0"/>
      </c:catAx>
      <c:valAx>
        <c:axId val="398973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ru-RU"/>
                  <a:t>тыс. рублей</a:t>
                </a:r>
              </a:p>
            </c:rich>
          </c:tx>
          <c:layout>
            <c:manualLayout>
              <c:xMode val="edge"/>
              <c:yMode val="edge"/>
              <c:x val="0.11585498268432905"/>
              <c:y val="0.2354709399169381"/>
            </c:manualLayout>
          </c:layout>
          <c:overlay val="0"/>
          <c:spPr>
            <a:noFill/>
            <a:ln>
              <a:noFill/>
            </a:ln>
            <a:effectLst/>
          </c:spPr>
        </c:title>
        <c:numFmt formatCode="#\ ##0.0" sourceLinked="1"/>
        <c:majorTickMark val="none"/>
        <c:minorTickMark val="none"/>
        <c:tickLblPos val="nextTo"/>
        <c:spPr>
          <a:noFill/>
          <a:ln>
            <a:noFill/>
          </a:ln>
          <a:effectLst/>
        </c:spPr>
        <c:txPr>
          <a:bodyPr rot="-60000000" vert="horz"/>
          <a:lstStyle/>
          <a:p>
            <a:pPr>
              <a:defRPr/>
            </a:pPr>
            <a:endParaRPr lang="ru-RU"/>
          </a:p>
        </c:txPr>
        <c:crossAx val="3989580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dTable>
      <c:spPr>
        <a:noFill/>
        <a:ln>
          <a:noFill/>
        </a:ln>
        <a:effectLst/>
      </c:spPr>
    </c:plotArea>
    <c:plotVisOnly val="1"/>
    <c:dispBlanksAs val="gap"/>
    <c:showDLblsOverMax val="0"/>
  </c:chart>
  <c:spPr>
    <a:noFill/>
    <a:ln>
      <a:noFill/>
    </a:ln>
    <a:effectLst/>
  </c:spPr>
  <c:txPr>
    <a:bodyPr/>
    <a:lstStyle/>
    <a:p>
      <a:pPr algn="l">
        <a:defRPr sz="1300" b="1"/>
      </a:pPr>
      <a:endParaRPr lang="ru-RU"/>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067637540405461"/>
          <c:y val="2.3213251607143059E-2"/>
          <c:w val="0.62403367659592668"/>
          <c:h val="0.68611273221628877"/>
        </c:manualLayout>
      </c:layout>
      <c:barChart>
        <c:barDir val="col"/>
        <c:grouping val="clustered"/>
        <c:varyColors val="0"/>
        <c:ser>
          <c:idx val="0"/>
          <c:order val="0"/>
          <c:tx>
            <c:strRef>
              <c:f>Лист1!$B$1</c:f>
              <c:strCache>
                <c:ptCount val="1"/>
                <c:pt idx="0">
                  <c:v>Уточненный план</c:v>
                </c:pt>
              </c:strCache>
            </c:strRef>
          </c:tx>
          <c:spPr>
            <a:solidFill>
              <a:schemeClr val="accent6"/>
            </a:solidFill>
            <a:ln>
              <a:noFill/>
            </a:ln>
            <a:effectLst/>
          </c:spPr>
          <c:invertIfNegative val="0"/>
          <c:cat>
            <c:strRef>
              <c:f>Лист1!$A$2:$A$4</c:f>
              <c:strCache>
                <c:ptCount val="3"/>
                <c:pt idx="0">
                  <c:v>Годовой объем</c:v>
                </c:pt>
                <c:pt idx="1">
                  <c:v>Средства автономного округа</c:v>
                </c:pt>
                <c:pt idx="2">
                  <c:v>Средства местного бюджета</c:v>
                </c:pt>
              </c:strCache>
            </c:strRef>
          </c:cat>
          <c:val>
            <c:numRef>
              <c:f>Лист1!$B$2:$B$4</c:f>
              <c:numCache>
                <c:formatCode>#\ ##0.0</c:formatCode>
                <c:ptCount val="3"/>
                <c:pt idx="0">
                  <c:v>16398.099999999999</c:v>
                </c:pt>
                <c:pt idx="1">
                  <c:v>16258.7</c:v>
                </c:pt>
                <c:pt idx="2">
                  <c:v>139.4</c:v>
                </c:pt>
              </c:numCache>
            </c:numRef>
          </c:val>
          <c:extLst>
            <c:ext xmlns:c16="http://schemas.microsoft.com/office/drawing/2014/chart" uri="{C3380CC4-5D6E-409C-BE32-E72D297353CC}">
              <c16:uniqueId val="{00000000-11C6-4B38-B6A2-AA8BC07C14B2}"/>
            </c:ext>
          </c:extLst>
        </c:ser>
        <c:ser>
          <c:idx val="1"/>
          <c:order val="1"/>
          <c:tx>
            <c:strRef>
              <c:f>Лист1!$C$1</c:f>
              <c:strCache>
                <c:ptCount val="1"/>
                <c:pt idx="0">
                  <c:v>Кассовое исполнение</c:v>
                </c:pt>
              </c:strCache>
            </c:strRef>
          </c:tx>
          <c:spPr>
            <a:solidFill>
              <a:schemeClr val="accent2"/>
            </a:solidFill>
            <a:ln>
              <a:noFill/>
            </a:ln>
            <a:effectLst/>
          </c:spPr>
          <c:invertIfNegative val="0"/>
          <c:cat>
            <c:strRef>
              <c:f>Лист1!$A$2:$A$4</c:f>
              <c:strCache>
                <c:ptCount val="3"/>
                <c:pt idx="0">
                  <c:v>Годовой объем</c:v>
                </c:pt>
                <c:pt idx="1">
                  <c:v>Средства автономного округа</c:v>
                </c:pt>
                <c:pt idx="2">
                  <c:v>Средства местного бюджета</c:v>
                </c:pt>
              </c:strCache>
            </c:strRef>
          </c:cat>
          <c:val>
            <c:numRef>
              <c:f>Лист1!$C$2:$C$4</c:f>
              <c:numCache>
                <c:formatCode>#\ ##0.0</c:formatCode>
                <c:ptCount val="3"/>
                <c:pt idx="0">
                  <c:v>16217</c:v>
                </c:pt>
                <c:pt idx="1">
                  <c:v>16217</c:v>
                </c:pt>
                <c:pt idx="2">
                  <c:v>0</c:v>
                </c:pt>
              </c:numCache>
            </c:numRef>
          </c:val>
          <c:extLst>
            <c:ext xmlns:c16="http://schemas.microsoft.com/office/drawing/2014/chart" uri="{C3380CC4-5D6E-409C-BE32-E72D297353CC}">
              <c16:uniqueId val="{00000001-11C6-4B38-B6A2-AA8BC07C14B2}"/>
            </c:ext>
          </c:extLst>
        </c:ser>
        <c:dLbls>
          <c:showLegendKey val="0"/>
          <c:showVal val="0"/>
          <c:showCatName val="0"/>
          <c:showSerName val="0"/>
          <c:showPercent val="0"/>
          <c:showBubbleSize val="0"/>
        </c:dLbls>
        <c:gapWidth val="219"/>
        <c:axId val="46856448"/>
        <c:axId val="46870528"/>
      </c:barChart>
      <c:catAx>
        <c:axId val="46856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46870528"/>
        <c:crosses val="autoZero"/>
        <c:auto val="1"/>
        <c:lblAlgn val="ctr"/>
        <c:lblOffset val="100"/>
        <c:noMultiLvlLbl val="0"/>
      </c:catAx>
      <c:valAx>
        <c:axId val="468705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ru-RU" sz="1200" b="1" dirty="0"/>
                  <a:t>тыс.</a:t>
                </a:r>
                <a:r>
                  <a:rPr lang="ru-RU" sz="1200" b="1" baseline="0" dirty="0"/>
                  <a:t> рублей</a:t>
                </a:r>
                <a:endParaRPr lang="ru-RU" sz="1200" b="1" dirty="0"/>
              </a:p>
            </c:rich>
          </c:tx>
          <c:layout>
            <c:manualLayout>
              <c:xMode val="edge"/>
              <c:yMode val="edge"/>
              <c:x val="0.17379112201350852"/>
              <c:y val="0.20141435335894867"/>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ru-RU"/>
            </a:p>
          </c:txPr>
        </c:title>
        <c:numFmt formatCode="#\ ##0.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ru-RU"/>
          </a:p>
        </c:txPr>
        <c:crossAx val="46856448"/>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400" b="1" i="0" u="none" strike="noStrike" kern="1200" baseline="0">
                <a:solidFill>
                  <a:schemeClr val="tx1">
                    <a:lumMod val="65000"/>
                    <a:lumOff val="35000"/>
                  </a:schemeClr>
                </a:solidFill>
                <a:latin typeface="+mn-lt"/>
                <a:ea typeface="+mn-ea"/>
                <a:cs typeface="+mn-cs"/>
              </a:defRPr>
            </a:pPr>
            <a:endParaRPr lang="ru-RU"/>
          </a:p>
        </c:txPr>
      </c:dTable>
      <c:spPr>
        <a:noFill/>
        <a:ln>
          <a:noFill/>
        </a:ln>
        <a:effectLst/>
      </c:spPr>
    </c:plotArea>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5074843668378397"/>
          <c:y val="2.3213251607143059E-2"/>
          <c:w val="0.62403367659592668"/>
          <c:h val="0.68611273221628877"/>
        </c:manualLayout>
      </c:layout>
      <c:barChart>
        <c:barDir val="col"/>
        <c:grouping val="clustered"/>
        <c:varyColors val="0"/>
        <c:ser>
          <c:idx val="0"/>
          <c:order val="0"/>
          <c:tx>
            <c:strRef>
              <c:f>Лист1!$B$1</c:f>
              <c:strCache>
                <c:ptCount val="1"/>
                <c:pt idx="0">
                  <c:v>Уточненный план</c:v>
                </c:pt>
              </c:strCache>
            </c:strRef>
          </c:tx>
          <c:spPr>
            <a:solidFill>
              <a:schemeClr val="accent6"/>
            </a:solidFill>
            <a:ln>
              <a:noFill/>
            </a:ln>
            <a:effectLst/>
          </c:spPr>
          <c:invertIfNegative val="0"/>
          <c:cat>
            <c:strRef>
              <c:f>Лист1!$A$2:$A$4</c:f>
              <c:strCache>
                <c:ptCount val="3"/>
                <c:pt idx="0">
                  <c:v>Годовой объем</c:v>
                </c:pt>
                <c:pt idx="1">
                  <c:v>Средства автономного округа</c:v>
                </c:pt>
                <c:pt idx="2">
                  <c:v>Средства местного бюджета</c:v>
                </c:pt>
              </c:strCache>
            </c:strRef>
          </c:cat>
          <c:val>
            <c:numRef>
              <c:f>Лист1!$B$2:$B$4</c:f>
              <c:numCache>
                <c:formatCode>#\ ##0.0</c:formatCode>
                <c:ptCount val="3"/>
                <c:pt idx="0">
                  <c:v>10158.9</c:v>
                </c:pt>
                <c:pt idx="1">
                  <c:v>9715.9</c:v>
                </c:pt>
                <c:pt idx="2">
                  <c:v>443</c:v>
                </c:pt>
              </c:numCache>
            </c:numRef>
          </c:val>
          <c:extLst>
            <c:ext xmlns:c16="http://schemas.microsoft.com/office/drawing/2014/chart" uri="{C3380CC4-5D6E-409C-BE32-E72D297353CC}">
              <c16:uniqueId val="{00000000-26FF-4B0E-AE0A-A17EC690BE96}"/>
            </c:ext>
          </c:extLst>
        </c:ser>
        <c:ser>
          <c:idx val="1"/>
          <c:order val="1"/>
          <c:tx>
            <c:strRef>
              <c:f>Лист1!$C$1</c:f>
              <c:strCache>
                <c:ptCount val="1"/>
                <c:pt idx="0">
                  <c:v>Кассовое исполнение</c:v>
                </c:pt>
              </c:strCache>
            </c:strRef>
          </c:tx>
          <c:spPr>
            <a:solidFill>
              <a:schemeClr val="accent2"/>
            </a:solidFill>
            <a:ln>
              <a:noFill/>
            </a:ln>
            <a:effectLst/>
          </c:spPr>
          <c:invertIfNegative val="0"/>
          <c:cat>
            <c:strRef>
              <c:f>Лист1!$A$2:$A$4</c:f>
              <c:strCache>
                <c:ptCount val="3"/>
                <c:pt idx="0">
                  <c:v>Годовой объем</c:v>
                </c:pt>
                <c:pt idx="1">
                  <c:v>Средства автономного округа</c:v>
                </c:pt>
                <c:pt idx="2">
                  <c:v>Средства местного бюджета</c:v>
                </c:pt>
              </c:strCache>
            </c:strRef>
          </c:cat>
          <c:val>
            <c:numRef>
              <c:f>Лист1!$C$2:$C$4</c:f>
              <c:numCache>
                <c:formatCode>#\ ##0.0</c:formatCode>
                <c:ptCount val="3"/>
                <c:pt idx="0">
                  <c:v>10141.799999999999</c:v>
                </c:pt>
                <c:pt idx="1">
                  <c:v>9700.9</c:v>
                </c:pt>
                <c:pt idx="2">
                  <c:v>440.9</c:v>
                </c:pt>
              </c:numCache>
            </c:numRef>
          </c:val>
          <c:extLst>
            <c:ext xmlns:c16="http://schemas.microsoft.com/office/drawing/2014/chart" uri="{C3380CC4-5D6E-409C-BE32-E72D297353CC}">
              <c16:uniqueId val="{00000001-26FF-4B0E-AE0A-A17EC690BE96}"/>
            </c:ext>
          </c:extLst>
        </c:ser>
        <c:dLbls>
          <c:showLegendKey val="0"/>
          <c:showVal val="0"/>
          <c:showCatName val="0"/>
          <c:showSerName val="0"/>
          <c:showPercent val="0"/>
          <c:showBubbleSize val="0"/>
        </c:dLbls>
        <c:gapWidth val="219"/>
        <c:axId val="46924160"/>
        <c:axId val="46925696"/>
      </c:barChart>
      <c:catAx>
        <c:axId val="46924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46925696"/>
        <c:crosses val="autoZero"/>
        <c:auto val="1"/>
        <c:lblAlgn val="ctr"/>
        <c:lblOffset val="100"/>
        <c:noMultiLvlLbl val="0"/>
      </c:catAx>
      <c:valAx>
        <c:axId val="469256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ru-RU" sz="1200" b="1" dirty="0"/>
                  <a:t>тыс.</a:t>
                </a:r>
                <a:r>
                  <a:rPr lang="ru-RU" sz="1200" b="1" baseline="0" dirty="0"/>
                  <a:t> рублей</a:t>
                </a:r>
                <a:endParaRPr lang="ru-RU" sz="1200" b="1" dirty="0"/>
              </a:p>
            </c:rich>
          </c:tx>
          <c:layout>
            <c:manualLayout>
              <c:xMode val="edge"/>
              <c:yMode val="edge"/>
              <c:x val="0.17379112201350852"/>
              <c:y val="0.20141435335894867"/>
            </c:manualLayout>
          </c:layout>
          <c:overlay val="0"/>
          <c:spPr>
            <a:noFill/>
            <a:ln>
              <a:noFill/>
            </a:ln>
            <a:effectLst/>
          </c:spPr>
        </c:title>
        <c:numFmt formatCode="#\ ##0.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ru-RU"/>
          </a:p>
        </c:txPr>
        <c:crossAx val="4692416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400" b="1" i="0" u="none" strike="noStrike" kern="1200" baseline="0">
                <a:solidFill>
                  <a:schemeClr val="tx1">
                    <a:lumMod val="65000"/>
                    <a:lumOff val="35000"/>
                  </a:schemeClr>
                </a:solidFill>
                <a:latin typeface="+mn-lt"/>
                <a:ea typeface="+mn-ea"/>
                <a:cs typeface="+mn-cs"/>
              </a:defRPr>
            </a:pPr>
            <a:endParaRPr lang="ru-RU"/>
          </a:p>
        </c:txPr>
      </c:dTable>
      <c:spPr>
        <a:noFill/>
        <a:ln>
          <a:noFill/>
        </a:ln>
        <a:effectLst/>
      </c:spPr>
    </c:plotArea>
    <c:plotVisOnly val="1"/>
    <c:dispBlanksAs val="gap"/>
    <c:showDLblsOverMax val="0"/>
  </c:chart>
  <c:spPr>
    <a:noFill/>
    <a:ln>
      <a:noFill/>
    </a:ln>
    <a:effectLst/>
  </c:spPr>
  <c:txPr>
    <a:bodyPr/>
    <a:lstStyle/>
    <a:p>
      <a:pPr>
        <a:defRPr/>
      </a:pPr>
      <a:endParaRPr lang="ru-RU"/>
    </a:p>
  </c:txPr>
  <c:externalData r:id="rId2">
    <c:autoUpdate val="0"/>
  </c:externalData>
  <c:userShapes r:id="rId3"/>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729381542390025"/>
          <c:y val="2.3213251607143059E-2"/>
          <c:w val="0.65270618457609975"/>
          <c:h val="0.7496763224563735"/>
        </c:manualLayout>
      </c:layout>
      <c:barChart>
        <c:barDir val="col"/>
        <c:grouping val="clustered"/>
        <c:varyColors val="0"/>
        <c:ser>
          <c:idx val="0"/>
          <c:order val="0"/>
          <c:tx>
            <c:strRef>
              <c:f>Лист1!$B$1</c:f>
              <c:strCache>
                <c:ptCount val="1"/>
                <c:pt idx="0">
                  <c:v>Уточненный план</c:v>
                </c:pt>
              </c:strCache>
            </c:strRef>
          </c:tx>
          <c:spPr>
            <a:solidFill>
              <a:schemeClr val="accent6"/>
            </a:solidFill>
            <a:ln>
              <a:noFill/>
            </a:ln>
            <a:effectLst/>
          </c:spPr>
          <c:invertIfNegative val="0"/>
          <c:cat>
            <c:strRef>
              <c:f>Лист1!$A$2:$A$3</c:f>
              <c:strCache>
                <c:ptCount val="2"/>
                <c:pt idx="0">
                  <c:v>Годовой объем</c:v>
                </c:pt>
                <c:pt idx="1">
                  <c:v>Средства местного бюджета</c:v>
                </c:pt>
              </c:strCache>
            </c:strRef>
          </c:cat>
          <c:val>
            <c:numRef>
              <c:f>Лист1!$B$2:$B$3</c:f>
              <c:numCache>
                <c:formatCode>#\ ##0.0</c:formatCode>
                <c:ptCount val="2"/>
                <c:pt idx="0">
                  <c:v>420</c:v>
                </c:pt>
                <c:pt idx="1">
                  <c:v>420</c:v>
                </c:pt>
              </c:numCache>
            </c:numRef>
          </c:val>
          <c:extLst>
            <c:ext xmlns:c16="http://schemas.microsoft.com/office/drawing/2014/chart" uri="{C3380CC4-5D6E-409C-BE32-E72D297353CC}">
              <c16:uniqueId val="{00000000-DCD8-42F7-9A8B-B7E0A00B4C80}"/>
            </c:ext>
          </c:extLst>
        </c:ser>
        <c:ser>
          <c:idx val="1"/>
          <c:order val="1"/>
          <c:tx>
            <c:strRef>
              <c:f>Лист1!$C$1</c:f>
              <c:strCache>
                <c:ptCount val="1"/>
                <c:pt idx="0">
                  <c:v>Кассовое исполнение</c:v>
                </c:pt>
              </c:strCache>
            </c:strRef>
          </c:tx>
          <c:spPr>
            <a:solidFill>
              <a:schemeClr val="accent2"/>
            </a:solidFill>
            <a:ln>
              <a:noFill/>
            </a:ln>
            <a:effectLst/>
          </c:spPr>
          <c:invertIfNegative val="0"/>
          <c:cat>
            <c:strRef>
              <c:f>Лист1!$A$2:$A$3</c:f>
              <c:strCache>
                <c:ptCount val="2"/>
                <c:pt idx="0">
                  <c:v>Годовой объем</c:v>
                </c:pt>
                <c:pt idx="1">
                  <c:v>Средства местного бюджета</c:v>
                </c:pt>
              </c:strCache>
            </c:strRef>
          </c:cat>
          <c:val>
            <c:numRef>
              <c:f>Лист1!$C$2:$C$3</c:f>
              <c:numCache>
                <c:formatCode>#\ ##0.0</c:formatCode>
                <c:ptCount val="2"/>
                <c:pt idx="0">
                  <c:v>400</c:v>
                </c:pt>
                <c:pt idx="1">
                  <c:v>400</c:v>
                </c:pt>
              </c:numCache>
            </c:numRef>
          </c:val>
          <c:extLst>
            <c:ext xmlns:c16="http://schemas.microsoft.com/office/drawing/2014/chart" uri="{C3380CC4-5D6E-409C-BE32-E72D297353CC}">
              <c16:uniqueId val="{00000001-DCD8-42F7-9A8B-B7E0A00B4C80}"/>
            </c:ext>
          </c:extLst>
        </c:ser>
        <c:dLbls>
          <c:showLegendKey val="0"/>
          <c:showVal val="0"/>
          <c:showCatName val="0"/>
          <c:showSerName val="0"/>
          <c:showPercent val="0"/>
          <c:showBubbleSize val="0"/>
        </c:dLbls>
        <c:gapWidth val="219"/>
        <c:axId val="46967040"/>
        <c:axId val="47427584"/>
      </c:barChart>
      <c:catAx>
        <c:axId val="46967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47427584"/>
        <c:crosses val="autoZero"/>
        <c:auto val="1"/>
        <c:lblAlgn val="ctr"/>
        <c:lblOffset val="100"/>
        <c:noMultiLvlLbl val="0"/>
      </c:catAx>
      <c:valAx>
        <c:axId val="474275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ru-RU" sz="1200" b="1" dirty="0"/>
                  <a:t>тыс.</a:t>
                </a:r>
                <a:r>
                  <a:rPr lang="ru-RU" sz="1200" b="1" baseline="0" dirty="0"/>
                  <a:t> рублей</a:t>
                </a:r>
                <a:endParaRPr lang="ru-RU" sz="1200" b="1" dirty="0"/>
              </a:p>
            </c:rich>
          </c:tx>
          <c:layout>
            <c:manualLayout>
              <c:xMode val="edge"/>
              <c:yMode val="edge"/>
              <c:x val="0.10630927103341259"/>
              <c:y val="0.19855820967018287"/>
            </c:manualLayout>
          </c:layout>
          <c:overlay val="0"/>
          <c:spPr>
            <a:noFill/>
            <a:ln>
              <a:noFill/>
            </a:ln>
            <a:effectLst/>
          </c:spPr>
        </c:title>
        <c:numFmt formatCode="#\ ##0.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ru-RU"/>
          </a:p>
        </c:txPr>
        <c:crossAx val="4696704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400" b="1" i="0" u="none" strike="noStrike" kern="1200" baseline="0">
                <a:solidFill>
                  <a:schemeClr val="tx1">
                    <a:lumMod val="65000"/>
                    <a:lumOff val="35000"/>
                  </a:schemeClr>
                </a:solidFill>
                <a:latin typeface="+mn-lt"/>
                <a:ea typeface="+mn-ea"/>
                <a:cs typeface="+mn-cs"/>
              </a:defRPr>
            </a:pPr>
            <a:endParaRPr lang="ru-RU"/>
          </a:p>
        </c:txPr>
      </c:dTable>
    </c:plotArea>
    <c:plotVisOnly val="1"/>
    <c:dispBlanksAs val="gap"/>
    <c:showDLblsOverMax val="0"/>
  </c:chart>
  <c:spPr>
    <a:noFill/>
    <a:ln>
      <a:noFill/>
    </a:ln>
    <a:effectLst/>
  </c:spPr>
  <c:txPr>
    <a:bodyPr/>
    <a:lstStyle/>
    <a:p>
      <a:pPr>
        <a:defRPr/>
      </a:pPr>
      <a:endParaRPr lang="ru-RU"/>
    </a:p>
  </c:txPr>
  <c:externalData r:id="rId2">
    <c:autoUpdate val="0"/>
  </c:externalData>
  <c:userShapes r:id="rId3"/>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0.19237</cdr:x>
      <cdr:y>0.23868</cdr:y>
    </cdr:from>
    <cdr:to>
      <cdr:x>0.34335</cdr:x>
      <cdr:y>0.39129</cdr:y>
    </cdr:to>
    <cdr:sp macro="" textlink="">
      <cdr:nvSpPr>
        <cdr:cNvPr id="3" name="Текст 2"/>
        <cdr:cNvSpPr>
          <a:spLocks xmlns:a="http://schemas.openxmlformats.org/drawingml/2006/main" noGrp="1"/>
        </cdr:cNvSpPr>
      </cdr:nvSpPr>
      <cdr:spPr>
        <a:xfrm xmlns:a="http://schemas.openxmlformats.org/drawingml/2006/main">
          <a:off x="1259417" y="1061286"/>
          <a:ext cx="988484" cy="678614"/>
        </a:xfrm>
        <a:prstGeom xmlns:a="http://schemas.openxmlformats.org/drawingml/2006/main" prst="rect">
          <a:avLst/>
        </a:prstGeom>
      </cdr:spPr>
      <cdr:txBody>
        <a:bodyPr xmlns:a="http://schemas.openxmlformats.org/drawingml/2006/main" vert="horz" lIns="91440" tIns="45720" rIns="91440" bIns="45720" rtlCol="0" anchor="b">
          <a:normAutofit/>
        </a:bodyPr>
        <a:lstStyle xmlns:a="http://schemas.openxmlformats.org/drawingml/2006/main">
          <a:lvl1pPr marL="1828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1pPr>
          <a:lvl2pPr marL="4572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1200" kern="1200">
              <a:solidFill>
                <a:schemeClr val="tx1">
                  <a:lumMod val="75000"/>
                  <a:lumOff val="25000"/>
                </a:schemeClr>
              </a:solidFill>
              <a:latin typeface="+mn-lt"/>
              <a:ea typeface="+mn-ea"/>
              <a:cs typeface="+mn-cs"/>
            </a:defRPr>
          </a:lvl2pPr>
          <a:lvl3pPr marL="9144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1000" kern="1200">
              <a:solidFill>
                <a:schemeClr val="tx1">
                  <a:lumMod val="75000"/>
                  <a:lumOff val="25000"/>
                </a:schemeClr>
              </a:solidFill>
              <a:latin typeface="+mn-lt"/>
              <a:ea typeface="+mn-ea"/>
              <a:cs typeface="+mn-cs"/>
            </a:defRPr>
          </a:lvl3pPr>
          <a:lvl4pPr marL="13716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4pPr>
          <a:lvl5pPr marL="18288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5pPr>
          <a:lvl6pPr marL="22860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6pPr>
          <a:lvl7pPr marL="27432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7pPr>
          <a:lvl8pPr marL="32004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8pPr>
          <a:lvl9pPr marL="36576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9pPr>
        </a:lstStyle>
        <a:p xmlns:a="http://schemas.openxmlformats.org/drawingml/2006/main">
          <a:pPr marL="0" indent="0">
            <a:buNone/>
          </a:pPr>
          <a:endParaRPr lang="ru-RU" sz="1400" dirty="0"/>
        </a:p>
      </cdr:txBody>
    </cdr:sp>
  </cdr:relSizeAnchor>
</c:userShapes>
</file>

<file path=ppt/drawings/drawing2.xml><?xml version="1.0" encoding="utf-8"?>
<c:userShapes xmlns:c="http://schemas.openxmlformats.org/drawingml/2006/chart">
  <cdr:relSizeAnchor xmlns:cdr="http://schemas.openxmlformats.org/drawingml/2006/chartDrawing">
    <cdr:from>
      <cdr:x>0.12898</cdr:x>
      <cdr:y>0.23297</cdr:y>
    </cdr:from>
    <cdr:to>
      <cdr:x>0.27996</cdr:x>
      <cdr:y>0.38558</cdr:y>
    </cdr:to>
    <cdr:sp macro="" textlink="">
      <cdr:nvSpPr>
        <cdr:cNvPr id="3" name="Текст 2"/>
        <cdr:cNvSpPr>
          <a:spLocks xmlns:a="http://schemas.openxmlformats.org/drawingml/2006/main" noGrp="1"/>
        </cdr:cNvSpPr>
      </cdr:nvSpPr>
      <cdr:spPr>
        <a:xfrm xmlns:a="http://schemas.openxmlformats.org/drawingml/2006/main">
          <a:off x="801025" y="1035904"/>
          <a:ext cx="937670" cy="678589"/>
        </a:xfrm>
        <a:prstGeom xmlns:a="http://schemas.openxmlformats.org/drawingml/2006/main" prst="rect">
          <a:avLst/>
        </a:prstGeom>
      </cdr:spPr>
      <cdr:txBody>
        <a:bodyPr xmlns:a="http://schemas.openxmlformats.org/drawingml/2006/main" vert="horz" lIns="91440" tIns="45720" rIns="91440" bIns="45720" rtlCol="0" anchor="b">
          <a:normAutofit/>
        </a:bodyPr>
        <a:lstStyle xmlns:a="http://schemas.openxmlformats.org/drawingml/2006/main">
          <a:lvl1pPr marL="1828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1pPr>
          <a:lvl2pPr marL="4572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1200" kern="1200">
              <a:solidFill>
                <a:schemeClr val="tx1">
                  <a:lumMod val="75000"/>
                  <a:lumOff val="25000"/>
                </a:schemeClr>
              </a:solidFill>
              <a:latin typeface="+mn-lt"/>
              <a:ea typeface="+mn-ea"/>
              <a:cs typeface="+mn-cs"/>
            </a:defRPr>
          </a:lvl2pPr>
          <a:lvl3pPr marL="9144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1000" kern="1200">
              <a:solidFill>
                <a:schemeClr val="tx1">
                  <a:lumMod val="75000"/>
                  <a:lumOff val="25000"/>
                </a:schemeClr>
              </a:solidFill>
              <a:latin typeface="+mn-lt"/>
              <a:ea typeface="+mn-ea"/>
              <a:cs typeface="+mn-cs"/>
            </a:defRPr>
          </a:lvl3pPr>
          <a:lvl4pPr marL="13716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4pPr>
          <a:lvl5pPr marL="18288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5pPr>
          <a:lvl6pPr marL="22860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6pPr>
          <a:lvl7pPr marL="27432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7pPr>
          <a:lvl8pPr marL="32004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8pPr>
          <a:lvl9pPr marL="3657600" indent="0" algn="l" defTabSz="914400" rtl="0" eaLnBrk="1" latinLnBrk="0" hangingPunct="1">
            <a:spcBef>
              <a:spcPct val="20000"/>
            </a:spcBef>
            <a:spcAft>
              <a:spcPts val="300"/>
            </a:spcAft>
            <a:buClr>
              <a:schemeClr val="accent6">
                <a:lumMod val="75000"/>
              </a:schemeClr>
            </a:buClr>
            <a:buSzPct val="130000"/>
            <a:buFont typeface="Georgia" pitchFamily="18" charset="0"/>
            <a:buNone/>
            <a:defRPr sz="900" kern="1200">
              <a:solidFill>
                <a:schemeClr val="tx1">
                  <a:lumMod val="75000"/>
                  <a:lumOff val="25000"/>
                </a:schemeClr>
              </a:solidFill>
              <a:latin typeface="+mn-lt"/>
              <a:ea typeface="+mn-ea"/>
              <a:cs typeface="+mn-cs"/>
            </a:defRPr>
          </a:lvl9pPr>
        </a:lstStyle>
        <a:p xmlns:a="http://schemas.openxmlformats.org/drawingml/2006/main">
          <a:pPr marL="0" indent="0">
            <a:buNone/>
          </a:pPr>
          <a:endParaRPr lang="ru-RU" sz="14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18D604-B6B3-4593-A53A-D1304340AA65}" type="datetimeFigureOut">
              <a:rPr lang="ru-RU" smtClean="0"/>
              <a:t>25.01.2022</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079EE9-1D0F-48BC-AE4C-AFA3041100A4}" type="slidenum">
              <a:rPr lang="ru-RU" smtClean="0"/>
              <a:t>‹#›</a:t>
            </a:fld>
            <a:endParaRPr lang="ru-RU"/>
          </a:p>
        </p:txBody>
      </p:sp>
    </p:spTree>
    <p:extLst>
      <p:ext uri="{BB962C8B-B14F-4D97-AF65-F5344CB8AC3E}">
        <p14:creationId xmlns:p14="http://schemas.microsoft.com/office/powerpoint/2010/main" val="1745826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7079EE9-1D0F-48BC-AE4C-AFA3041100A4}" type="slidenum">
              <a:rPr lang="ru-RU" smtClean="0"/>
              <a:t>3</a:t>
            </a:fld>
            <a:endParaRPr lang="ru-RU"/>
          </a:p>
        </p:txBody>
      </p:sp>
    </p:spTree>
    <p:extLst>
      <p:ext uri="{BB962C8B-B14F-4D97-AF65-F5344CB8AC3E}">
        <p14:creationId xmlns:p14="http://schemas.microsoft.com/office/powerpoint/2010/main" val="3869759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7079EE9-1D0F-48BC-AE4C-AFA3041100A4}" type="slidenum">
              <a:rPr lang="ru-RU" smtClean="0"/>
              <a:t>6</a:t>
            </a:fld>
            <a:endParaRPr lang="ru-RU"/>
          </a:p>
        </p:txBody>
      </p:sp>
    </p:spTree>
    <p:extLst>
      <p:ext uri="{BB962C8B-B14F-4D97-AF65-F5344CB8AC3E}">
        <p14:creationId xmlns:p14="http://schemas.microsoft.com/office/powerpoint/2010/main" val="3034314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47079EE9-1D0F-48BC-AE4C-AFA3041100A4}" type="slidenum">
              <a:rPr lang="ru-RU" smtClean="0"/>
              <a:t>9</a:t>
            </a:fld>
            <a:endParaRPr lang="ru-RU"/>
          </a:p>
        </p:txBody>
      </p:sp>
    </p:spTree>
    <p:extLst>
      <p:ext uri="{BB962C8B-B14F-4D97-AF65-F5344CB8AC3E}">
        <p14:creationId xmlns:p14="http://schemas.microsoft.com/office/powerpoint/2010/main" val="1488556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7079EE9-1D0F-48BC-AE4C-AFA3041100A4}" type="slidenum">
              <a:rPr lang="ru-RU" smtClean="0">
                <a:solidFill>
                  <a:prstClr val="black"/>
                </a:solidFill>
              </a:rPr>
              <a:pPr/>
              <a:t>11</a:t>
            </a:fld>
            <a:endParaRPr lang="ru-RU">
              <a:solidFill>
                <a:prstClr val="black"/>
              </a:solidFill>
            </a:endParaRPr>
          </a:p>
        </p:txBody>
      </p:sp>
    </p:spTree>
    <p:extLst>
      <p:ext uri="{BB962C8B-B14F-4D97-AF65-F5344CB8AC3E}">
        <p14:creationId xmlns:p14="http://schemas.microsoft.com/office/powerpoint/2010/main" val="2606052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12192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12192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965060" y="5052546"/>
            <a:ext cx="7516013"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459B0F1D-7933-44F6-A99C-7D334CBD7DF2}" type="datetimeFigureOut">
              <a:rPr lang="ru-RU" smtClean="0"/>
              <a:t>25.01.2022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F6725DE-F4B8-46E0-AC1B-56662584F4E7}" type="slidenum">
              <a:rPr lang="ru-RU" smtClean="0"/>
              <a:t>‹#›</a:t>
            </a:fld>
            <a:endParaRPr lang="ru-RU"/>
          </a:p>
        </p:txBody>
      </p:sp>
      <p:sp>
        <p:nvSpPr>
          <p:cNvPr id="2" name="Title 1"/>
          <p:cNvSpPr>
            <a:spLocks noGrp="1"/>
          </p:cNvSpPr>
          <p:nvPr>
            <p:ph type="ctrTitle"/>
          </p:nvPr>
        </p:nvSpPr>
        <p:spPr>
          <a:xfrm>
            <a:off x="1090108" y="3132290"/>
            <a:ext cx="9567135" cy="1793167"/>
          </a:xfrm>
          <a:effectLst/>
        </p:spPr>
        <p:txBody>
          <a:bodyPr>
            <a:noAutofit/>
          </a:bodyPr>
          <a:lstStyle>
            <a:lvl1pPr marL="640080" indent="-457200" algn="l">
              <a:defRPr sz="5400"/>
            </a:lvl1pPr>
          </a:lstStyle>
          <a:p>
            <a:r>
              <a:rPr lang="ru-RU"/>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a:xfrm>
            <a:off x="2540000" y="731519"/>
            <a:ext cx="8534400" cy="347472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459B0F1D-7933-44F6-A99C-7D334CBD7DF2}" type="datetimeFigureOut">
              <a:rPr lang="ru-RU" smtClean="0"/>
              <a:t>25.01.2022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F6725DE-F4B8-46E0-AC1B-56662584F4E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38344" y="376517"/>
            <a:ext cx="2743200" cy="5238339"/>
          </a:xfrm>
          <a:effectLst/>
        </p:spPr>
        <p:txBody>
          <a:bodyPr vert="eaVert"/>
          <a:lstStyle>
            <a:lvl1pPr algn="l">
              <a:defRPr/>
            </a:lvl1pPr>
          </a:lstStyle>
          <a:p>
            <a:r>
              <a:rPr lang="ru-RU"/>
              <a:t>Образец заголовка</a:t>
            </a:r>
            <a:endParaRPr lang="en-US"/>
          </a:p>
        </p:txBody>
      </p:sp>
      <p:sp>
        <p:nvSpPr>
          <p:cNvPr id="3" name="Vertical Text Placeholder 2"/>
          <p:cNvSpPr>
            <a:spLocks noGrp="1"/>
          </p:cNvSpPr>
          <p:nvPr>
            <p:ph type="body" orient="vert" idx="1"/>
          </p:nvPr>
        </p:nvSpPr>
        <p:spPr>
          <a:xfrm>
            <a:off x="4432151" y="731519"/>
            <a:ext cx="6439049" cy="4894729"/>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59B0F1D-7933-44F6-A99C-7D334CBD7DF2}" type="datetimeFigureOut">
              <a:rPr lang="ru-RU" smtClean="0"/>
              <a:t>25.01.2022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F6725DE-F4B8-46E0-AC1B-56662584F4E7}"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59B0F1D-7933-44F6-A99C-7D334CBD7DF2}" type="datetimeFigureOut">
              <a:rPr lang="ru-RU" smtClean="0"/>
              <a:t>25.01.2022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F6725DE-F4B8-46E0-AC1B-56662584F4E7}" type="slidenum">
              <a:rPr lang="ru-RU" smtClean="0"/>
              <a:t>‹#›</a:t>
            </a:fld>
            <a:endParaRPr lang="ru-RU"/>
          </a:p>
        </p:txBody>
      </p:sp>
      <p:sp>
        <p:nvSpPr>
          <p:cNvPr id="8" name="Title 7"/>
          <p:cNvSpPr>
            <a:spLocks noGrp="1"/>
          </p:cNvSpPr>
          <p:nvPr>
            <p:ph type="title"/>
          </p:nvPr>
        </p:nvSpPr>
        <p:spPr/>
        <p:txBody>
          <a:bodyPr/>
          <a:lstStyle/>
          <a:p>
            <a:r>
              <a:rPr lang="ru-RU"/>
              <a:t>Образец заголовка</a:t>
            </a:r>
            <a:endParaRPr lang="en-US"/>
          </a:p>
        </p:txBody>
      </p:sp>
      <p:sp>
        <p:nvSpPr>
          <p:cNvPr id="10" name="Content Placeholder 9"/>
          <p:cNvSpPr>
            <a:spLocks noGrp="1"/>
          </p:cNvSpPr>
          <p:nvPr>
            <p:ph sz="quarter" idx="13"/>
          </p:nvPr>
        </p:nvSpPr>
        <p:spPr>
          <a:xfrm>
            <a:off x="1524000" y="731520"/>
            <a:ext cx="8534400"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12192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12192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710927" y="2172648"/>
            <a:ext cx="7955555" cy="2423346"/>
          </a:xfrm>
          <a:effectLst/>
        </p:spPr>
        <p:txBody>
          <a:bodyPr anchor="b"/>
          <a:lstStyle>
            <a:lvl1pPr algn="r">
              <a:defRPr sz="4600" b="1" cap="none" baseline="0"/>
            </a:lvl1pPr>
          </a:lstStyle>
          <a:p>
            <a:r>
              <a:rPr lang="ru-RU"/>
              <a:t>Образец заголовка</a:t>
            </a:r>
            <a:endParaRPr lang="en-US" dirty="0"/>
          </a:p>
        </p:txBody>
      </p:sp>
      <p:sp>
        <p:nvSpPr>
          <p:cNvPr id="3" name="Text Placeholder 2"/>
          <p:cNvSpPr>
            <a:spLocks noGrp="1"/>
          </p:cNvSpPr>
          <p:nvPr>
            <p:ph type="body" idx="1"/>
          </p:nvPr>
        </p:nvSpPr>
        <p:spPr>
          <a:xfrm>
            <a:off x="2696584" y="4607511"/>
            <a:ext cx="7960659"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59B0F1D-7933-44F6-A99C-7D334CBD7DF2}" type="datetimeFigureOut">
              <a:rPr lang="ru-RU" smtClean="0"/>
              <a:t>25.01.2022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F6725DE-F4B8-46E0-AC1B-56662584F4E7}"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59B0F1D-7933-44F6-A99C-7D334CBD7DF2}" type="datetimeFigureOut">
              <a:rPr lang="ru-RU" smtClean="0"/>
              <a:t>25.01.2022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F6725DE-F4B8-46E0-AC1B-56662584F4E7}" type="slidenum">
              <a:rPr lang="ru-RU" smtClean="0"/>
              <a:t>‹#›</a:t>
            </a:fld>
            <a:endParaRPr lang="ru-RU"/>
          </a:p>
        </p:txBody>
      </p:sp>
      <p:sp>
        <p:nvSpPr>
          <p:cNvPr id="8" name="Title 7"/>
          <p:cNvSpPr>
            <a:spLocks noGrp="1"/>
          </p:cNvSpPr>
          <p:nvPr>
            <p:ph type="title"/>
          </p:nvPr>
        </p:nvSpPr>
        <p:spPr/>
        <p:txBody>
          <a:bodyPr/>
          <a:lstStyle/>
          <a:p>
            <a:r>
              <a:rPr lang="ru-RU"/>
              <a:t>Образец заголовка</a:t>
            </a:r>
            <a:endParaRPr lang="en-US"/>
          </a:p>
        </p:txBody>
      </p:sp>
      <p:sp>
        <p:nvSpPr>
          <p:cNvPr id="9" name="Content Placeholder 8"/>
          <p:cNvSpPr>
            <a:spLocks noGrp="1"/>
          </p:cNvSpPr>
          <p:nvPr>
            <p:ph sz="quarter" idx="13"/>
          </p:nvPr>
        </p:nvSpPr>
        <p:spPr>
          <a:xfrm>
            <a:off x="1523999" y="731519"/>
            <a:ext cx="4462272"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Content Placeholder 10"/>
          <p:cNvSpPr>
            <a:spLocks noGrp="1"/>
          </p:cNvSpPr>
          <p:nvPr>
            <p:ph sz="quarter" idx="14"/>
          </p:nvPr>
        </p:nvSpPr>
        <p:spPr>
          <a:xfrm>
            <a:off x="6193536" y="731520"/>
            <a:ext cx="4462272"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24000" y="731520"/>
            <a:ext cx="4462272"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541929" y="1400327"/>
            <a:ext cx="4462272"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96403" y="731520"/>
            <a:ext cx="4462272"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a:t>Образец текста</a:t>
            </a:r>
          </a:p>
        </p:txBody>
      </p:sp>
      <p:sp>
        <p:nvSpPr>
          <p:cNvPr id="6" name="Content Placeholder 5"/>
          <p:cNvSpPr>
            <a:spLocks noGrp="1"/>
          </p:cNvSpPr>
          <p:nvPr>
            <p:ph sz="quarter" idx="4"/>
          </p:nvPr>
        </p:nvSpPr>
        <p:spPr>
          <a:xfrm>
            <a:off x="6193367" y="1399032"/>
            <a:ext cx="4462272"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459B0F1D-7933-44F6-A99C-7D334CBD7DF2}" type="datetimeFigureOut">
              <a:rPr lang="ru-RU" smtClean="0"/>
              <a:t>25.01.2022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F6725DE-F4B8-46E0-AC1B-56662584F4E7}" type="slidenum">
              <a:rPr lang="ru-RU" smtClean="0"/>
              <a:t>‹#›</a:t>
            </a:fld>
            <a:endParaRPr lang="ru-RU"/>
          </a:p>
        </p:txBody>
      </p:sp>
      <p:sp>
        <p:nvSpPr>
          <p:cNvPr id="10" name="Title 9"/>
          <p:cNvSpPr>
            <a:spLocks noGrp="1"/>
          </p:cNvSpPr>
          <p:nvPr>
            <p:ph type="title"/>
          </p:nvPr>
        </p:nvSpPr>
        <p:spPr/>
        <p:txBody>
          <a:bodyPr/>
          <a:lstStyle/>
          <a:p>
            <a:r>
              <a:rPr lang="ru-RU"/>
              <a:t>Образец заголовка</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459B0F1D-7933-44F6-A99C-7D334CBD7DF2}" type="datetimeFigureOut">
              <a:rPr lang="ru-RU" smtClean="0"/>
              <a:t>25.01.2022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F6725DE-F4B8-46E0-AC1B-56662584F4E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9B0F1D-7933-44F6-A99C-7D334CBD7DF2}" type="datetimeFigureOut">
              <a:rPr lang="ru-RU" smtClean="0"/>
              <a:t>25.01.2022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F6725DE-F4B8-46E0-AC1B-56662584F4E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18794" y="2209801"/>
            <a:ext cx="4848113" cy="1258493"/>
          </a:xfrm>
          <a:effectLst/>
        </p:spPr>
        <p:txBody>
          <a:bodyPr anchor="b">
            <a:noAutofit/>
          </a:bodyPr>
          <a:lstStyle>
            <a:lvl1pPr marL="228600" indent="-228600" algn="l">
              <a:defRPr sz="2800" b="1">
                <a:effectLst/>
              </a:defRPr>
            </a:lvl1pPr>
          </a:lstStyle>
          <a:p>
            <a:r>
              <a:rPr lang="ru-RU"/>
              <a:t>Образец заголовка</a:t>
            </a:r>
            <a:endParaRPr lang="en-US" dirty="0"/>
          </a:p>
        </p:txBody>
      </p:sp>
      <p:sp>
        <p:nvSpPr>
          <p:cNvPr id="3" name="Content Placeholder 2"/>
          <p:cNvSpPr>
            <a:spLocks noGrp="1"/>
          </p:cNvSpPr>
          <p:nvPr>
            <p:ph idx="1"/>
          </p:nvPr>
        </p:nvSpPr>
        <p:spPr>
          <a:xfrm>
            <a:off x="6124688" y="731520"/>
            <a:ext cx="5356113"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434353" y="3497802"/>
            <a:ext cx="4518213"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59B0F1D-7933-44F6-A99C-7D334CBD7DF2}" type="datetimeFigureOut">
              <a:rPr lang="ru-RU" smtClean="0"/>
              <a:t>25.01.2022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F6725DE-F4B8-46E0-AC1B-56662584F4E7}"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12192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12192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12192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5966900" y="1143000"/>
            <a:ext cx="54864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1170516" y="1010486"/>
            <a:ext cx="4925485"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59B0F1D-7933-44F6-A99C-7D334CBD7DF2}" type="datetimeFigureOut">
              <a:rPr lang="ru-RU" smtClean="0"/>
              <a:t>25.01.2022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F6725DE-F4B8-46E0-AC1B-56662584F4E7}" type="slidenum">
              <a:rPr lang="ru-RU" smtClean="0"/>
              <a:t>‹#›</a:t>
            </a:fld>
            <a:endParaRPr lang="ru-RU"/>
          </a:p>
        </p:txBody>
      </p:sp>
      <p:sp>
        <p:nvSpPr>
          <p:cNvPr id="2" name="Title 1"/>
          <p:cNvSpPr>
            <a:spLocks noGrp="1"/>
          </p:cNvSpPr>
          <p:nvPr>
            <p:ph type="title"/>
          </p:nvPr>
        </p:nvSpPr>
        <p:spPr>
          <a:xfrm>
            <a:off x="969691" y="4464421"/>
            <a:ext cx="8511384" cy="1143000"/>
          </a:xfrm>
        </p:spPr>
        <p:txBody>
          <a:bodyPr anchor="b">
            <a:noAutofit/>
          </a:bodyPr>
          <a:lstStyle>
            <a:lvl1pPr algn="l">
              <a:defRPr sz="4600" b="1"/>
            </a:lvl1pPr>
          </a:lstStyle>
          <a:p>
            <a:r>
              <a:rPr lang="ru-RU"/>
              <a:t>Образец заголовка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12192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12192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12192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12192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2391053" y="4372168"/>
            <a:ext cx="8683348" cy="1143000"/>
          </a:xfrm>
          <a:prstGeom prst="rect">
            <a:avLst/>
          </a:prstGeom>
          <a:effectLst/>
        </p:spPr>
        <p:txBody>
          <a:bodyPr vert="horz" lIns="91440" tIns="45720" rIns="91440" bIns="45720" rtlCol="0" anchor="t" anchorCtr="0">
            <a:noAutofit/>
          </a:bodyPr>
          <a:lstStyle/>
          <a:p>
            <a:r>
              <a:rPr lang="ru-RU"/>
              <a:t>Образец заголовка</a:t>
            </a:r>
            <a:endParaRPr lang="en-US" dirty="0"/>
          </a:p>
        </p:txBody>
      </p:sp>
      <p:sp>
        <p:nvSpPr>
          <p:cNvPr id="3" name="Text Placeholder 2"/>
          <p:cNvSpPr>
            <a:spLocks noGrp="1"/>
          </p:cNvSpPr>
          <p:nvPr>
            <p:ph type="body" idx="1"/>
          </p:nvPr>
        </p:nvSpPr>
        <p:spPr>
          <a:xfrm>
            <a:off x="1524000" y="732260"/>
            <a:ext cx="8534400" cy="347472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229600" y="6172201"/>
            <a:ext cx="33528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459B0F1D-7933-44F6-A99C-7D334CBD7DF2}" type="datetimeFigureOut">
              <a:rPr lang="ru-RU" smtClean="0"/>
              <a:t>25.01.2022</a:t>
            </a:fld>
            <a:endParaRPr lang="ru-RU"/>
          </a:p>
        </p:txBody>
      </p:sp>
      <p:sp>
        <p:nvSpPr>
          <p:cNvPr id="5" name="Footer Placeholder 4"/>
          <p:cNvSpPr>
            <a:spLocks noGrp="1"/>
          </p:cNvSpPr>
          <p:nvPr>
            <p:ph type="ftr" sz="quarter" idx="3"/>
          </p:nvPr>
        </p:nvSpPr>
        <p:spPr>
          <a:xfrm>
            <a:off x="609600" y="6172201"/>
            <a:ext cx="44704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5080000" y="6172201"/>
            <a:ext cx="24384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6F6725DE-F4B8-46E0-AC1B-56662584F4E7}"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chart" Target="../charts/chart6.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423334"/>
            <a:ext cx="12192001" cy="2489200"/>
          </a:xfrm>
        </p:spPr>
        <p:txBody>
          <a:bodyPr>
            <a:noAutofit/>
          </a:bodyPr>
          <a:lstStyle/>
          <a:p>
            <a:pPr algn="ctr"/>
            <a:r>
              <a:rPr lang="ru-RU" sz="3600" b="1" i="1" dirty="0">
                <a:solidFill>
                  <a:srgbClr val="002060"/>
                </a:solidFill>
              </a:rPr>
              <a:t>ОТЧЁТ </a:t>
            </a:r>
          </a:p>
          <a:p>
            <a:pPr algn="ctr"/>
            <a:r>
              <a:rPr lang="ru-RU" sz="2800" b="1" i="1" dirty="0">
                <a:solidFill>
                  <a:srgbClr val="002060"/>
                </a:solidFill>
              </a:rPr>
              <a:t>по исполнению муниципальной программы Нефтеюганского района</a:t>
            </a:r>
          </a:p>
          <a:p>
            <a:pPr algn="ctr"/>
            <a:r>
              <a:rPr lang="ru-RU" sz="2800" b="1" i="1" dirty="0">
                <a:solidFill>
                  <a:srgbClr val="002060"/>
                </a:solidFill>
              </a:rPr>
              <a:t>«Социальная поддержка жителей Нефтеюганского района </a:t>
            </a:r>
          </a:p>
          <a:p>
            <a:pPr algn="ctr"/>
            <a:r>
              <a:rPr lang="ru-RU" sz="2800" b="1" i="1" dirty="0">
                <a:solidFill>
                  <a:srgbClr val="002060"/>
                </a:solidFill>
              </a:rPr>
              <a:t>на 2019-2024 годы и на период до 2030 года»</a:t>
            </a:r>
            <a:r>
              <a:rPr lang="ru-RU" sz="2400" b="1" i="1" dirty="0">
                <a:solidFill>
                  <a:srgbClr val="002060"/>
                </a:solidFill>
              </a:rPr>
              <a:t>                                                         </a:t>
            </a:r>
          </a:p>
          <a:p>
            <a:pPr algn="ctr"/>
            <a:endParaRPr lang="ru-RU" sz="2400" b="1" i="1" dirty="0"/>
          </a:p>
          <a:p>
            <a:pPr algn="ctr"/>
            <a:endParaRPr lang="ru-RU" sz="2600" b="1" i="1" dirty="0"/>
          </a:p>
          <a:p>
            <a:pPr algn="ctr"/>
            <a:endParaRPr lang="ru-RU" sz="2600" b="1" i="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086" y="2912534"/>
            <a:ext cx="3641781" cy="2980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3609" y="2912533"/>
            <a:ext cx="3431108" cy="2980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5067" y="2912535"/>
            <a:ext cx="3352799" cy="2980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745023" y="5892799"/>
            <a:ext cx="2937429" cy="646331"/>
          </a:xfrm>
          <a:prstGeom prst="rect">
            <a:avLst/>
          </a:prstGeom>
        </p:spPr>
        <p:txBody>
          <a:bodyPr wrap="square">
            <a:spAutoFit/>
          </a:bodyPr>
          <a:lstStyle/>
          <a:p>
            <a:pPr algn="ctr"/>
            <a:r>
              <a:rPr lang="ru-RU" sz="3600" b="1" i="1">
                <a:solidFill>
                  <a:srgbClr val="002060"/>
                </a:solidFill>
              </a:rPr>
              <a:t>за 2021 </a:t>
            </a:r>
            <a:r>
              <a:rPr lang="ru-RU" sz="3600" b="1" i="1" dirty="0">
                <a:solidFill>
                  <a:srgbClr val="002060"/>
                </a:solidFill>
              </a:rPr>
              <a:t>год</a:t>
            </a:r>
          </a:p>
        </p:txBody>
      </p:sp>
    </p:spTree>
    <p:extLst>
      <p:ext uri="{BB962C8B-B14F-4D97-AF65-F5344CB8AC3E}">
        <p14:creationId xmlns:p14="http://schemas.microsoft.com/office/powerpoint/2010/main" val="936509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Объект 10"/>
          <p:cNvGraphicFramePr>
            <a:graphicFrameLocks noGrp="1"/>
          </p:cNvGraphicFramePr>
          <p:nvPr>
            <p:ph sz="half" idx="2"/>
            <p:extLst>
              <p:ext uri="{D42A27DB-BD31-4B8C-83A1-F6EECF244321}">
                <p14:modId xmlns:p14="http://schemas.microsoft.com/office/powerpoint/2010/main" val="1126853624"/>
              </p:ext>
            </p:extLst>
          </p:nvPr>
        </p:nvGraphicFramePr>
        <p:xfrm>
          <a:off x="5650551" y="1328329"/>
          <a:ext cx="6502402" cy="4446555"/>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373225" y="5812971"/>
            <a:ext cx="11653934" cy="604781"/>
          </a:xfrm>
          <a:prstGeom prst="rect">
            <a:avLst/>
          </a:prstGeom>
        </p:spPr>
        <p:txBody>
          <a:bodyPr wrap="square">
            <a:spAutoFit/>
          </a:bodyPr>
          <a:lstStyle/>
          <a:p>
            <a:pPr lvl="0">
              <a:spcBef>
                <a:spcPct val="20000"/>
              </a:spcBef>
              <a:spcAft>
                <a:spcPts val="300"/>
              </a:spcAft>
              <a:buClr>
                <a:srgbClr val="F14124">
                  <a:lumMod val="75000"/>
                </a:srgbClr>
              </a:buClr>
              <a:buSzPct val="130000"/>
            </a:pPr>
            <a:endParaRPr lang="ru-RU" sz="1400" dirty="0">
              <a:solidFill>
                <a:srgbClr val="212745"/>
              </a:solidFill>
            </a:endParaRPr>
          </a:p>
          <a:p>
            <a:pPr lvl="0">
              <a:spcBef>
                <a:spcPct val="20000"/>
              </a:spcBef>
              <a:spcAft>
                <a:spcPts val="300"/>
              </a:spcAft>
              <a:buClr>
                <a:srgbClr val="F14124">
                  <a:lumMod val="75000"/>
                </a:srgbClr>
              </a:buClr>
              <a:buSzPct val="130000"/>
            </a:pPr>
            <a:r>
              <a:rPr lang="ru-RU" sz="1400" dirty="0">
                <a:solidFill>
                  <a:srgbClr val="212745"/>
                </a:solidFill>
              </a:rPr>
              <a:t>Кассовое  исполнение расходов за отчетный 2021 год составило 400,0 тыс. рублей или 95,2% к уточненному плану.                                    </a:t>
            </a:r>
          </a:p>
        </p:txBody>
      </p:sp>
      <p:sp>
        <p:nvSpPr>
          <p:cNvPr id="4" name="Прямоугольник 3"/>
          <p:cNvSpPr/>
          <p:nvPr/>
        </p:nvSpPr>
        <p:spPr>
          <a:xfrm>
            <a:off x="-1" y="279918"/>
            <a:ext cx="12191999" cy="1107996"/>
          </a:xfrm>
          <a:prstGeom prst="rect">
            <a:avLst/>
          </a:prstGeom>
        </p:spPr>
        <p:txBody>
          <a:bodyPr wrap="square">
            <a:spAutoFit/>
          </a:bodyPr>
          <a:lstStyle/>
          <a:p>
            <a:pPr lvl="0" algn="ctr">
              <a:spcBef>
                <a:spcPct val="20000"/>
              </a:spcBef>
              <a:spcAft>
                <a:spcPts val="300"/>
              </a:spcAft>
              <a:buClr>
                <a:srgbClr val="F14124">
                  <a:lumMod val="75000"/>
                </a:srgbClr>
              </a:buClr>
              <a:buSzPct val="130000"/>
            </a:pPr>
            <a:r>
              <a:rPr lang="ru-RU" sz="2200" b="1" i="1" dirty="0">
                <a:solidFill>
                  <a:srgbClr val="FF0000"/>
                </a:solidFill>
                <a:latin typeface="Times New Roman" panose="02020603050405020304" pitchFamily="18" charset="0"/>
                <a:cs typeface="Times New Roman" panose="02020603050405020304" pitchFamily="18" charset="0"/>
              </a:rPr>
              <a:t>4. Дополнительная мера социальной поддержки отдельным категориям граждан, страдающих хронической почечной недостаточностью и нуждающихся в процедуре программного гемодиализа</a:t>
            </a:r>
          </a:p>
        </p:txBody>
      </p:sp>
      <p:pic>
        <p:nvPicPr>
          <p:cNvPr id="9" name="Picture 2" descr="D:\Desktop\Презентация МП\Картинки\kdn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207" y="1625599"/>
            <a:ext cx="4941079" cy="368662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431800" y="1549420"/>
            <a:ext cx="5054600" cy="4102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rot="10800000" flipV="1">
            <a:off x="11511279" y="3724315"/>
            <a:ext cx="796515" cy="292388"/>
          </a:xfrm>
          <a:prstGeom prst="rect">
            <a:avLst/>
          </a:prstGeom>
        </p:spPr>
        <p:txBody>
          <a:bodyPr wrap="square">
            <a:spAutoFit/>
          </a:bodyPr>
          <a:lstStyle/>
          <a:p>
            <a:pPr marL="45720" lvl="0">
              <a:spcBef>
                <a:spcPct val="20000"/>
              </a:spcBef>
              <a:spcAft>
                <a:spcPts val="300"/>
              </a:spcAft>
              <a:buClr>
                <a:srgbClr val="F14124">
                  <a:lumMod val="75000"/>
                </a:srgbClr>
              </a:buClr>
              <a:buSzPct val="130000"/>
            </a:pPr>
            <a:r>
              <a:rPr lang="ru-RU" sz="1300" b="1" dirty="0">
                <a:solidFill>
                  <a:prstClr val="black">
                    <a:lumMod val="75000"/>
                    <a:lumOff val="25000"/>
                  </a:prstClr>
                </a:solidFill>
              </a:rPr>
              <a:t>95,2 %</a:t>
            </a:r>
          </a:p>
        </p:txBody>
      </p:sp>
      <p:sp>
        <p:nvSpPr>
          <p:cNvPr id="6" name="Прямоугольник 5"/>
          <p:cNvSpPr/>
          <p:nvPr/>
        </p:nvSpPr>
        <p:spPr>
          <a:xfrm rot="10800000" flipV="1">
            <a:off x="9387840" y="3712408"/>
            <a:ext cx="796515" cy="292388"/>
          </a:xfrm>
          <a:prstGeom prst="rect">
            <a:avLst/>
          </a:prstGeom>
        </p:spPr>
        <p:txBody>
          <a:bodyPr wrap="square">
            <a:spAutoFit/>
          </a:bodyPr>
          <a:lstStyle/>
          <a:p>
            <a:pPr marL="45720" lvl="0">
              <a:spcBef>
                <a:spcPct val="20000"/>
              </a:spcBef>
              <a:spcAft>
                <a:spcPts val="300"/>
              </a:spcAft>
              <a:buClr>
                <a:srgbClr val="F14124">
                  <a:lumMod val="75000"/>
                </a:srgbClr>
              </a:buClr>
              <a:buSzPct val="130000"/>
            </a:pPr>
            <a:r>
              <a:rPr lang="ru-RU" sz="1300" b="1" dirty="0">
                <a:solidFill>
                  <a:prstClr val="black">
                    <a:lumMod val="75000"/>
                    <a:lumOff val="25000"/>
                  </a:prstClr>
                </a:solidFill>
              </a:rPr>
              <a:t>95,2 %</a:t>
            </a:r>
          </a:p>
        </p:txBody>
      </p:sp>
    </p:spTree>
    <p:extLst>
      <p:ext uri="{BB962C8B-B14F-4D97-AF65-F5344CB8AC3E}">
        <p14:creationId xmlns:p14="http://schemas.microsoft.com/office/powerpoint/2010/main" val="7711324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Рисунок 18"/>
          <p:cNvPicPr>
            <a:picLocks noChangeAspect="1"/>
          </p:cNvPicPr>
          <p:nvPr/>
        </p:nvPicPr>
        <p:blipFill>
          <a:blip r:embed="rId3"/>
          <a:stretch>
            <a:fillRect/>
          </a:stretch>
        </p:blipFill>
        <p:spPr>
          <a:xfrm>
            <a:off x="790301" y="3498981"/>
            <a:ext cx="10588899" cy="3097762"/>
          </a:xfrm>
          <a:prstGeom prst="rect">
            <a:avLst/>
          </a:prstGeom>
        </p:spPr>
      </p:pic>
      <p:sp>
        <p:nvSpPr>
          <p:cNvPr id="20" name="Прямоугольник 19"/>
          <p:cNvSpPr/>
          <p:nvPr/>
        </p:nvSpPr>
        <p:spPr>
          <a:xfrm>
            <a:off x="100064" y="2013899"/>
            <a:ext cx="11991870" cy="1138773"/>
          </a:xfrm>
          <a:prstGeom prst="rect">
            <a:avLst/>
          </a:prstGeom>
        </p:spPr>
        <p:txBody>
          <a:bodyPr wrap="square">
            <a:spAutoFit/>
          </a:bodyPr>
          <a:lstStyle/>
          <a:p>
            <a:br>
              <a:rPr lang="ru-RU" sz="3200" b="1" i="1" dirty="0">
                <a:solidFill>
                  <a:prstClr val="black"/>
                </a:solidFill>
                <a:latin typeface="Times New Roman"/>
                <a:ea typeface="Times New Roman"/>
              </a:rPr>
            </a:br>
            <a:r>
              <a:rPr lang="ru-RU" sz="3600" b="1" dirty="0">
                <a:solidFill>
                  <a:prstClr val="black"/>
                </a:solidFill>
              </a:rPr>
              <a:t> </a:t>
            </a:r>
            <a:endParaRPr lang="ru-RU" dirty="0">
              <a:solidFill>
                <a:prstClr val="black"/>
              </a:solidFill>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388" y="206148"/>
            <a:ext cx="10564812" cy="3180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2742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1031571" y="474135"/>
            <a:ext cx="10193867" cy="72906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905068" y="474134"/>
            <a:ext cx="9786378" cy="729068"/>
          </a:xfrm>
          <a:effectLst/>
        </p:spPr>
        <p:txBody>
          <a:bodyPr>
            <a:normAutofit/>
          </a:bodyPr>
          <a:lstStyle/>
          <a:p>
            <a:pPr marL="0" indent="0" algn="ctr">
              <a:buNone/>
            </a:pPr>
            <a:r>
              <a:rPr lang="ru-RU" sz="3600" dirty="0">
                <a:solidFill>
                  <a:srgbClr val="002060"/>
                </a:solidFill>
                <a:effectLst/>
                <a:latin typeface="+mn-lt"/>
              </a:rPr>
              <a:t>   Цель муниципальной программы</a:t>
            </a:r>
          </a:p>
        </p:txBody>
      </p:sp>
      <p:sp>
        <p:nvSpPr>
          <p:cNvPr id="3" name="Объект 2"/>
          <p:cNvSpPr>
            <a:spLocks noGrp="1"/>
          </p:cNvSpPr>
          <p:nvPr>
            <p:ph sz="quarter" idx="13"/>
          </p:nvPr>
        </p:nvSpPr>
        <p:spPr>
          <a:xfrm>
            <a:off x="111206" y="1913467"/>
            <a:ext cx="11971175" cy="1067736"/>
          </a:xfrm>
        </p:spPr>
        <p:txBody>
          <a:bodyPr>
            <a:noAutofit/>
          </a:bodyPr>
          <a:lstStyle/>
          <a:p>
            <a:pPr marL="45720" indent="0" algn="ctr">
              <a:buNone/>
            </a:pPr>
            <a:r>
              <a:rPr lang="ru-RU" sz="2400" b="1" dirty="0">
                <a:solidFill>
                  <a:srgbClr val="002060"/>
                </a:solidFill>
                <a:ea typeface="Times New Roman"/>
              </a:rPr>
              <a:t>Создание условий для устойчивого естественного роста численности населения, снижение уровня бедности, повышение качества жизни жителей Нефтеюганского района</a:t>
            </a:r>
          </a:p>
        </p:txBody>
      </p:sp>
      <p:sp>
        <p:nvSpPr>
          <p:cNvPr id="7" name="Скругленный прямоугольник 6"/>
          <p:cNvSpPr/>
          <p:nvPr/>
        </p:nvSpPr>
        <p:spPr>
          <a:xfrm>
            <a:off x="1031572" y="3132668"/>
            <a:ext cx="10193867" cy="81280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002060"/>
                </a:solidFill>
              </a:rPr>
              <a:t>Задачи муниципальной программы</a:t>
            </a:r>
          </a:p>
        </p:txBody>
      </p:sp>
      <p:sp>
        <p:nvSpPr>
          <p:cNvPr id="8" name="Выгнутая вверх стрелка 7"/>
          <p:cNvSpPr/>
          <p:nvPr/>
        </p:nvSpPr>
        <p:spPr>
          <a:xfrm>
            <a:off x="5415305" y="1474134"/>
            <a:ext cx="1216152" cy="482135"/>
          </a:xfrm>
          <a:prstGeom prst="curvedDownArrow">
            <a:avLst/>
          </a:prstGeom>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accent6"/>
              </a:solidFill>
            </a:endParaRPr>
          </a:p>
        </p:txBody>
      </p:sp>
      <p:sp>
        <p:nvSpPr>
          <p:cNvPr id="10" name="Выгнутая вверх стрелка 9"/>
          <p:cNvSpPr/>
          <p:nvPr/>
        </p:nvSpPr>
        <p:spPr>
          <a:xfrm rot="10800000" flipH="1" flipV="1">
            <a:off x="5415306" y="4216400"/>
            <a:ext cx="1216151" cy="423335"/>
          </a:xfrm>
          <a:prstGeom prst="curvedDownArrow">
            <a:avLst/>
          </a:prstGeom>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3" name="Прямоугольник 12"/>
          <p:cNvSpPr/>
          <p:nvPr/>
        </p:nvSpPr>
        <p:spPr>
          <a:xfrm>
            <a:off x="111207" y="4639735"/>
            <a:ext cx="11971174" cy="1569660"/>
          </a:xfrm>
          <a:prstGeom prst="rect">
            <a:avLst/>
          </a:prstGeom>
        </p:spPr>
        <p:txBody>
          <a:bodyPr wrap="square">
            <a:spAutoFit/>
          </a:bodyPr>
          <a:lstStyle/>
          <a:p>
            <a:pPr marL="502920" indent="-457200" algn="just">
              <a:buAutoNum type="arabicPeriod"/>
            </a:pPr>
            <a:r>
              <a:rPr lang="ru-RU" sz="2400" b="1" dirty="0">
                <a:solidFill>
                  <a:srgbClr val="002060"/>
                </a:solidFill>
                <a:ea typeface="Times New Roman"/>
              </a:rPr>
              <a:t>Устойчивое демографическое развитие. Получение государственной    </a:t>
            </a:r>
          </a:p>
          <a:p>
            <a:pPr marL="45720" algn="just"/>
            <a:r>
              <a:rPr lang="ru-RU" sz="2400" b="1" dirty="0">
                <a:solidFill>
                  <a:srgbClr val="002060"/>
                </a:solidFill>
                <a:ea typeface="Times New Roman"/>
              </a:rPr>
              <a:t>     поддержки семьями с детьми.</a:t>
            </a:r>
          </a:p>
          <a:p>
            <a:pPr marL="45720" indent="0" algn="just">
              <a:buNone/>
            </a:pPr>
            <a:r>
              <a:rPr lang="ru-RU" sz="2400" b="1" dirty="0">
                <a:solidFill>
                  <a:srgbClr val="002060"/>
                </a:solidFill>
              </a:rPr>
              <a:t>2.  Получение социальной поддержки отдельными категориями граждан.</a:t>
            </a:r>
          </a:p>
          <a:p>
            <a:pPr marL="45720" indent="0" algn="just">
              <a:buNone/>
            </a:pPr>
            <a:endParaRPr lang="ru-RU" sz="2400" b="1" dirty="0">
              <a:solidFill>
                <a:srgbClr val="002060"/>
              </a:solidFill>
            </a:endParaRPr>
          </a:p>
        </p:txBody>
      </p:sp>
    </p:spTree>
    <p:extLst>
      <p:ext uri="{BB962C8B-B14F-4D97-AF65-F5344CB8AC3E}">
        <p14:creationId xmlns:p14="http://schemas.microsoft.com/office/powerpoint/2010/main" val="4230796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73012" y="2360645"/>
            <a:ext cx="6634065" cy="4282751"/>
          </a:xfrm>
        </p:spPr>
        <p:txBody>
          <a:bodyPr>
            <a:normAutofit fontScale="90000"/>
          </a:bodyPr>
          <a:lstStyle/>
          <a:p>
            <a:pPr marL="0" indent="0" algn="l">
              <a:buNone/>
            </a:pPr>
            <a:r>
              <a:rPr lang="ru-RU" sz="2700" i="1" dirty="0">
                <a:solidFill>
                  <a:srgbClr val="002060"/>
                </a:solidFill>
                <a:effectLst/>
                <a:latin typeface="+mn-lt"/>
                <a:ea typeface="Times New Roman"/>
              </a:rPr>
              <a:t>1. Департамент имущественных отношений Нефтеюганского района.</a:t>
            </a:r>
            <a:br>
              <a:rPr lang="ru-RU" sz="2700" i="1" dirty="0">
                <a:solidFill>
                  <a:srgbClr val="002060"/>
                </a:solidFill>
                <a:effectLst/>
                <a:latin typeface="+mn-lt"/>
                <a:ea typeface="Times New Roman"/>
              </a:rPr>
            </a:br>
            <a:r>
              <a:rPr lang="ru-RU" sz="2700" i="1" dirty="0">
                <a:solidFill>
                  <a:srgbClr val="002060"/>
                </a:solidFill>
                <a:effectLst/>
                <a:latin typeface="+mn-lt"/>
                <a:ea typeface="Times New Roman"/>
              </a:rPr>
              <a:t>2. МКУ «Управление по делам администрации Нефтеюганского района».</a:t>
            </a:r>
            <a:br>
              <a:rPr lang="ru-RU" sz="2700" dirty="0">
                <a:effectLst/>
                <a:latin typeface="+mn-lt"/>
                <a:ea typeface="Times New Roman"/>
              </a:rPr>
            </a:br>
            <a:r>
              <a:rPr lang="ru-RU" sz="2700" dirty="0">
                <a:effectLst/>
                <a:latin typeface="+mn-lt"/>
                <a:ea typeface="Times New Roman"/>
              </a:rPr>
              <a:t>3</a:t>
            </a:r>
            <a:r>
              <a:rPr lang="ru-RU" sz="2700" i="1" dirty="0">
                <a:solidFill>
                  <a:srgbClr val="002060"/>
                </a:solidFill>
                <a:effectLst/>
                <a:latin typeface="+mn-lt"/>
                <a:ea typeface="Times New Roman"/>
                <a:cs typeface="Times New Roman" pitchFamily="18" charset="0"/>
              </a:rPr>
              <a:t>. Администрация Нефтеюганского района (отдел по делам несовершеннолетних, защите их прав).</a:t>
            </a:r>
            <a:br>
              <a:rPr lang="ru-RU" sz="2700" i="1" dirty="0">
                <a:solidFill>
                  <a:srgbClr val="002060"/>
                </a:solidFill>
                <a:effectLst/>
                <a:latin typeface="+mn-lt"/>
                <a:ea typeface="Times New Roman"/>
                <a:cs typeface="Times New Roman" pitchFamily="18" charset="0"/>
              </a:rPr>
            </a:br>
            <a:r>
              <a:rPr lang="ru-RU" sz="2700" i="1" dirty="0">
                <a:solidFill>
                  <a:srgbClr val="002060"/>
                </a:solidFill>
                <a:effectLst/>
                <a:latin typeface="+mn-lt"/>
                <a:ea typeface="Times New Roman"/>
                <a:cs typeface="Times New Roman" pitchFamily="18" charset="0"/>
              </a:rPr>
              <a:t>4. Управление по вопросам местного самоуправления и обращениям граждан администрации Нефтеюганского района.</a:t>
            </a:r>
            <a:br>
              <a:rPr lang="ru-RU" sz="2700" i="1" dirty="0">
                <a:solidFill>
                  <a:srgbClr val="002060"/>
                </a:solidFill>
                <a:effectLst/>
                <a:latin typeface="+mn-lt"/>
                <a:ea typeface="Times New Roman"/>
                <a:cs typeface="Times New Roman" pitchFamily="18" charset="0"/>
              </a:rPr>
            </a:br>
            <a:br>
              <a:rPr lang="ru-RU" sz="2700" dirty="0">
                <a:effectLst/>
                <a:latin typeface="+mn-lt"/>
                <a:ea typeface="Times New Roman"/>
                <a:cs typeface="Times New Roman" pitchFamily="18" charset="0"/>
              </a:rPr>
            </a:br>
            <a:r>
              <a:rPr lang="ru-RU" sz="2700" i="1" dirty="0">
                <a:latin typeface="+mn-lt"/>
                <a:cs typeface="Times New Roman" pitchFamily="18" charset="0"/>
              </a:rPr>
              <a:t>	</a:t>
            </a:r>
            <a:endParaRPr lang="ru-RU" sz="2700" dirty="0">
              <a:latin typeface="+mn-lt"/>
              <a:cs typeface="Times New Roman" pitchFamily="18" charset="0"/>
            </a:endParaRPr>
          </a:p>
        </p:txBody>
      </p:sp>
      <p:sp>
        <p:nvSpPr>
          <p:cNvPr id="3" name="Объект 2"/>
          <p:cNvSpPr>
            <a:spLocks noGrp="1"/>
          </p:cNvSpPr>
          <p:nvPr>
            <p:ph sz="quarter" idx="13"/>
          </p:nvPr>
        </p:nvSpPr>
        <p:spPr>
          <a:xfrm>
            <a:off x="237067" y="2416629"/>
            <a:ext cx="5503333" cy="3965510"/>
          </a:xfrm>
        </p:spPr>
        <p:txBody>
          <a:bodyPr/>
          <a:lstStyle/>
          <a:p>
            <a:pPr marL="45720" indent="0">
              <a:buNone/>
            </a:pPr>
            <a:r>
              <a:rPr lang="ru-RU" sz="2400" b="1" i="1" dirty="0">
                <a:solidFill>
                  <a:srgbClr val="002060"/>
                </a:solidFill>
              </a:rPr>
              <a:t>1. Администрация Нефтеюганского района (отдел по опеке и попечительству).</a:t>
            </a:r>
          </a:p>
          <a:p>
            <a:pPr>
              <a:buFont typeface="Arial" pitchFamily="34" charset="0"/>
              <a:buChar char="•"/>
            </a:pPr>
            <a:endParaRPr lang="ru-RU" dirty="0"/>
          </a:p>
        </p:txBody>
      </p:sp>
      <p:sp>
        <p:nvSpPr>
          <p:cNvPr id="5" name="Скругленный прямоугольник 4"/>
          <p:cNvSpPr/>
          <p:nvPr/>
        </p:nvSpPr>
        <p:spPr>
          <a:xfrm>
            <a:off x="237067" y="474133"/>
            <a:ext cx="5503333" cy="181186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rgbClr val="002060"/>
                </a:solidFill>
              </a:rPr>
              <a:t>Ответственный исполнитель </a:t>
            </a:r>
          </a:p>
          <a:p>
            <a:pPr algn="ctr"/>
            <a:r>
              <a:rPr lang="ru-RU" sz="2800" b="1" dirty="0">
                <a:solidFill>
                  <a:srgbClr val="002060"/>
                </a:solidFill>
              </a:rPr>
              <a:t>муниципальной программы</a:t>
            </a:r>
            <a:r>
              <a:rPr lang="en-US" sz="2800" b="1" dirty="0">
                <a:solidFill>
                  <a:srgbClr val="002060"/>
                </a:solidFill>
              </a:rPr>
              <a:t>:</a:t>
            </a:r>
            <a:endParaRPr lang="ru-RU" sz="2800" b="1" dirty="0">
              <a:solidFill>
                <a:srgbClr val="002060"/>
              </a:solidFill>
            </a:endParaRPr>
          </a:p>
        </p:txBody>
      </p:sp>
      <p:sp>
        <p:nvSpPr>
          <p:cNvPr id="6" name="Скругленный прямоугольник 5"/>
          <p:cNvSpPr/>
          <p:nvPr/>
        </p:nvSpPr>
        <p:spPr>
          <a:xfrm>
            <a:off x="6163733" y="474133"/>
            <a:ext cx="5774267" cy="181186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rgbClr val="002060"/>
                </a:solidFill>
              </a:rPr>
              <a:t>Соисполнители </a:t>
            </a:r>
          </a:p>
          <a:p>
            <a:pPr algn="ctr"/>
            <a:r>
              <a:rPr lang="ru-RU" sz="2800" b="1" dirty="0">
                <a:solidFill>
                  <a:srgbClr val="002060"/>
                </a:solidFill>
              </a:rPr>
              <a:t>муниципальной программы</a:t>
            </a:r>
            <a:r>
              <a:rPr lang="en-US" sz="2800" b="1" dirty="0">
                <a:solidFill>
                  <a:srgbClr val="002060"/>
                </a:solidFill>
              </a:rPr>
              <a:t>:</a:t>
            </a:r>
            <a:endParaRPr lang="ru-RU" sz="2800" b="1" dirty="0">
              <a:solidFill>
                <a:srgbClr val="002060"/>
              </a:solidFill>
            </a:endParaRPr>
          </a:p>
        </p:txBody>
      </p:sp>
      <p:pic>
        <p:nvPicPr>
          <p:cNvPr id="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477" y="4233334"/>
            <a:ext cx="4449838" cy="222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6395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19860790"/>
              </p:ext>
            </p:extLst>
          </p:nvPr>
        </p:nvGraphicFramePr>
        <p:xfrm>
          <a:off x="167951" y="1353311"/>
          <a:ext cx="11784563" cy="5203288"/>
        </p:xfrm>
        <a:graphic>
          <a:graphicData uri="http://schemas.openxmlformats.org/drawingml/2006/table">
            <a:tbl>
              <a:tblPr firstRow="1" bandRow="1">
                <a:tableStyleId>{5C22544A-7EE6-4342-B048-85BDC9FD1C3A}</a:tableStyleId>
              </a:tblPr>
              <a:tblGrid>
                <a:gridCol w="335902">
                  <a:extLst>
                    <a:ext uri="{9D8B030D-6E8A-4147-A177-3AD203B41FA5}">
                      <a16:colId xmlns:a16="http://schemas.microsoft.com/office/drawing/2014/main" val="20000"/>
                    </a:ext>
                  </a:extLst>
                </a:gridCol>
                <a:gridCol w="5896947">
                  <a:extLst>
                    <a:ext uri="{9D8B030D-6E8A-4147-A177-3AD203B41FA5}">
                      <a16:colId xmlns:a16="http://schemas.microsoft.com/office/drawing/2014/main" val="20001"/>
                    </a:ext>
                  </a:extLst>
                </a:gridCol>
                <a:gridCol w="649224">
                  <a:extLst>
                    <a:ext uri="{9D8B030D-6E8A-4147-A177-3AD203B41FA5}">
                      <a16:colId xmlns:a16="http://schemas.microsoft.com/office/drawing/2014/main" val="20002"/>
                    </a:ext>
                  </a:extLst>
                </a:gridCol>
                <a:gridCol w="630936">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3585754">
                  <a:extLst>
                    <a:ext uri="{9D8B030D-6E8A-4147-A177-3AD203B41FA5}">
                      <a16:colId xmlns:a16="http://schemas.microsoft.com/office/drawing/2014/main" val="20005"/>
                    </a:ext>
                  </a:extLst>
                </a:gridCol>
              </a:tblGrid>
              <a:tr h="516585">
                <a:tc rowSpan="2">
                  <a:txBody>
                    <a:bodyPr/>
                    <a:lstStyle/>
                    <a:p>
                      <a:pPr algn="ctr"/>
                      <a:r>
                        <a:rPr lang="ru-RU" sz="1400" b="0" dirty="0">
                          <a:solidFill>
                            <a:schemeClr val="tx1"/>
                          </a:solidFill>
                          <a:latin typeface="Times New Roman" pitchFamily="18" charset="0"/>
                          <a:cs typeface="Times New Roman"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ru-RU" sz="1400" b="0" dirty="0">
                          <a:solidFill>
                            <a:schemeClr val="tx1"/>
                          </a:solidFill>
                          <a:latin typeface="Times New Roman" pitchFamily="18" charset="0"/>
                          <a:cs typeface="Times New Roman" pitchFamily="18" charset="0"/>
                        </a:rPr>
                        <a:t>Наименование целевого показателя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a:r>
                        <a:rPr lang="ru-RU" sz="1400" b="0" dirty="0">
                          <a:solidFill>
                            <a:schemeClr val="tx1"/>
                          </a:solidFill>
                          <a:latin typeface="Times New Roman" pitchFamily="18" charset="0"/>
                          <a:cs typeface="Times New Roman" pitchFamily="18" charset="0"/>
                        </a:rPr>
                        <a:t>Значение целевого показателя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ru-RU" sz="1400" b="0" dirty="0">
                        <a:solidFill>
                          <a:schemeClr val="tx1"/>
                        </a:solidFill>
                        <a:latin typeface="Times New Roman" pitchFamily="18" charset="0"/>
                        <a:cs typeface="Times New Roman" pitchFamily="18" charset="0"/>
                      </a:endParaRPr>
                    </a:p>
                  </a:txBody>
                  <a:tcPr>
                    <a:noFill/>
                  </a:tcPr>
                </a:tc>
                <a:tc hMerge="1">
                  <a:txBody>
                    <a:bodyPr/>
                    <a:lstStyle/>
                    <a:p>
                      <a:endParaRPr lang="ru-RU"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ru-RU" sz="1400" b="0" dirty="0">
                          <a:solidFill>
                            <a:schemeClr val="tx1"/>
                          </a:solidFill>
                          <a:latin typeface="Times New Roman" pitchFamily="18" charset="0"/>
                          <a:cs typeface="Times New Roman" pitchFamily="18" charset="0"/>
                        </a:rPr>
                        <a:t>Достижение</a:t>
                      </a:r>
                      <a:r>
                        <a:rPr lang="ru-RU" sz="1400" b="0" baseline="0" dirty="0">
                          <a:solidFill>
                            <a:schemeClr val="tx1"/>
                          </a:solidFill>
                          <a:latin typeface="Times New Roman" pitchFamily="18" charset="0"/>
                          <a:cs typeface="Times New Roman" pitchFamily="18" charset="0"/>
                        </a:rPr>
                        <a:t> целевых показателей</a:t>
                      </a:r>
                      <a:endParaRPr lang="ru-RU" sz="1400" b="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95632">
                <a:tc vMerge="1">
                  <a:txBody>
                    <a:bodyPr/>
                    <a:lstStyle/>
                    <a:p>
                      <a:endParaRPr lang="ru-RU"/>
                    </a:p>
                  </a:txBody>
                  <a:tcPr/>
                </a:tc>
                <a:tc vMerge="1">
                  <a:txBody>
                    <a:bodyPr/>
                    <a:lstStyle/>
                    <a:p>
                      <a:endParaRPr lang="ru-RU"/>
                    </a:p>
                  </a:txBody>
                  <a:tcPr/>
                </a:tc>
                <a:tc>
                  <a:txBody>
                    <a:bodyPr/>
                    <a:lstStyle/>
                    <a:p>
                      <a:pPr algn="ctr"/>
                      <a:r>
                        <a:rPr lang="ru-RU" sz="1400" b="0" dirty="0">
                          <a:solidFill>
                            <a:schemeClr val="tx1"/>
                          </a:solidFill>
                          <a:latin typeface="Times New Roman" pitchFamily="18" charset="0"/>
                          <a:cs typeface="Times New Roman" pitchFamily="18" charset="0"/>
                        </a:rPr>
                        <a:t>план</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факт</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ru-RU"/>
                    </a:p>
                  </a:txBody>
                  <a:tcPr/>
                </a:tc>
                <a:extLst>
                  <a:ext uri="{0D108BD9-81ED-4DB2-BD59-A6C34878D82A}">
                    <a16:rowId xmlns:a16="http://schemas.microsoft.com/office/drawing/2014/main" val="10001"/>
                  </a:ext>
                </a:extLst>
              </a:tr>
              <a:tr h="839025">
                <a:tc>
                  <a:txBody>
                    <a:bodyPr/>
                    <a:lstStyle/>
                    <a:p>
                      <a:pPr algn="ctr"/>
                      <a:r>
                        <a:rPr lang="ru-RU" sz="1400" b="0" dirty="0">
                          <a:solidFill>
                            <a:schemeClr val="tx1"/>
                          </a:solidFill>
                          <a:latin typeface="Times New Roman" pitchFamily="18" charset="0"/>
                          <a:cs typeface="Times New Roman"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400" b="0" dirty="0">
                          <a:solidFill>
                            <a:schemeClr val="tx1"/>
                          </a:solidFill>
                          <a:latin typeface="Times New Roman" pitchFamily="18" charset="0"/>
                          <a:cs typeface="Times New Roman" pitchFamily="18" charset="0"/>
                        </a:rPr>
                        <a:t>Доля граждан, обеспеченных мерами социальной поддержки, от численности граждан, имеющих право на их получение и обратившихся за их получением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baseline="0" dirty="0">
                          <a:solidFill>
                            <a:schemeClr val="tx1"/>
                          </a:solidFill>
                          <a:latin typeface="Times New Roman" pitchFamily="18" charset="0"/>
                          <a:cs typeface="Times New Roman" pitchFamily="18" charset="0"/>
                        </a:rPr>
                        <a:t>100%</a:t>
                      </a:r>
                      <a:endParaRPr lang="ru-RU"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400" b="0" dirty="0">
                          <a:solidFill>
                            <a:schemeClr val="tx1"/>
                          </a:solidFill>
                          <a:latin typeface="Times New Roman" pitchFamily="18" charset="0"/>
                          <a:cs typeface="Times New Roman" pitchFamily="18" charset="0"/>
                        </a:rPr>
                        <a:t>Выполнен целевой показатель на100,0%.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653112">
                <a:tc>
                  <a:txBody>
                    <a:bodyPr/>
                    <a:lstStyle/>
                    <a:p>
                      <a:pPr algn="ctr"/>
                      <a:r>
                        <a:rPr lang="ru-RU" sz="1400" b="0" dirty="0">
                          <a:solidFill>
                            <a:schemeClr val="tx1"/>
                          </a:solidFill>
                          <a:latin typeface="Times New Roman" pitchFamily="18" charset="0"/>
                          <a:cs typeface="Times New Roman"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400" b="0" dirty="0">
                          <a:solidFill>
                            <a:schemeClr val="tx1"/>
                          </a:solidFill>
                          <a:latin typeface="Times New Roman" pitchFamily="18" charset="0"/>
                          <a:cs typeface="Times New Roman" pitchFamily="18" charset="0"/>
                        </a:rPr>
                        <a:t>Доля обеспеченных жилыми помещениями детей-сирот и детей, оставшихся без попечения родителей, и лиц из числа детей-сирот и детей, оставшихся без попечения родителей, состоявших на учете на получение жилого помещения, включая лиц в возрасте от 23 лет и старше, за отчетный год в общей численности детей, оставшихся без попечения родителей, и лиц из их числа, состоящих на учете на получение жилого помещения, включая лиц в возрасте от 23 лет и старше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42,1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79,4%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400" b="0" dirty="0">
                          <a:solidFill>
                            <a:schemeClr val="tx1"/>
                          </a:solidFill>
                          <a:latin typeface="Times New Roman" pitchFamily="18" charset="0"/>
                          <a:cs typeface="Times New Roman" pitchFamily="18" charset="0"/>
                        </a:rPr>
                        <a:t>Предоставлено </a:t>
                      </a:r>
                      <a:r>
                        <a:rPr lang="ru-RU" sz="1400" kern="1200" dirty="0">
                          <a:solidFill>
                            <a:schemeClr val="dk1"/>
                          </a:solidFill>
                          <a:effectLst/>
                          <a:latin typeface="Times New Roman" panose="02020603050405020304" pitchFamily="18" charset="0"/>
                          <a:ea typeface="+mn-ea"/>
                          <a:cs typeface="Times New Roman" panose="02020603050405020304" pitchFamily="18" charset="0"/>
                        </a:rPr>
                        <a:t>8 жилых помещений </a:t>
                      </a:r>
                      <a:r>
                        <a:rPr lang="ru-RU" sz="1400" b="0" dirty="0">
                          <a:solidFill>
                            <a:schemeClr val="tx1"/>
                          </a:solidFill>
                          <a:latin typeface="Times New Roman" pitchFamily="18" charset="0"/>
                          <a:cs typeface="Times New Roman" pitchFamily="18" charset="0"/>
                        </a:rPr>
                        <a:t>в   </a:t>
                      </a:r>
                    </a:p>
                    <a:p>
                      <a:r>
                        <a:rPr lang="ru-RU" sz="1400" b="0" dirty="0">
                          <a:solidFill>
                            <a:schemeClr val="tx1"/>
                          </a:solidFill>
                          <a:latin typeface="Times New Roman" pitchFamily="18" charset="0"/>
                          <a:cs typeface="Times New Roman" pitchFamily="18" charset="0"/>
                        </a:rPr>
                        <a:t>- </a:t>
                      </a:r>
                      <a:r>
                        <a:rPr lang="ru-RU" sz="1400" kern="1200" dirty="0" err="1">
                          <a:solidFill>
                            <a:schemeClr val="dk1"/>
                          </a:solidFill>
                          <a:effectLst/>
                          <a:latin typeface="Times New Roman" panose="02020603050405020304" pitchFamily="18" charset="0"/>
                          <a:ea typeface="+mn-ea"/>
                          <a:cs typeface="Times New Roman" panose="02020603050405020304" pitchFamily="18" charset="0"/>
                        </a:rPr>
                        <a:t>сп.Сингапай</a:t>
                      </a:r>
                      <a:r>
                        <a:rPr lang="ru-RU" sz="1400" kern="1200" dirty="0">
                          <a:solidFill>
                            <a:schemeClr val="dk1"/>
                          </a:solidFill>
                          <a:effectLst/>
                          <a:latin typeface="Times New Roman" panose="02020603050405020304" pitchFamily="18" charset="0"/>
                          <a:ea typeface="+mn-ea"/>
                          <a:cs typeface="Times New Roman" panose="02020603050405020304" pitchFamily="18" charset="0"/>
                        </a:rPr>
                        <a:t> – 1;</a:t>
                      </a:r>
                    </a:p>
                    <a:p>
                      <a:r>
                        <a:rPr lang="ru-RU" sz="1400"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kern="1200" dirty="0" err="1">
                          <a:solidFill>
                            <a:schemeClr val="dk1"/>
                          </a:solidFill>
                          <a:effectLst/>
                          <a:latin typeface="Times New Roman" panose="02020603050405020304" pitchFamily="18" charset="0"/>
                          <a:ea typeface="+mn-ea"/>
                          <a:cs typeface="Times New Roman" panose="02020603050405020304" pitchFamily="18" charset="0"/>
                        </a:rPr>
                        <a:t>с.Чеускино</a:t>
                      </a:r>
                      <a:r>
                        <a:rPr lang="ru-RU" sz="1400" kern="1200" dirty="0">
                          <a:solidFill>
                            <a:schemeClr val="dk1"/>
                          </a:solidFill>
                          <a:effectLst/>
                          <a:latin typeface="Times New Roman" panose="02020603050405020304" pitchFamily="18" charset="0"/>
                          <a:ea typeface="+mn-ea"/>
                          <a:cs typeface="Times New Roman" panose="02020603050405020304" pitchFamily="18" charset="0"/>
                        </a:rPr>
                        <a:t> – 1;</a:t>
                      </a:r>
                    </a:p>
                    <a:p>
                      <a:r>
                        <a:rPr lang="ru-RU" sz="1400"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kern="1200" dirty="0" err="1">
                          <a:solidFill>
                            <a:schemeClr val="dk1"/>
                          </a:solidFill>
                          <a:effectLst/>
                          <a:latin typeface="Times New Roman" panose="02020603050405020304" pitchFamily="18" charset="0"/>
                          <a:ea typeface="+mn-ea"/>
                          <a:cs typeface="Times New Roman" panose="02020603050405020304" pitchFamily="18" charset="0"/>
                        </a:rPr>
                        <a:t>сп.Куть</a:t>
                      </a:r>
                      <a:r>
                        <a:rPr lang="ru-RU" sz="1400" kern="1200" dirty="0">
                          <a:solidFill>
                            <a:schemeClr val="dk1"/>
                          </a:solidFill>
                          <a:effectLst/>
                          <a:latin typeface="Times New Roman" panose="02020603050405020304" pitchFamily="18" charset="0"/>
                          <a:ea typeface="+mn-ea"/>
                          <a:cs typeface="Times New Roman" panose="02020603050405020304" pitchFamily="18" charset="0"/>
                        </a:rPr>
                        <a:t>-Ях – 1;</a:t>
                      </a:r>
                    </a:p>
                    <a:p>
                      <a:r>
                        <a:rPr lang="ru-RU" sz="1400"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kern="1200" dirty="0" err="1">
                          <a:solidFill>
                            <a:schemeClr val="dk1"/>
                          </a:solidFill>
                          <a:effectLst/>
                          <a:latin typeface="Times New Roman" panose="02020603050405020304" pitchFamily="18" charset="0"/>
                          <a:ea typeface="+mn-ea"/>
                          <a:cs typeface="Times New Roman" panose="02020603050405020304" pitchFamily="18" charset="0"/>
                        </a:rPr>
                        <a:t>сп.Салым</a:t>
                      </a:r>
                      <a:r>
                        <a:rPr lang="ru-RU" sz="1400" kern="1200" dirty="0">
                          <a:solidFill>
                            <a:schemeClr val="dk1"/>
                          </a:solidFill>
                          <a:effectLst/>
                          <a:latin typeface="Times New Roman" panose="02020603050405020304" pitchFamily="18" charset="0"/>
                          <a:ea typeface="+mn-ea"/>
                          <a:cs typeface="Times New Roman" panose="02020603050405020304" pitchFamily="18" charset="0"/>
                        </a:rPr>
                        <a:t> – 1;</a:t>
                      </a:r>
                    </a:p>
                    <a:p>
                      <a:r>
                        <a:rPr lang="ru-RU" sz="1400" kern="1200" dirty="0">
                          <a:solidFill>
                            <a:schemeClr val="dk1"/>
                          </a:solidFill>
                          <a:effectLst/>
                          <a:latin typeface="Times New Roman" panose="02020603050405020304" pitchFamily="18" charset="0"/>
                          <a:ea typeface="+mn-ea"/>
                          <a:cs typeface="Times New Roman" panose="02020603050405020304" pitchFamily="18" charset="0"/>
                        </a:rPr>
                        <a:t>- </a:t>
                      </a:r>
                      <a:r>
                        <a:rPr lang="ru-RU" sz="1400" kern="1200" dirty="0" err="1">
                          <a:solidFill>
                            <a:schemeClr val="dk1"/>
                          </a:solidFill>
                          <a:effectLst/>
                          <a:latin typeface="Times New Roman" panose="02020603050405020304" pitchFamily="18" charset="0"/>
                          <a:ea typeface="+mn-ea"/>
                          <a:cs typeface="Times New Roman" panose="02020603050405020304" pitchFamily="18" charset="0"/>
                        </a:rPr>
                        <a:t>гп.Пойковский</a:t>
                      </a:r>
                      <a:r>
                        <a:rPr lang="ru-RU" sz="1400" kern="1200" dirty="0">
                          <a:solidFill>
                            <a:schemeClr val="dk1"/>
                          </a:solidFill>
                          <a:effectLst/>
                          <a:latin typeface="Times New Roman" panose="02020603050405020304" pitchFamily="18" charset="0"/>
                          <a:ea typeface="+mn-ea"/>
                          <a:cs typeface="Times New Roman" panose="02020603050405020304" pitchFamily="18" charset="0"/>
                        </a:rPr>
                        <a:t> –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792481">
                <a:tc>
                  <a:txBody>
                    <a:bodyPr/>
                    <a:lstStyle/>
                    <a:p>
                      <a:pPr algn="ctr"/>
                      <a:r>
                        <a:rPr lang="ru-RU" sz="1400" b="0" dirty="0">
                          <a:solidFill>
                            <a:schemeClr val="tx1"/>
                          </a:solidFill>
                          <a:latin typeface="Times New Roman" pitchFamily="18" charset="0"/>
                          <a:cs typeface="Times New Roman"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400" b="0" dirty="0">
                          <a:solidFill>
                            <a:schemeClr val="tx1"/>
                          </a:solidFill>
                          <a:latin typeface="Times New Roman" pitchFamily="18" charset="0"/>
                          <a:cs typeface="Times New Roman" pitchFamily="18" charset="0"/>
                        </a:rPr>
                        <a:t>Исполнение бюджета органа местного самоуправления по исполнению  государственных полномочий в сфере опеки и попечительства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98,9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98,9%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400" b="0" dirty="0">
                          <a:solidFill>
                            <a:schemeClr val="tx1"/>
                          </a:solidFill>
                          <a:latin typeface="Times New Roman" pitchFamily="18" charset="0"/>
                          <a:cs typeface="Times New Roman" pitchFamily="18" charset="0"/>
                        </a:rPr>
                        <a:t>Выполнен целевой показатель  от установленного значения в пределах от 97,0% до 100,0%.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095710">
                <a:tc>
                  <a:txBody>
                    <a:bodyPr/>
                    <a:lstStyle/>
                    <a:p>
                      <a:pPr algn="ctr"/>
                      <a:r>
                        <a:rPr lang="ru-RU" sz="1400" b="0" dirty="0">
                          <a:solidFill>
                            <a:schemeClr val="tx1"/>
                          </a:solidFill>
                          <a:latin typeface="Times New Roman" pitchFamily="18" charset="0"/>
                          <a:cs typeface="Times New Roman"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400" b="0" dirty="0">
                          <a:solidFill>
                            <a:schemeClr val="tx1"/>
                          </a:solidFill>
                          <a:latin typeface="Times New Roman" pitchFamily="18" charset="0"/>
                          <a:cs typeface="Times New Roman" pitchFamily="18" charset="0"/>
                        </a:rPr>
                        <a:t>Исполнение бюджета органа местного самоуправления по исполнению  государственных полномочий по созданию и осуществлению деятельности муниципальных комиссий по делам несовершеннолетних и защите их прав (%)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99,8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400" b="0" dirty="0">
                          <a:solidFill>
                            <a:schemeClr val="tx1"/>
                          </a:solidFill>
                          <a:latin typeface="Times New Roman" pitchFamily="18" charset="0"/>
                          <a:cs typeface="Times New Roman" pitchFamily="18" charset="0"/>
                        </a:rPr>
                        <a:t>99,8%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ru-RU" sz="1400" b="0" dirty="0">
                          <a:solidFill>
                            <a:schemeClr val="tx1"/>
                          </a:solidFill>
                          <a:latin typeface="Times New Roman" pitchFamily="18" charset="0"/>
                          <a:cs typeface="Times New Roman" pitchFamily="18" charset="0"/>
                        </a:rPr>
                        <a:t>Выполнен целевой показатель  от установленного значения в пределах от 97,0% до 100,0%.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6" name="Скругленный прямоугольник 5">
            <a:extLst>
              <a:ext uri="{FF2B5EF4-FFF2-40B4-BE49-F238E27FC236}">
                <a16:creationId xmlns:a16="http://schemas.microsoft.com/office/drawing/2014/main" id="{B6F96D3A-6572-4465-91A3-2694AB3819DA}"/>
              </a:ext>
            </a:extLst>
          </p:cNvPr>
          <p:cNvSpPr/>
          <p:nvPr/>
        </p:nvSpPr>
        <p:spPr>
          <a:xfrm>
            <a:off x="147734" y="82296"/>
            <a:ext cx="11896531" cy="1106423"/>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ru-RU" sz="3200" b="1" dirty="0">
              <a:solidFill>
                <a:srgbClr val="002060"/>
              </a:solidFill>
            </a:endParaRPr>
          </a:p>
          <a:p>
            <a:pPr lvl="0" algn="ctr"/>
            <a:r>
              <a:rPr lang="ru-RU" sz="3200" b="1" dirty="0">
                <a:solidFill>
                  <a:srgbClr val="002060"/>
                </a:solidFill>
              </a:rPr>
              <a:t>Достижение целевых показателей реализации муниципальной программы</a:t>
            </a:r>
          </a:p>
          <a:p>
            <a:pPr algn="ctr"/>
            <a:endParaRPr lang="ru-RU" dirty="0"/>
          </a:p>
        </p:txBody>
      </p:sp>
    </p:spTree>
    <p:extLst>
      <p:ext uri="{BB962C8B-B14F-4D97-AF65-F5344CB8AC3E}">
        <p14:creationId xmlns:p14="http://schemas.microsoft.com/office/powerpoint/2010/main" val="3783561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Объект 2"/>
          <p:cNvGraphicFramePr>
            <a:graphicFrameLocks noGrp="1"/>
          </p:cNvGraphicFramePr>
          <p:nvPr>
            <p:ph sz="quarter" idx="13"/>
            <p:extLst>
              <p:ext uri="{D42A27DB-BD31-4B8C-83A1-F6EECF244321}">
                <p14:modId xmlns:p14="http://schemas.microsoft.com/office/powerpoint/2010/main" val="640773416"/>
              </p:ext>
            </p:extLst>
          </p:nvPr>
        </p:nvGraphicFramePr>
        <p:xfrm>
          <a:off x="914400" y="1203648"/>
          <a:ext cx="9626600" cy="4805265"/>
        </p:xfrm>
        <a:graphic>
          <a:graphicData uri="http://schemas.openxmlformats.org/drawingml/2006/chart">
            <c:chart xmlns:c="http://schemas.openxmlformats.org/drawingml/2006/chart" xmlns:r="http://schemas.openxmlformats.org/officeDocument/2006/relationships" r:id="rId2"/>
          </a:graphicData>
        </a:graphic>
      </p:graphicFrame>
      <p:sp>
        <p:nvSpPr>
          <p:cNvPr id="6" name="Скругленный прямоугольник 5"/>
          <p:cNvSpPr/>
          <p:nvPr/>
        </p:nvSpPr>
        <p:spPr>
          <a:xfrm>
            <a:off x="139958" y="261257"/>
            <a:ext cx="11896531" cy="849086"/>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3500" b="1" dirty="0">
                <a:solidFill>
                  <a:srgbClr val="002060"/>
                </a:solidFill>
              </a:rPr>
              <a:t>Исполнение расходов по муниципальной программе</a:t>
            </a:r>
          </a:p>
          <a:p>
            <a:pPr algn="ctr"/>
            <a:endParaRPr lang="ru-RU" dirty="0"/>
          </a:p>
        </p:txBody>
      </p:sp>
      <p:sp>
        <p:nvSpPr>
          <p:cNvPr id="2" name="Прямоугольник 1"/>
          <p:cNvSpPr/>
          <p:nvPr/>
        </p:nvSpPr>
        <p:spPr>
          <a:xfrm rot="10800000" flipV="1">
            <a:off x="251925" y="6245962"/>
            <a:ext cx="11243389" cy="307777"/>
          </a:xfrm>
          <a:prstGeom prst="rect">
            <a:avLst/>
          </a:prstGeom>
        </p:spPr>
        <p:txBody>
          <a:bodyPr wrap="square">
            <a:spAutoFit/>
          </a:bodyPr>
          <a:lstStyle/>
          <a:p>
            <a:pPr lvl="0" algn="ctr">
              <a:spcBef>
                <a:spcPct val="20000"/>
              </a:spcBef>
              <a:spcAft>
                <a:spcPts val="300"/>
              </a:spcAft>
              <a:buClr>
                <a:srgbClr val="F14124">
                  <a:lumMod val="75000"/>
                </a:srgbClr>
              </a:buClr>
              <a:buSzPct val="130000"/>
            </a:pPr>
            <a:r>
              <a:rPr lang="ru-RU" sz="1400" dirty="0">
                <a:solidFill>
                  <a:srgbClr val="212745"/>
                </a:solidFill>
              </a:rPr>
              <a:t>Кассовое исполнение расходов за отчетный 2021 год составило 81 924,7тыс. рублей или 96,7% к уточненному плану. </a:t>
            </a:r>
          </a:p>
        </p:txBody>
      </p:sp>
      <p:sp>
        <p:nvSpPr>
          <p:cNvPr id="4" name="Прямоугольник 3"/>
          <p:cNvSpPr/>
          <p:nvPr/>
        </p:nvSpPr>
        <p:spPr>
          <a:xfrm rot="10800000" flipV="1">
            <a:off x="5071441" y="1737253"/>
            <a:ext cx="802178" cy="307777"/>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400" b="1" dirty="0">
                <a:solidFill>
                  <a:srgbClr val="212745"/>
                </a:solidFill>
              </a:rPr>
              <a:t>96,7 % </a:t>
            </a:r>
          </a:p>
        </p:txBody>
      </p:sp>
      <p:sp>
        <p:nvSpPr>
          <p:cNvPr id="5" name="Прямоугольник 4"/>
          <p:cNvSpPr/>
          <p:nvPr/>
        </p:nvSpPr>
        <p:spPr>
          <a:xfrm>
            <a:off x="7473820" y="1750973"/>
            <a:ext cx="867747" cy="307777"/>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400" b="1" dirty="0">
                <a:solidFill>
                  <a:srgbClr val="212745"/>
                </a:solidFill>
              </a:rPr>
              <a:t>96,7 % </a:t>
            </a:r>
          </a:p>
        </p:txBody>
      </p:sp>
      <p:sp>
        <p:nvSpPr>
          <p:cNvPr id="8" name="Прямоугольник 7"/>
          <p:cNvSpPr/>
          <p:nvPr/>
        </p:nvSpPr>
        <p:spPr>
          <a:xfrm>
            <a:off x="9843796" y="4525348"/>
            <a:ext cx="786104" cy="307777"/>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400" b="1" dirty="0">
                <a:solidFill>
                  <a:srgbClr val="212745"/>
                </a:solidFill>
              </a:rPr>
              <a:t>96,1 % </a:t>
            </a:r>
          </a:p>
        </p:txBody>
      </p:sp>
    </p:spTree>
    <p:extLst>
      <p:ext uri="{BB962C8B-B14F-4D97-AF65-F5344CB8AC3E}">
        <p14:creationId xmlns:p14="http://schemas.microsoft.com/office/powerpoint/2010/main" val="3956326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145614" y="1688567"/>
            <a:ext cx="5831328" cy="1635203"/>
          </a:xfrm>
        </p:spPr>
        <p:txBody>
          <a:bodyPr/>
          <a:lstStyle/>
          <a:p>
            <a:pPr marL="285750" indent="-285750" algn="just">
              <a:buFont typeface="Wingdings" panose="05000000000000000000" pitchFamily="2" charset="2"/>
              <a:buChar char="Ø"/>
            </a:pPr>
            <a:r>
              <a:rPr lang="ru-RU" sz="1400" dirty="0">
                <a:solidFill>
                  <a:prstClr val="black"/>
                </a:solidFill>
                <a:latin typeface="Times New Roman" panose="02020603050405020304" pitchFamily="18" charset="0"/>
                <a:ea typeface="Times New Roman" panose="02020603050405020304" pitchFamily="18" charset="0"/>
              </a:rPr>
              <a:t>Обеспечение предоставления жилых помещений детям-сиротам и детям, оставшимся без попечения родителей, лицам из их числа по договорам найма специализированных жилых помещений, путем приобретения (строительства) жилых помещений специализированного жилищного фонда для детей-сирот и детей, оставшихся без попечения родителей, лиц из числа детей-сирот и детей, оставшихся без попечения родителей</a:t>
            </a:r>
            <a:r>
              <a:rPr lang="ru-RU" sz="1400" dirty="0">
                <a:solidFill>
                  <a:prstClr val="black"/>
                </a:solidFill>
              </a:rPr>
              <a:t>.</a:t>
            </a:r>
            <a:endParaRPr lang="ru-RU" dirty="0"/>
          </a:p>
        </p:txBody>
      </p:sp>
      <p:graphicFrame>
        <p:nvGraphicFramePr>
          <p:cNvPr id="11" name="Объект 10"/>
          <p:cNvGraphicFramePr>
            <a:graphicFrameLocks noGrp="1"/>
          </p:cNvGraphicFramePr>
          <p:nvPr>
            <p:ph sz="half" idx="2"/>
            <p:extLst>
              <p:ext uri="{D42A27DB-BD31-4B8C-83A1-F6EECF244321}">
                <p14:modId xmlns:p14="http://schemas.microsoft.com/office/powerpoint/2010/main" val="1953940046"/>
              </p:ext>
            </p:extLst>
          </p:nvPr>
        </p:nvGraphicFramePr>
        <p:xfrm>
          <a:off x="5028675" y="1688567"/>
          <a:ext cx="7209453" cy="4199852"/>
        </p:xfrm>
        <a:graphic>
          <a:graphicData uri="http://schemas.openxmlformats.org/drawingml/2006/chart">
            <c:chart xmlns:c="http://schemas.openxmlformats.org/drawingml/2006/chart" xmlns:r="http://schemas.openxmlformats.org/officeDocument/2006/relationships" r:id="rId3"/>
          </a:graphicData>
        </a:graphic>
      </p:graphicFrame>
      <p:sp>
        <p:nvSpPr>
          <p:cNvPr id="7" name="Скругленный прямоугольник 6"/>
          <p:cNvSpPr/>
          <p:nvPr/>
        </p:nvSpPr>
        <p:spPr>
          <a:xfrm>
            <a:off x="653143" y="130630"/>
            <a:ext cx="10960717" cy="551542"/>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3500" b="1" dirty="0">
                <a:solidFill>
                  <a:srgbClr val="002060"/>
                </a:solidFill>
              </a:rPr>
              <a:t>Исполнение расходов по мероприятиям</a:t>
            </a:r>
          </a:p>
        </p:txBody>
      </p:sp>
      <p:sp>
        <p:nvSpPr>
          <p:cNvPr id="8" name="Прямоугольник 7"/>
          <p:cNvSpPr/>
          <p:nvPr/>
        </p:nvSpPr>
        <p:spPr>
          <a:xfrm>
            <a:off x="275772" y="580571"/>
            <a:ext cx="11770048" cy="1107996"/>
          </a:xfrm>
          <a:prstGeom prst="rect">
            <a:avLst/>
          </a:prstGeom>
        </p:spPr>
        <p:txBody>
          <a:bodyPr wrap="square">
            <a:spAutoFit/>
          </a:bodyPr>
          <a:lstStyle/>
          <a:p>
            <a:pPr lvl="0" algn="ctr"/>
            <a:r>
              <a:rPr lang="ru-RU" sz="2000" b="1" i="1" dirty="0">
                <a:solidFill>
                  <a:schemeClr val="accent6"/>
                </a:solidFill>
                <a:latin typeface="Times New Roman"/>
                <a:ea typeface="Times New Roman"/>
              </a:rPr>
              <a:t>1. </a:t>
            </a:r>
            <a:r>
              <a:rPr lang="ru-RU" sz="2200" b="1" i="1" dirty="0">
                <a:solidFill>
                  <a:schemeClr val="accent6"/>
                </a:solidFill>
                <a:latin typeface="Times New Roman"/>
                <a:ea typeface="Times New Roman"/>
              </a:rPr>
              <a:t>Дополнительные гарантии и дополнительные меры социальной поддержки детей-сирот и детей, оставшихся без попечения родителей, лиц из их числа, а также граждан, принявших на воспитание детей, оставшихся без попечения родителей</a:t>
            </a:r>
            <a:endParaRPr lang="ru-RU" sz="2200" b="1" dirty="0"/>
          </a:p>
        </p:txBody>
      </p:sp>
      <p:sp>
        <p:nvSpPr>
          <p:cNvPr id="6" name="Прямоугольник 5"/>
          <p:cNvSpPr/>
          <p:nvPr/>
        </p:nvSpPr>
        <p:spPr>
          <a:xfrm>
            <a:off x="272144" y="5997728"/>
            <a:ext cx="11916228" cy="738664"/>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400" dirty="0">
                <a:solidFill>
                  <a:srgbClr val="212745"/>
                </a:solidFill>
              </a:rPr>
              <a:t>Кассовое  исполнение расходов за отчетный 2021 год </a:t>
            </a:r>
            <a:r>
              <a:rPr lang="ru-RU" sz="1400" dirty="0"/>
              <a:t>составило 17 492,0 тыс. рублей или 90,7% к уточненному плану.                                    Отклонение в сумме 1 793,2 тыс. рублей сложилось в связи с тем, что на основании личного заявления из списка детей-сирот и детей, оставшихся без попечения родителей, лиц из их числа, которые подлежат обеспечению жилыми помещениями, исключен 1 человек.</a:t>
            </a:r>
          </a:p>
        </p:txBody>
      </p:sp>
      <p:sp>
        <p:nvSpPr>
          <p:cNvPr id="9" name="Прямоугольник 8"/>
          <p:cNvSpPr/>
          <p:nvPr/>
        </p:nvSpPr>
        <p:spPr>
          <a:xfrm flipH="1">
            <a:off x="8331532" y="2701426"/>
            <a:ext cx="747500" cy="292388"/>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300" b="1" dirty="0">
                <a:solidFill>
                  <a:srgbClr val="212745"/>
                </a:solidFill>
              </a:rPr>
              <a:t>90,7 %</a:t>
            </a:r>
            <a:r>
              <a:rPr lang="ru-RU" sz="1200" b="1" dirty="0">
                <a:solidFill>
                  <a:srgbClr val="212745"/>
                </a:solidFill>
              </a:rPr>
              <a:t> </a:t>
            </a:r>
          </a:p>
        </p:txBody>
      </p:sp>
      <p:sp>
        <p:nvSpPr>
          <p:cNvPr id="10" name="Прямоугольник 9"/>
          <p:cNvSpPr/>
          <p:nvPr/>
        </p:nvSpPr>
        <p:spPr>
          <a:xfrm rot="10800000" flipV="1">
            <a:off x="9895840" y="2686037"/>
            <a:ext cx="747500" cy="307777"/>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300" b="1" dirty="0">
                <a:solidFill>
                  <a:srgbClr val="212745"/>
                </a:solidFill>
              </a:rPr>
              <a:t>88,9 %</a:t>
            </a:r>
            <a:r>
              <a:rPr lang="ru-RU" sz="1400" b="1" dirty="0">
                <a:solidFill>
                  <a:srgbClr val="212745"/>
                </a:solidFill>
              </a:rPr>
              <a:t> </a:t>
            </a:r>
          </a:p>
        </p:txBody>
      </p:sp>
      <p:sp>
        <p:nvSpPr>
          <p:cNvPr id="12" name="Прямоугольник 11"/>
          <p:cNvSpPr/>
          <p:nvPr/>
        </p:nvSpPr>
        <p:spPr>
          <a:xfrm rot="10800000" flipV="1">
            <a:off x="11523304" y="4455608"/>
            <a:ext cx="668696" cy="307777"/>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400" b="1" dirty="0">
                <a:solidFill>
                  <a:srgbClr val="212745"/>
                </a:solidFill>
              </a:rPr>
              <a:t> </a:t>
            </a: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396" y="3425092"/>
            <a:ext cx="4445517" cy="242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1287760" y="4216400"/>
            <a:ext cx="855843" cy="292388"/>
          </a:xfrm>
          <a:prstGeom prst="rect">
            <a:avLst/>
          </a:prstGeom>
        </p:spPr>
        <p:txBody>
          <a:bodyPr wrap="square">
            <a:spAutoFit/>
          </a:bodyPr>
          <a:lstStyle/>
          <a:p>
            <a:pPr marL="45720" lvl="0">
              <a:spcBef>
                <a:spcPct val="20000"/>
              </a:spcBef>
              <a:spcAft>
                <a:spcPts val="300"/>
              </a:spcAft>
              <a:buClr>
                <a:srgbClr val="F14124">
                  <a:lumMod val="75000"/>
                </a:srgbClr>
              </a:buClr>
              <a:buSzPct val="130000"/>
            </a:pPr>
            <a:r>
              <a:rPr lang="ru-RU" sz="1300" b="1" dirty="0">
                <a:solidFill>
                  <a:prstClr val="black">
                    <a:lumMod val="75000"/>
                    <a:lumOff val="25000"/>
                  </a:prstClr>
                </a:solidFill>
              </a:rPr>
              <a:t>100,0 %</a:t>
            </a:r>
          </a:p>
        </p:txBody>
      </p:sp>
    </p:spTree>
    <p:extLst>
      <p:ext uri="{BB962C8B-B14F-4D97-AF65-F5344CB8AC3E}">
        <p14:creationId xmlns:p14="http://schemas.microsoft.com/office/powerpoint/2010/main" val="133172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154944" y="326572"/>
            <a:ext cx="6048356" cy="1063689"/>
          </a:xfrm>
        </p:spPr>
        <p:txBody>
          <a:bodyPr/>
          <a:lstStyle/>
          <a:p>
            <a:pPr marL="285750" lvl="0" indent="-285750" algn="just">
              <a:buClr>
                <a:srgbClr val="F14124">
                  <a:lumMod val="75000"/>
                </a:srgbClr>
              </a:buClr>
              <a:buFont typeface="Wingdings" panose="05000000000000000000" pitchFamily="2" charset="2"/>
              <a:buChar char="Ø"/>
            </a:pPr>
            <a:r>
              <a:rPr lang="ru-RU" sz="1400" dirty="0">
                <a:solidFill>
                  <a:prstClr val="black"/>
                </a:solidFill>
                <a:latin typeface="Times New Roman" panose="02020603050405020304" pitchFamily="18" charset="0"/>
                <a:cs typeface="Times New Roman" panose="02020603050405020304" pitchFamily="18" charset="0"/>
              </a:rPr>
              <a:t>Обеспечение мер социальной поддержки для детей-сирот и детей, оставшихся без попечения родителей, лиц из их числа, а также граждан, принявших на воспитание детей, оставшихся без родительского попечения путем выплаты ежемесячного вознаграждения приемным  родителям.</a:t>
            </a:r>
          </a:p>
        </p:txBody>
      </p:sp>
      <p:graphicFrame>
        <p:nvGraphicFramePr>
          <p:cNvPr id="14" name="Объект 13"/>
          <p:cNvGraphicFramePr>
            <a:graphicFrameLocks noGrp="1"/>
          </p:cNvGraphicFramePr>
          <p:nvPr>
            <p:ph sz="quarter" idx="4"/>
            <p:extLst>
              <p:ext uri="{D42A27DB-BD31-4B8C-83A1-F6EECF244321}">
                <p14:modId xmlns:p14="http://schemas.microsoft.com/office/powerpoint/2010/main" val="4288700314"/>
              </p:ext>
            </p:extLst>
          </p:nvPr>
        </p:nvGraphicFramePr>
        <p:xfrm>
          <a:off x="4842588" y="1107440"/>
          <a:ext cx="7349412" cy="4088674"/>
        </p:xfrm>
        <a:graphic>
          <a:graphicData uri="http://schemas.openxmlformats.org/drawingml/2006/chart">
            <c:chart xmlns:c="http://schemas.openxmlformats.org/drawingml/2006/chart" xmlns:r="http://schemas.openxmlformats.org/officeDocument/2006/relationships" r:id="rId2"/>
          </a:graphicData>
        </a:graphic>
      </p:graphicFrame>
      <p:sp>
        <p:nvSpPr>
          <p:cNvPr id="15" name="Прямоугольник 14"/>
          <p:cNvSpPr/>
          <p:nvPr/>
        </p:nvSpPr>
        <p:spPr>
          <a:xfrm rot="10800000" flipV="1">
            <a:off x="0" y="5880946"/>
            <a:ext cx="12191999" cy="738664"/>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400" dirty="0">
                <a:solidFill>
                  <a:srgbClr val="212745"/>
                </a:solidFill>
              </a:rPr>
              <a:t>Кассовое  исполнение расходов за отчетный 2021 год составило 37 674,0 тыс. рублей или 97,9% к уточненному плану.                                    Экономия в сумме 813,8 тыс. рублей сложилась по факту начисления вознаграждения приемным родителям согласно реестру приемных родителей за январь – декабрь 2021 года.</a:t>
            </a:r>
            <a:endParaRPr lang="ru-RU" sz="2000" dirty="0">
              <a:solidFill>
                <a:srgbClr val="212745"/>
              </a:solidFill>
            </a:endParaRPr>
          </a:p>
        </p:txBody>
      </p:sp>
      <p:pic>
        <p:nvPicPr>
          <p:cNvPr id="1027" name="Picture 3"/>
          <p:cNvPicPr>
            <a:picLocks noChangeAspect="1" noChangeArrowheads="1"/>
          </p:cNvPicPr>
          <p:nvPr/>
        </p:nvPicPr>
        <p:blipFill>
          <a:blip r:embed="rId3">
            <a:clrChange>
              <a:clrFrom>
                <a:srgbClr val="FFFBF8"/>
              </a:clrFrom>
              <a:clrTo>
                <a:srgbClr val="FFFBF8">
                  <a:alpha val="0"/>
                </a:srgbClr>
              </a:clrTo>
            </a:clrChange>
            <a:extLst>
              <a:ext uri="{28A0092B-C50C-407E-A947-70E740481C1C}">
                <a14:useLocalDpi xmlns:a14="http://schemas.microsoft.com/office/drawing/2010/main" val="0"/>
              </a:ext>
            </a:extLst>
          </a:blip>
          <a:srcRect/>
          <a:stretch>
            <a:fillRect/>
          </a:stretch>
        </p:blipFill>
        <p:spPr bwMode="auto">
          <a:xfrm>
            <a:off x="569170" y="1856792"/>
            <a:ext cx="4481802" cy="3339322"/>
          </a:xfrm>
          <a:prstGeom prst="rect">
            <a:avLst/>
          </a:prstGeom>
          <a:solidFill>
            <a:srgbClr val="FFC000"/>
          </a:solidFill>
          <a:ln>
            <a:noFill/>
          </a:ln>
          <a:effectLst/>
        </p:spPr>
      </p:pic>
      <p:sp>
        <p:nvSpPr>
          <p:cNvPr id="5" name="Прямоугольник 4"/>
          <p:cNvSpPr/>
          <p:nvPr/>
        </p:nvSpPr>
        <p:spPr>
          <a:xfrm>
            <a:off x="9194800" y="3066426"/>
            <a:ext cx="802640" cy="307777"/>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300" b="1" dirty="0">
                <a:solidFill>
                  <a:srgbClr val="212745"/>
                </a:solidFill>
              </a:rPr>
              <a:t>97,9 %</a:t>
            </a:r>
            <a:r>
              <a:rPr lang="ru-RU" sz="1400" b="1" dirty="0">
                <a:solidFill>
                  <a:srgbClr val="212745"/>
                </a:solidFill>
              </a:rPr>
              <a:t> </a:t>
            </a:r>
          </a:p>
        </p:txBody>
      </p:sp>
      <p:sp>
        <p:nvSpPr>
          <p:cNvPr id="3" name="Прямоугольник 2"/>
          <p:cNvSpPr/>
          <p:nvPr/>
        </p:nvSpPr>
        <p:spPr>
          <a:xfrm rot="10800000" flipV="1">
            <a:off x="11501119" y="3073644"/>
            <a:ext cx="802640" cy="292388"/>
          </a:xfrm>
          <a:prstGeom prst="rect">
            <a:avLst/>
          </a:prstGeom>
        </p:spPr>
        <p:txBody>
          <a:bodyPr wrap="square">
            <a:spAutoFit/>
          </a:bodyPr>
          <a:lstStyle/>
          <a:p>
            <a:pPr marL="45720" lvl="0">
              <a:spcBef>
                <a:spcPct val="20000"/>
              </a:spcBef>
              <a:spcAft>
                <a:spcPts val="300"/>
              </a:spcAft>
              <a:buClr>
                <a:srgbClr val="F14124">
                  <a:lumMod val="75000"/>
                </a:srgbClr>
              </a:buClr>
              <a:buSzPct val="130000"/>
            </a:pPr>
            <a:r>
              <a:rPr lang="ru-RU" sz="1300" b="1" dirty="0">
                <a:solidFill>
                  <a:prstClr val="black">
                    <a:lumMod val="75000"/>
                    <a:lumOff val="25000"/>
                  </a:prstClr>
                </a:solidFill>
              </a:rPr>
              <a:t>97,9 %</a:t>
            </a:r>
          </a:p>
        </p:txBody>
      </p:sp>
    </p:spTree>
    <p:extLst>
      <p:ext uri="{BB962C8B-B14F-4D97-AF65-F5344CB8AC3E}">
        <p14:creationId xmlns:p14="http://schemas.microsoft.com/office/powerpoint/2010/main" val="1398982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232228" y="251928"/>
            <a:ext cx="11748277" cy="531844"/>
          </a:xfrm>
        </p:spPr>
        <p:txBody>
          <a:bodyPr/>
          <a:lstStyle/>
          <a:p>
            <a:r>
              <a:rPr lang="ru-RU" sz="2200" i="1" dirty="0">
                <a:solidFill>
                  <a:srgbClr val="FF0000"/>
                </a:solidFill>
                <a:latin typeface="Times New Roman" panose="02020603050405020304" pitchFamily="18" charset="0"/>
                <a:cs typeface="Times New Roman" panose="02020603050405020304" pitchFamily="18" charset="0"/>
              </a:rPr>
              <a:t>2. Организация деятельности по опеке и попечительству</a:t>
            </a:r>
          </a:p>
        </p:txBody>
      </p:sp>
      <p:graphicFrame>
        <p:nvGraphicFramePr>
          <p:cNvPr id="11" name="Объект 10"/>
          <p:cNvGraphicFramePr>
            <a:graphicFrameLocks noGrp="1"/>
          </p:cNvGraphicFramePr>
          <p:nvPr>
            <p:ph sz="half" idx="2"/>
            <p:extLst>
              <p:ext uri="{D42A27DB-BD31-4B8C-83A1-F6EECF244321}">
                <p14:modId xmlns:p14="http://schemas.microsoft.com/office/powerpoint/2010/main" val="610110155"/>
              </p:ext>
            </p:extLst>
          </p:nvPr>
        </p:nvGraphicFramePr>
        <p:xfrm>
          <a:off x="5669280" y="1059528"/>
          <a:ext cx="6522719" cy="4446555"/>
        </p:xfrm>
        <a:graphic>
          <a:graphicData uri="http://schemas.openxmlformats.org/drawingml/2006/chart">
            <c:chart xmlns:c="http://schemas.openxmlformats.org/drawingml/2006/chart" xmlns:r="http://schemas.openxmlformats.org/officeDocument/2006/relationships" r:id="rId2"/>
          </a:graphicData>
        </a:graphic>
      </p:graphicFrame>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854" y="944881"/>
            <a:ext cx="5040604" cy="4561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8773710" y="1278819"/>
            <a:ext cx="821262" cy="292388"/>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300" b="1" dirty="0">
                <a:solidFill>
                  <a:srgbClr val="212745"/>
                </a:solidFill>
              </a:rPr>
              <a:t>100 % </a:t>
            </a:r>
          </a:p>
        </p:txBody>
      </p:sp>
      <p:sp>
        <p:nvSpPr>
          <p:cNvPr id="5" name="Прямоугольник 4"/>
          <p:cNvSpPr/>
          <p:nvPr/>
        </p:nvSpPr>
        <p:spPr>
          <a:xfrm>
            <a:off x="373225" y="5812971"/>
            <a:ext cx="11653934" cy="738664"/>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400" dirty="0">
                <a:solidFill>
                  <a:srgbClr val="212745"/>
                </a:solidFill>
              </a:rPr>
              <a:t>Кассовое  исполнение расходов за отчетный 2021 год составило 16 217,0 тыс. рублей 98,9% к уточненному плану. Отклонение в сумме 181,2 тыс. рублей сложилось за счет экономии по ст.211 «Заработная плата», ст.213 «Начисления на выплаты по оплате труда», ст.221 «Услуги связи», ст.223 «Коммунальные услуги», ст.225 «Работы, услуги по содержанию имущества».</a:t>
            </a:r>
          </a:p>
        </p:txBody>
      </p:sp>
      <p:sp>
        <p:nvSpPr>
          <p:cNvPr id="4" name="Прямоугольник 3"/>
          <p:cNvSpPr/>
          <p:nvPr/>
        </p:nvSpPr>
        <p:spPr>
          <a:xfrm rot="10800000" flipV="1">
            <a:off x="10159994" y="1270677"/>
            <a:ext cx="821261" cy="292388"/>
          </a:xfrm>
          <a:prstGeom prst="rect">
            <a:avLst/>
          </a:prstGeom>
        </p:spPr>
        <p:txBody>
          <a:bodyPr wrap="square">
            <a:spAutoFit/>
          </a:bodyPr>
          <a:lstStyle/>
          <a:p>
            <a:pPr marL="45720" lvl="0">
              <a:spcBef>
                <a:spcPct val="20000"/>
              </a:spcBef>
              <a:spcAft>
                <a:spcPts val="300"/>
              </a:spcAft>
              <a:buClr>
                <a:srgbClr val="F14124">
                  <a:lumMod val="75000"/>
                </a:srgbClr>
              </a:buClr>
              <a:buSzPct val="130000"/>
            </a:pPr>
            <a:r>
              <a:rPr lang="ru-RU" sz="1300" b="1" dirty="0">
                <a:solidFill>
                  <a:prstClr val="black">
                    <a:lumMod val="75000"/>
                    <a:lumOff val="25000"/>
                  </a:prstClr>
                </a:solidFill>
              </a:rPr>
              <a:t>100 %</a:t>
            </a:r>
          </a:p>
        </p:txBody>
      </p:sp>
      <p:sp>
        <p:nvSpPr>
          <p:cNvPr id="9" name="TextBox 8">
            <a:extLst>
              <a:ext uri="{FF2B5EF4-FFF2-40B4-BE49-F238E27FC236}">
                <a16:creationId xmlns:a16="http://schemas.microsoft.com/office/drawing/2014/main" id="{BC08CE8A-9A68-4CF1-9E2E-F013A2FFD426}"/>
              </a:ext>
            </a:extLst>
          </p:cNvPr>
          <p:cNvSpPr txBox="1"/>
          <p:nvPr/>
        </p:nvSpPr>
        <p:spPr>
          <a:xfrm rot="10800000" flipV="1">
            <a:off x="11688144" y="4079811"/>
            <a:ext cx="628676" cy="292388"/>
          </a:xfrm>
          <a:prstGeom prst="rect">
            <a:avLst/>
          </a:prstGeom>
          <a:noFill/>
        </p:spPr>
        <p:txBody>
          <a:bodyPr wrap="square">
            <a:spAutoFit/>
          </a:bodyPr>
          <a:lstStyle/>
          <a:p>
            <a:r>
              <a:rPr lang="ru-RU" sz="1300" b="1" dirty="0"/>
              <a:t>0 %</a:t>
            </a:r>
            <a:r>
              <a:rPr lang="ru-RU" sz="1300" dirty="0"/>
              <a:t> </a:t>
            </a:r>
          </a:p>
        </p:txBody>
      </p:sp>
    </p:spTree>
    <p:extLst>
      <p:ext uri="{BB962C8B-B14F-4D97-AF65-F5344CB8AC3E}">
        <p14:creationId xmlns:p14="http://schemas.microsoft.com/office/powerpoint/2010/main" val="38619456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Объект 10"/>
          <p:cNvGraphicFramePr>
            <a:graphicFrameLocks noGrp="1"/>
          </p:cNvGraphicFramePr>
          <p:nvPr>
            <p:ph sz="half" idx="2"/>
            <p:extLst>
              <p:ext uri="{D42A27DB-BD31-4B8C-83A1-F6EECF244321}">
                <p14:modId xmlns:p14="http://schemas.microsoft.com/office/powerpoint/2010/main" val="3168282154"/>
              </p:ext>
            </p:extLst>
          </p:nvPr>
        </p:nvGraphicFramePr>
        <p:xfrm>
          <a:off x="5608320" y="1219718"/>
          <a:ext cx="6583679" cy="4446555"/>
        </p:xfrm>
        <a:graphic>
          <a:graphicData uri="http://schemas.openxmlformats.org/drawingml/2006/chart">
            <c:chart xmlns:c="http://schemas.openxmlformats.org/drawingml/2006/chart" xmlns:r="http://schemas.openxmlformats.org/officeDocument/2006/relationships" r:id="rId3"/>
          </a:graphicData>
        </a:graphic>
      </p:graphicFrame>
      <p:sp>
        <p:nvSpPr>
          <p:cNvPr id="3" name="Прямоугольник 2"/>
          <p:cNvSpPr/>
          <p:nvPr/>
        </p:nvSpPr>
        <p:spPr>
          <a:xfrm>
            <a:off x="8920480" y="1625599"/>
            <a:ext cx="721358" cy="292388"/>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300" b="1" dirty="0">
                <a:solidFill>
                  <a:srgbClr val="212745"/>
                </a:solidFill>
              </a:rPr>
              <a:t>99,8 %</a:t>
            </a:r>
          </a:p>
        </p:txBody>
      </p:sp>
      <p:sp>
        <p:nvSpPr>
          <p:cNvPr id="5" name="Прямоугольник 4"/>
          <p:cNvSpPr/>
          <p:nvPr/>
        </p:nvSpPr>
        <p:spPr>
          <a:xfrm>
            <a:off x="373225" y="5812971"/>
            <a:ext cx="11653934" cy="738664"/>
          </a:xfrm>
          <a:prstGeom prst="rect">
            <a:avLst/>
          </a:prstGeom>
        </p:spPr>
        <p:txBody>
          <a:bodyPr wrap="square">
            <a:spAutoFit/>
          </a:bodyPr>
          <a:lstStyle/>
          <a:p>
            <a:pPr lvl="0">
              <a:spcBef>
                <a:spcPct val="20000"/>
              </a:spcBef>
              <a:spcAft>
                <a:spcPts val="300"/>
              </a:spcAft>
              <a:buClr>
                <a:srgbClr val="F14124">
                  <a:lumMod val="75000"/>
                </a:srgbClr>
              </a:buClr>
              <a:buSzPct val="130000"/>
            </a:pPr>
            <a:r>
              <a:rPr lang="ru-RU" sz="1400" dirty="0">
                <a:solidFill>
                  <a:srgbClr val="212745"/>
                </a:solidFill>
              </a:rPr>
              <a:t>Кассовое  исполнение расходов за отчетный 2021 год составило 10 141,8 тыс. рублей 99,8% к уточненному плану.                                 Отклонение в сумме 17,1 тыс. рублей сложилось за счет экономии по ст.211 «Заработная плата», ст.221 «Услуги связи», ст.223 «Коммунальные услуги».</a:t>
            </a:r>
          </a:p>
        </p:txBody>
      </p:sp>
      <p:sp>
        <p:nvSpPr>
          <p:cNvPr id="4" name="Прямоугольник 3"/>
          <p:cNvSpPr/>
          <p:nvPr/>
        </p:nvSpPr>
        <p:spPr>
          <a:xfrm>
            <a:off x="0" y="279918"/>
            <a:ext cx="12191999" cy="769441"/>
          </a:xfrm>
          <a:prstGeom prst="rect">
            <a:avLst/>
          </a:prstGeom>
        </p:spPr>
        <p:txBody>
          <a:bodyPr wrap="square">
            <a:spAutoFit/>
          </a:bodyPr>
          <a:lstStyle/>
          <a:p>
            <a:pPr lvl="0" algn="ctr">
              <a:spcBef>
                <a:spcPct val="20000"/>
              </a:spcBef>
              <a:spcAft>
                <a:spcPts val="300"/>
              </a:spcAft>
              <a:buClr>
                <a:srgbClr val="F14124">
                  <a:lumMod val="75000"/>
                </a:srgbClr>
              </a:buClr>
              <a:buSzPct val="130000"/>
            </a:pPr>
            <a:r>
              <a:rPr lang="ru-RU" sz="2200" b="1" i="1" dirty="0">
                <a:solidFill>
                  <a:srgbClr val="FF0000"/>
                </a:solidFill>
                <a:latin typeface="Times New Roman" panose="02020603050405020304" pitchFamily="18" charset="0"/>
                <a:cs typeface="Times New Roman" panose="02020603050405020304" pitchFamily="18" charset="0"/>
              </a:rPr>
              <a:t>3. Осуществление отдельных государственных полномочий по созданию и осуществлению деятельности территориальных комиссий по делам несовершеннолетних и защите их прав</a:t>
            </a:r>
          </a:p>
        </p:txBody>
      </p:sp>
      <p:pic>
        <p:nvPicPr>
          <p:cNvPr id="9" name="Picture 2" descr="D:\Desktop\Презентация МП\Картинки\kdn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207" y="1625599"/>
            <a:ext cx="4941079" cy="3686629"/>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0271761" y="1625599"/>
            <a:ext cx="802639" cy="292388"/>
          </a:xfrm>
          <a:prstGeom prst="rect">
            <a:avLst/>
          </a:prstGeom>
        </p:spPr>
        <p:txBody>
          <a:bodyPr wrap="square">
            <a:spAutoFit/>
          </a:bodyPr>
          <a:lstStyle/>
          <a:p>
            <a:pPr marL="45720" lvl="0">
              <a:spcBef>
                <a:spcPct val="20000"/>
              </a:spcBef>
              <a:spcAft>
                <a:spcPts val="300"/>
              </a:spcAft>
              <a:buClr>
                <a:srgbClr val="F14124">
                  <a:lumMod val="75000"/>
                </a:srgbClr>
              </a:buClr>
              <a:buSzPct val="130000"/>
            </a:pPr>
            <a:r>
              <a:rPr lang="ru-RU" sz="1300" b="1" dirty="0">
                <a:solidFill>
                  <a:prstClr val="black">
                    <a:lumMod val="75000"/>
                    <a:lumOff val="25000"/>
                  </a:prstClr>
                </a:solidFill>
              </a:rPr>
              <a:t>99,8 %</a:t>
            </a:r>
          </a:p>
        </p:txBody>
      </p:sp>
      <p:sp>
        <p:nvSpPr>
          <p:cNvPr id="10" name="TextBox 9">
            <a:extLst>
              <a:ext uri="{FF2B5EF4-FFF2-40B4-BE49-F238E27FC236}">
                <a16:creationId xmlns:a16="http://schemas.microsoft.com/office/drawing/2014/main" id="{5588B7D8-1EF6-49B4-AD75-4E250EC25312}"/>
              </a:ext>
            </a:extLst>
          </p:cNvPr>
          <p:cNvSpPr txBox="1"/>
          <p:nvPr/>
        </p:nvSpPr>
        <p:spPr>
          <a:xfrm>
            <a:off x="11551920" y="4155440"/>
            <a:ext cx="965199" cy="292388"/>
          </a:xfrm>
          <a:prstGeom prst="rect">
            <a:avLst/>
          </a:prstGeom>
          <a:noFill/>
        </p:spPr>
        <p:txBody>
          <a:bodyPr wrap="square">
            <a:spAutoFit/>
          </a:bodyPr>
          <a:lstStyle/>
          <a:p>
            <a:r>
              <a:rPr lang="ru-RU" sz="1300" b="1" dirty="0"/>
              <a:t>99,5 %</a:t>
            </a:r>
          </a:p>
        </p:txBody>
      </p:sp>
    </p:spTree>
    <p:extLst>
      <p:ext uri="{BB962C8B-B14F-4D97-AF65-F5344CB8AC3E}">
        <p14:creationId xmlns:p14="http://schemas.microsoft.com/office/powerpoint/2010/main" val="2636345930"/>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2.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3.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docProps/app.xml><?xml version="1.0" encoding="utf-8"?>
<Properties xmlns="http://schemas.openxmlformats.org/officeDocument/2006/extended-properties" xmlns:vt="http://schemas.openxmlformats.org/officeDocument/2006/docPropsVTypes">
  <Template>Slipstream</Template>
  <TotalTime>3135</TotalTime>
  <Words>926</Words>
  <Application>Microsoft Office PowerPoint</Application>
  <PresentationFormat>Широкоэкранный</PresentationFormat>
  <Paragraphs>99</Paragraphs>
  <Slides>11</Slides>
  <Notes>4</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11</vt:i4>
      </vt:variant>
    </vt:vector>
  </HeadingPairs>
  <TitlesOfParts>
    <vt:vector size="18" baseType="lpstr">
      <vt:lpstr>Arial</vt:lpstr>
      <vt:lpstr>Calibri</vt:lpstr>
      <vt:lpstr>Georgia</vt:lpstr>
      <vt:lpstr>Times New Roman</vt:lpstr>
      <vt:lpstr>Trebuchet MS</vt:lpstr>
      <vt:lpstr>Wingdings</vt:lpstr>
      <vt:lpstr>Воздушный поток</vt:lpstr>
      <vt:lpstr>Презентация PowerPoint</vt:lpstr>
      <vt:lpstr>   Цель муниципальной программы</vt:lpstr>
      <vt:lpstr>1. Департамент имущественных отношений Нефтеюганского района. 2. МКУ «Управление по делам администрации Нефтеюганского района». 3. Администрация Нефтеюганского района (отдел по делам несовершеннолетних, защите их прав). 4. Управление по вопросам местного самоуправления и обращениям граждан администрации Нефтеюганского района.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DNS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Лолита</dc:creator>
  <cp:lastModifiedBy>sherbakova</cp:lastModifiedBy>
  <cp:revision>285</cp:revision>
  <dcterms:created xsi:type="dcterms:W3CDTF">2019-01-15T10:44:15Z</dcterms:created>
  <dcterms:modified xsi:type="dcterms:W3CDTF">2022-01-25T11:26:41Z</dcterms:modified>
</cp:coreProperties>
</file>