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1" r:id="rId6"/>
    <p:sldId id="262" r:id="rId7"/>
    <p:sldId id="270" r:id="rId8"/>
    <p:sldId id="271" r:id="rId9"/>
    <p:sldId id="269" r:id="rId10"/>
    <p:sldId id="272" r:id="rId11"/>
    <p:sldId id="265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60E7"/>
    <a:srgbClr val="CBF2B0"/>
    <a:srgbClr val="86E288"/>
    <a:srgbClr val="09A8E1"/>
    <a:srgbClr val="8F6B90"/>
    <a:srgbClr val="A7FBCD"/>
    <a:srgbClr val="8238BA"/>
    <a:srgbClr val="BFBF39"/>
    <a:srgbClr val="09B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00" autoAdjust="0"/>
  </p:normalViewPr>
  <p:slideViewPr>
    <p:cSldViewPr>
      <p:cViewPr varScale="1">
        <p:scale>
          <a:sx n="106" d="100"/>
          <a:sy n="106" d="100"/>
        </p:scale>
        <p:origin x="-17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A4EE9-605E-41D2-AEE1-A598F87F4A0E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58E99-9649-4EFB-B232-34BC2C12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496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58E99-9649-4EFB-B232-34BC2C12DC9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979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58E99-9649-4EFB-B232-34BC2C12DC9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93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58E99-9649-4EFB-B232-34BC2C12DC9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600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58E99-9649-4EFB-B232-34BC2C12DC9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434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58E99-9649-4EFB-B232-34BC2C12DC9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790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95E5206-B2C9-4104-96C3-0E8CABB38CC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00B8AC8-BBA2-402D-A46B-C31C80E06D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55576" y="910557"/>
            <a:ext cx="7772400" cy="197510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Отчет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о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реализации Муниципальной программы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Нефтеюганского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района</a:t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«Улучшение условий и охраны труда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в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муниципальном образовании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Нефтеюганский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район </a:t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на 2019-2024 годы и на период до 2030 года»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за 2021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год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655525" y="5301208"/>
            <a:ext cx="8208912" cy="93610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1200" dirty="0" smtClean="0"/>
              <a:t>Утверждена: постановлением администрации Нефтеюганского района от 31.10.2016 №</a:t>
            </a:r>
            <a:r>
              <a:rPr lang="ru-RU" sz="1200" dirty="0" smtClean="0"/>
              <a:t>1788-па-нпа </a:t>
            </a:r>
          </a:p>
          <a:p>
            <a:pPr algn="ctr">
              <a:spcBef>
                <a:spcPts val="0"/>
              </a:spcBef>
            </a:pPr>
            <a:r>
              <a:rPr lang="ru-RU" sz="1200" dirty="0" smtClean="0"/>
              <a:t>«Об </a:t>
            </a:r>
            <a:r>
              <a:rPr lang="ru-RU" sz="1200" dirty="0" smtClean="0"/>
              <a:t>утверждении муниципальной программы </a:t>
            </a:r>
            <a:r>
              <a:rPr lang="ru-RU" sz="1200" dirty="0" smtClean="0"/>
              <a:t>Нефтеюганского </a:t>
            </a:r>
            <a:r>
              <a:rPr lang="ru-RU" sz="1200" dirty="0" smtClean="0"/>
              <a:t>района «Улучшение условий и охраны труда в муниципальном образовании </a:t>
            </a:r>
            <a:r>
              <a:rPr lang="ru-RU" sz="1200" dirty="0" smtClean="0"/>
              <a:t>Нефтеюганский район на </a:t>
            </a:r>
            <a:r>
              <a:rPr lang="ru-RU" sz="1200" dirty="0" smtClean="0"/>
              <a:t>2019-2024 годы и на период до 2030 года» </a:t>
            </a:r>
            <a:endParaRPr lang="ru-RU" sz="1200" dirty="0" smtClean="0"/>
          </a:p>
          <a:p>
            <a:pPr algn="ctr">
              <a:spcBef>
                <a:spcPts val="0"/>
              </a:spcBef>
            </a:pPr>
            <a:r>
              <a:rPr lang="ru-RU" sz="1200" dirty="0" smtClean="0"/>
              <a:t>(</a:t>
            </a:r>
            <a:r>
              <a:rPr lang="ru-RU" sz="1200" dirty="0" smtClean="0"/>
              <a:t>с изменениями </a:t>
            </a:r>
            <a:r>
              <a:rPr lang="ru-RU" sz="1200" dirty="0"/>
              <a:t>от </a:t>
            </a:r>
            <a:r>
              <a:rPr lang="ru-RU" sz="1200" dirty="0" smtClean="0"/>
              <a:t>30</a:t>
            </a:r>
            <a:r>
              <a:rPr lang="ru-RU" sz="1200" dirty="0" smtClean="0"/>
              <a:t>.12.2021 </a:t>
            </a:r>
            <a:r>
              <a:rPr lang="ru-RU" sz="1200" dirty="0" smtClean="0"/>
              <a:t>№ </a:t>
            </a:r>
            <a:r>
              <a:rPr lang="ru-RU" sz="1200" dirty="0" smtClean="0"/>
              <a:t>2387-па-нпа</a:t>
            </a:r>
            <a:r>
              <a:rPr lang="ru-RU" sz="1200" dirty="0" smtClean="0"/>
              <a:t>)</a:t>
            </a:r>
            <a:endParaRPr lang="ru-RU" sz="1200" dirty="0"/>
          </a:p>
        </p:txBody>
      </p:sp>
      <p:pic>
        <p:nvPicPr>
          <p:cNvPr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572770" cy="688975"/>
          </a:xfrm>
          <a:prstGeom prst="rect">
            <a:avLst/>
          </a:prstGeom>
          <a:noFill/>
        </p:spPr>
      </p:pic>
      <p:pic>
        <p:nvPicPr>
          <p:cNvPr id="1026" name="Picture 2" descr="Картинки по запросу охрана труда логоти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924944"/>
            <a:ext cx="237626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36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124744"/>
            <a:ext cx="8229600" cy="43204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1600" b="1" spc="0" dirty="0" smtClean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1600" b="1" spc="0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1600" b="1" spc="0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1600" b="1" spc="0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1600" b="1" spc="0" dirty="0" smtClean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1600" b="1" spc="0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1400" spc="0" dirty="0" smtClean="0">
                <a:solidFill>
                  <a:srgbClr val="002060"/>
                </a:solidFill>
                <a:ea typeface="+mn-ea"/>
                <a:cs typeface="+mn-cs"/>
              </a:rPr>
              <a:t>Основное </a:t>
            </a:r>
            <a:r>
              <a:rPr lang="ru-RU" sz="1400" spc="0" dirty="0">
                <a:solidFill>
                  <a:srgbClr val="002060"/>
                </a:solidFill>
                <a:ea typeface="+mn-ea"/>
                <a:cs typeface="+mn-cs"/>
              </a:rPr>
              <a:t>мероприятие </a:t>
            </a:r>
            <a:r>
              <a:rPr lang="ru-RU" sz="1400" spc="0" dirty="0" smtClean="0">
                <a:solidFill>
                  <a:srgbClr val="002060"/>
                </a:solidFill>
                <a:ea typeface="+mn-ea"/>
                <a:cs typeface="+mn-cs"/>
              </a:rPr>
              <a:t>«Содействие </a:t>
            </a:r>
            <a:r>
              <a:rPr lang="ru-RU" sz="1400" spc="0" dirty="0">
                <a:solidFill>
                  <a:srgbClr val="002060"/>
                </a:solidFill>
                <a:ea typeface="+mn-ea"/>
                <a:cs typeface="+mn-cs"/>
              </a:rPr>
              <a:t>трудоустройству </a:t>
            </a:r>
            <a:r>
              <a:rPr lang="ru-RU" sz="1400" spc="0" dirty="0" smtClean="0">
                <a:solidFill>
                  <a:srgbClr val="002060"/>
                </a:solidFill>
                <a:ea typeface="+mn-ea"/>
                <a:cs typeface="+mn-cs"/>
              </a:rPr>
              <a:t>граждан» </a:t>
            </a:r>
            <a:r>
              <a:rPr lang="ru-RU" sz="1400" u="sng" spc="0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1400" u="sng" spc="0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1400" dirty="0">
                <a:solidFill>
                  <a:srgbClr val="FF0000"/>
                </a:solidFill>
              </a:rPr>
              <a:t/>
            </a:r>
            <a:br>
              <a:rPr lang="ru-RU" sz="1400" dirty="0">
                <a:solidFill>
                  <a:srgbClr val="FF0000"/>
                </a:solidFill>
              </a:rPr>
            </a:b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9552" y="1772816"/>
            <a:ext cx="8455968" cy="75405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Временно </a:t>
            </a:r>
            <a:r>
              <a:rPr lang="ru-RU" sz="1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трудоустроен 541 (2019 г. – 264) несовершеннолетний в возрасте от 14 до 18 лет в свободное от учебы время.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900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692696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Результаты реализации мероприятий 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s://gorod-plus.tv/sites/default/files/styles/1200x700/public/2018-09/34618_1468876786.jpg?itok=6dtrL_Tj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70278"/>
            <a:ext cx="4482876" cy="286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79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охрана тру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389" y="3360638"/>
            <a:ext cx="3456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44150" y="327961"/>
            <a:ext cx="7953623" cy="903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cap="none" dirty="0">
                <a:solidFill>
                  <a:srgbClr val="FF0000"/>
                </a:solidFill>
                <a:latin typeface="Arial Black" pitchFamily="34" charset="0"/>
              </a:rPr>
              <a:t>И</a:t>
            </a:r>
            <a:r>
              <a:rPr lang="ru-RU" sz="1400" cap="none" dirty="0" smtClean="0">
                <a:solidFill>
                  <a:srgbClr val="FF0000"/>
                </a:solidFill>
                <a:latin typeface="Arial Black" pitchFamily="34" charset="0"/>
              </a:rPr>
              <a:t>сполнение расходных обязательств муниципальной программы</a:t>
            </a:r>
            <a:endParaRPr lang="ru-RU" sz="1400" cap="none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44150" y="1484784"/>
            <a:ext cx="6113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5777" y="1224054"/>
            <a:ext cx="7841995" cy="1443600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реализацию программы в 2021 году было запланировано финансирование в размере 6082,10 тыс. рублей, исполнено 6075,99 тыс. рублей или 99,9 %, в том числе: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бюджет автономного округа – 5563,10 тыс. рублей, исполнено 99,9%;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местный бюджет – 144,00 тыс. рублей, исполнено 99,6 %;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иные источники (средства компании «</a:t>
            </a:r>
            <a:r>
              <a:rPr lang="ru-RU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Салым</a:t>
            </a: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Петролеум </a:t>
            </a:r>
            <a:r>
              <a:rPr lang="ru-RU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Девелопмент</a:t>
            </a: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Н.В.» направленные на обучение населения района по вопросам охраны труда, пожарно- технического минимуму, гражданской обороне) – 375,00 тыс. рублей, исполнено 100%.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31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артинки по запросу охрана тру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0819"/>
            <a:ext cx="3168352" cy="97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851620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Ц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елевые показатели </a:t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</a:b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муниципальной программы</a:t>
            </a:r>
            <a:endParaRPr lang="ru-RU" sz="1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254926"/>
              </p:ext>
            </p:extLst>
          </p:nvPr>
        </p:nvGraphicFramePr>
        <p:xfrm>
          <a:off x="467544" y="1844824"/>
          <a:ext cx="8229599" cy="439017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022741"/>
                <a:gridCol w="2229662"/>
                <a:gridCol w="771389"/>
                <a:gridCol w="1239424"/>
                <a:gridCol w="1239424"/>
                <a:gridCol w="1083412"/>
                <a:gridCol w="643547"/>
              </a:tblGrid>
              <a:tr h="19335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№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r>
                        <a:rPr lang="ru-RU" sz="1100" u="none" strike="noStrike" dirty="0">
                          <a:effectLst/>
                        </a:rPr>
                        <a:t>п/п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Наименование целевых показателей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Единица измерения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Результат реализации программы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Абсолютное отклонение</a:t>
                      </a:r>
                      <a:br>
                        <a:rPr lang="ru-RU" sz="1100" u="none" strike="noStrike">
                          <a:effectLst/>
                        </a:rPr>
                      </a:br>
                      <a:r>
                        <a:rPr lang="ru-RU" sz="1100" u="none" strike="noStrike">
                          <a:effectLst/>
                        </a:rPr>
                        <a:t> (гр. 5 - гр. 4)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Оценка в баллах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</a:tr>
              <a:tr h="4313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плановый </a:t>
                      </a:r>
                      <a:br>
                        <a:rPr lang="ru-RU" sz="1100" u="none" strike="noStrike">
                          <a:effectLst/>
                        </a:rPr>
                      </a:br>
                      <a:r>
                        <a:rPr lang="ru-RU" sz="1100" u="none" strike="noStrike">
                          <a:effectLst/>
                        </a:rPr>
                        <a:t>показатель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фактически </a:t>
                      </a:r>
                      <a:br>
                        <a:rPr lang="ru-RU" sz="1100" u="none" strike="noStrike">
                          <a:effectLst/>
                        </a:rPr>
                      </a:br>
                      <a:r>
                        <a:rPr lang="ru-RU" sz="1100" u="none" strike="noStrike">
                          <a:effectLst/>
                        </a:rPr>
                        <a:t>исполнено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7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</a:tr>
              <a:tr h="293007">
                <a:tc gridSpan="7"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Задача 1. Информационное обеспечение и пропаганда охраны труда </a:t>
                      </a:r>
                      <a:br>
                        <a:rPr lang="ru-RU" sz="1100" u="none" strike="noStrike" dirty="0">
                          <a:effectLst/>
                        </a:rPr>
                      </a:b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5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Сохранение доли организаций, заключивших и представивших на уведомительную регистрацию коллективные договоры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26,7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33,3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6,6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</a:tr>
              <a:tr h="7213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Доля организаций Нефтеюганского района, охваченных методической помощью по вопросам  труда и охраны труда от  количества организаций, охваченных отчетностью 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</a:tr>
              <a:tr h="156171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Задача 2. Реализация мер, направленных на улучшение условий труда работников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85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3.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Количество организованных и проведенных муниципальных конкурсов в сфере охраны труда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ед.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</a:tr>
              <a:tr h="156171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Задача 3. Участие в обеспечение реализации единой государственной политики в сфере труда и занятости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3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Доля граждан, получивших услуги по содействию занятости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</a:tr>
              <a:tr h="185918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Итого сумма баллов: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92" marR="7392" marT="7392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44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520940" cy="864096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accent2"/>
                </a:solidFill>
                <a:latin typeface="Arial Black" pitchFamily="34" charset="0"/>
              </a:rPr>
              <a:t>Соответствие </a:t>
            </a:r>
            <a:r>
              <a:rPr lang="ru-RU" sz="1200" dirty="0">
                <a:solidFill>
                  <a:schemeClr val="accent2"/>
                </a:solidFill>
                <a:latin typeface="Arial Black" pitchFamily="34" charset="0"/>
              </a:rPr>
              <a:t>муниципальной программы основным направлениям </a:t>
            </a:r>
            <a:r>
              <a:rPr lang="ru-RU" sz="1200" dirty="0" smtClean="0">
                <a:solidFill>
                  <a:schemeClr val="accent2"/>
                </a:solidFill>
                <a:latin typeface="Arial Black" pitchFamily="34" charset="0"/>
              </a:rPr>
              <a:t/>
            </a:r>
            <a:br>
              <a:rPr lang="ru-RU" sz="1200" dirty="0" smtClean="0">
                <a:solidFill>
                  <a:schemeClr val="accent2"/>
                </a:solidFill>
                <a:latin typeface="Arial Black" pitchFamily="34" charset="0"/>
              </a:rPr>
            </a:br>
            <a:r>
              <a:rPr lang="ru-RU" sz="1200" dirty="0" smtClean="0">
                <a:solidFill>
                  <a:schemeClr val="accent2"/>
                </a:solidFill>
                <a:latin typeface="Arial Black" pitchFamily="34" charset="0"/>
              </a:rPr>
              <a:t>Стратегии </a:t>
            </a:r>
            <a:r>
              <a:rPr lang="ru-RU" sz="1200" dirty="0">
                <a:solidFill>
                  <a:schemeClr val="accent2"/>
                </a:solidFill>
                <a:latin typeface="Arial Black" pitchFamily="34" charset="0"/>
              </a:rPr>
              <a:t>социально-экономического развития Нефтеюганского района, Указам Президента Российской Федерации, </a:t>
            </a:r>
            <a:r>
              <a:rPr lang="ru-RU" sz="1200" dirty="0" smtClean="0">
                <a:solidFill>
                  <a:schemeClr val="accent2"/>
                </a:solidFill>
                <a:latin typeface="Arial Black" pitchFamily="34" charset="0"/>
              </a:rPr>
              <a:t/>
            </a:r>
            <a:br>
              <a:rPr lang="ru-RU" sz="1200" dirty="0" smtClean="0">
                <a:solidFill>
                  <a:schemeClr val="accent2"/>
                </a:solidFill>
                <a:latin typeface="Arial Black" pitchFamily="34" charset="0"/>
              </a:rPr>
            </a:br>
            <a:r>
              <a:rPr lang="ru-RU" sz="1200" dirty="0" smtClean="0">
                <a:solidFill>
                  <a:schemeClr val="accent2"/>
                </a:solidFill>
                <a:latin typeface="Arial Black" pitchFamily="34" charset="0"/>
              </a:rPr>
              <a:t>целевым </a:t>
            </a:r>
            <a:r>
              <a:rPr lang="ru-RU" sz="1200" dirty="0">
                <a:solidFill>
                  <a:schemeClr val="accent2"/>
                </a:solidFill>
                <a:latin typeface="Arial Black" pitchFamily="34" charset="0"/>
              </a:rPr>
              <a:t>показателям государственных программ Ханты-Мансийского автономного округа – Югры.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16833"/>
            <a:ext cx="7520940" cy="2160240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rgbClr val="09A8E1"/>
                </a:solidFill>
                <a:latin typeface="Arial Black" pitchFamily="34" charset="0"/>
              </a:rPr>
              <a:t> </a:t>
            </a:r>
            <a:r>
              <a:rPr lang="ru-RU" sz="1400" dirty="0">
                <a:solidFill>
                  <a:srgbClr val="09A8E1"/>
                </a:solidFill>
                <a:latin typeface="Arial Black" pitchFamily="34" charset="0"/>
              </a:rPr>
              <a:t>Программа разработана в соответствии со стратегией социально-экономического развития муниципального образования Нефтеюганский район до 2030 года, утвержденной решением Думы Нефтеюганского района от 31.07.2018 № 257,  подпрограммой II. «Улучшение условий и охраны труда в автономном округе» государственной программы Ханты-Мансийского автономного округа – Югры «Поддержка занятости», утвержденной постановлением Правительства Ханты-Мансийского автономного округа – Югры от 05.10.2018 № 343-п.</a:t>
            </a:r>
          </a:p>
        </p:txBody>
      </p:sp>
      <p:pic>
        <p:nvPicPr>
          <p:cNvPr id="2052" name="Picture 4" descr="Картинки по запросу охрана труд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05064"/>
            <a:ext cx="3896161" cy="265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25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22832" y="332259"/>
            <a:ext cx="7521575" cy="1152525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rgbClr val="C00000"/>
                </a:solidFill>
                <a:latin typeface="Arial Black" pitchFamily="34" charset="0"/>
              </a:rPr>
              <a:t>Ответственный исполнитель, соисполнители муниципальной программы</a:t>
            </a:r>
            <a:endParaRPr lang="ru-RU" sz="1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63588" y="1395752"/>
            <a:ext cx="7560840" cy="1097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54953" y="1543646"/>
            <a:ext cx="7178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Arial Black" pitchFamily="34" charset="0"/>
              </a:rPr>
              <a:t>Ответственный исполнитель – </a:t>
            </a:r>
            <a:endParaRPr lang="ru-RU" sz="1600" b="1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Arial Black" pitchFamily="34" charset="0"/>
              </a:rPr>
              <a:t>                    отдел социально-трудовых отношений </a:t>
            </a:r>
          </a:p>
          <a:p>
            <a:r>
              <a:rPr lang="ru-RU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Arial Black" pitchFamily="34" charset="0"/>
              </a:rPr>
              <a:t>                    администрации Нефтеюганского района</a:t>
            </a:r>
            <a:endParaRPr lang="ru-RU" sz="16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1" y="2638744"/>
            <a:ext cx="7488832" cy="204616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</a:rPr>
              <a:t>Соисполнители - 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</a:rPr>
              <a:t>Муниципальное казенное учреждение «Управление по делам администрации Нефтеюганского района»;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</a:rPr>
              <a:t>Управление отчетности и программно-целевого планирования администрации Нефтеюганского района;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</a:rPr>
              <a:t>Департамент образования и молодежной политики Нефтеюганского района</a:t>
            </a:r>
            <a:r>
              <a:rPr lang="ru-RU" sz="1400" b="1" dirty="0">
                <a:solidFill>
                  <a:srgbClr val="002060"/>
                </a:solidFill>
                <a:latin typeface="Arial Black" pitchFamily="34" charset="0"/>
              </a:rPr>
              <a:t>;</a:t>
            </a:r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  <a:latin typeface="Arial Black" pitchFamily="34" charset="0"/>
              </a:rPr>
              <a:t>Администрации городского и сельских поселений Нефтеюганского района. </a:t>
            </a:r>
          </a:p>
        </p:txBody>
      </p:sp>
      <p:pic>
        <p:nvPicPr>
          <p:cNvPr id="1030" name="Picture 6" descr="Картинки по запросу охрана тру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436" y="4877146"/>
            <a:ext cx="3679135" cy="121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623" y="4509120"/>
            <a:ext cx="2204864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охрана труд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29" y="4851815"/>
            <a:ext cx="2603242" cy="173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48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1600" y="476672"/>
            <a:ext cx="7521575" cy="549275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Цель и задачи </a:t>
            </a:r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муниципальной </a:t>
            </a:r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программы</a:t>
            </a:r>
            <a:endParaRPr lang="ru-RU" sz="1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0120" y="134076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/>
            <a:r>
              <a:rPr lang="ru-RU" sz="16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Цели: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</a:t>
            </a:r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pPr marL="176213"/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   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1.улучшение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условий и охраны труда работников Нефтеюганского района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;</a:t>
            </a:r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pPr marL="176213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      2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. Содействие занятости населения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.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33984" y="3006870"/>
            <a:ext cx="87216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задачи: </a:t>
            </a:r>
          </a:p>
          <a:p>
            <a:pPr marL="442913" indent="277813">
              <a:buAutoNum type="arabicPeriod"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Информационное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обеспечение и пропаганда охраны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труда;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pPr marL="442913" indent="277813">
              <a:buAutoNum type="arabicPeriod"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. Реализация мер, направленных на улучшение условий труда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работников;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  <a:p>
            <a:pPr marL="442913" indent="277813">
              <a:buAutoNum type="arabicPeriod"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3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. Участие в обеспечении реализации единой государственной политики в сфере труда и занятости. </a:t>
            </a:r>
          </a:p>
        </p:txBody>
      </p:sp>
    </p:spTree>
    <p:extLst>
      <p:ext uri="{BB962C8B-B14F-4D97-AF65-F5344CB8AC3E}">
        <p14:creationId xmlns:p14="http://schemas.microsoft.com/office/powerpoint/2010/main" val="14620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smart-docs.ru/img/Projec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1" y="332656"/>
            <a:ext cx="2736304" cy="223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188640"/>
            <a:ext cx="7953375" cy="903287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Мероприятия муниципальной программы</a:t>
            </a:r>
            <a:endParaRPr lang="ru-RU" sz="1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727" y="4508384"/>
            <a:ext cx="6955726" cy="2349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427984" y="1125351"/>
            <a:ext cx="4608512" cy="3599793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Организация </a:t>
            </a: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сбора и обработки информации о состоянии условий и охраны труда у работодателей, осуществляющих деятельность на территории муниципального образования Нефтеюганский район</a:t>
            </a: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endParaRPr lang="ru-RU" sz="14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Обеспечение </a:t>
            </a: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методического руководства работой служб охраны труда </a:t>
            </a:r>
            <a:br>
              <a:rPr lang="ru-RU" sz="14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в организациях, расположенных на территории Нефтеюганского района</a:t>
            </a: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endParaRPr lang="ru-RU" sz="14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Уведомительная регистрация </a:t>
            </a: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коллективных договоров и территориальных соглашений.</a:t>
            </a:r>
          </a:p>
          <a:p>
            <a:pPr marL="0" indent="0">
              <a:buNone/>
            </a:pPr>
            <a:r>
              <a:rPr lang="ru-RU" sz="1300" dirty="0" smtClean="0">
                <a:solidFill>
                  <a:srgbClr val="002060"/>
                </a:solidFill>
                <a:latin typeface="Arial Black" pitchFamily="34" charset="0"/>
              </a:rPr>
              <a:t>        </a:t>
            </a:r>
            <a:endParaRPr lang="ru-RU" sz="13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179512" y="764704"/>
            <a:ext cx="4494078" cy="4680520"/>
          </a:xfrm>
          <a:prstGeom prst="rightArrow">
            <a:avLst/>
          </a:prstGeom>
          <a:solidFill>
            <a:srgbClr val="86E288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u="sng" dirty="0" smtClean="0">
                <a:solidFill>
                  <a:srgbClr val="002060"/>
                </a:solidFill>
              </a:rPr>
              <a:t>Основное мероприятие 1.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Исполнение </a:t>
            </a:r>
            <a:r>
              <a:rPr lang="ru-RU" sz="1600" b="1" dirty="0">
                <a:solidFill>
                  <a:srgbClr val="002060"/>
                </a:solidFill>
              </a:rPr>
              <a:t>переданных отдельных государственных полномочий в сфере трудовых отношений и государственного управления охраной труда </a:t>
            </a:r>
            <a:endParaRPr lang="ru-RU" sz="16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3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Картинки по запросу охрана труд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94" y="831894"/>
            <a:ext cx="7674430" cy="575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3"/>
          <p:cNvSpPr txBox="1">
            <a:spLocks/>
          </p:cNvSpPr>
          <p:nvPr/>
        </p:nvSpPr>
        <p:spPr>
          <a:xfrm>
            <a:off x="4324343" y="2222166"/>
            <a:ext cx="4608512" cy="19442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Организация </a:t>
            </a: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работы по проведению обучения и проверки знаний требований охраны труда руководителей и специалистов Нефтеюганского </a:t>
            </a: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района;</a:t>
            </a:r>
            <a:endParaRPr lang="ru-RU" sz="14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Организация и проведение конкурсов в сфере охраны труда</a:t>
            </a: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31409" y="188639"/>
            <a:ext cx="7953375" cy="903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Мероприятия муниципальной программы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47656" y="980728"/>
            <a:ext cx="3960440" cy="424847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u="sng" dirty="0" smtClean="0">
                <a:solidFill>
                  <a:srgbClr val="002060"/>
                </a:solidFill>
              </a:rPr>
              <a:t>Основное мероприятие 2.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Обеспечение </a:t>
            </a:r>
            <a:r>
              <a:rPr lang="ru-RU" sz="1600" b="1" dirty="0">
                <a:solidFill>
                  <a:srgbClr val="002060"/>
                </a:solidFill>
              </a:rPr>
              <a:t>безопасности и создание благоприятных условий </a:t>
            </a:r>
            <a:r>
              <a:rPr lang="ru-RU" sz="1600" b="1" dirty="0" smtClean="0">
                <a:solidFill>
                  <a:srgbClr val="002060"/>
                </a:solidFill>
              </a:rPr>
              <a:t>труда работающих </a:t>
            </a:r>
          </a:p>
        </p:txBody>
      </p:sp>
    </p:spTree>
    <p:extLst>
      <p:ext uri="{BB962C8B-B14F-4D97-AF65-F5344CB8AC3E}">
        <p14:creationId xmlns:p14="http://schemas.microsoft.com/office/powerpoint/2010/main" val="234650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3"/>
          <p:cNvSpPr txBox="1">
            <a:spLocks/>
          </p:cNvSpPr>
          <p:nvPr/>
        </p:nvSpPr>
        <p:spPr>
          <a:xfrm>
            <a:off x="4324343" y="2398167"/>
            <a:ext cx="4608512" cy="14135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endParaRPr lang="ru-RU" sz="1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Трудоустройство несовершеннолетних </a:t>
            </a: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граждан в возрасте от 14 до 18 лет в свободное от учебы время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31409" y="188639"/>
            <a:ext cx="7953375" cy="903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Мероприятия муниципальной программы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47656" y="980728"/>
            <a:ext cx="3960440" cy="424847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u="sng" dirty="0" smtClean="0">
                <a:solidFill>
                  <a:srgbClr val="002060"/>
                </a:solidFill>
              </a:rPr>
              <a:t>Основное мероприятие 3.</a:t>
            </a:r>
          </a:p>
          <a:p>
            <a:r>
              <a:rPr lang="ru-RU" sz="1600" b="1" u="sng" dirty="0" smtClean="0">
                <a:solidFill>
                  <a:srgbClr val="002060"/>
                </a:solidFill>
              </a:rPr>
              <a:t>Содействие трудоустройству граждан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4293096"/>
            <a:ext cx="3495719" cy="228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84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774576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rgbClr val="002060"/>
                </a:solidFill>
              </a:rPr>
              <a:t>Основное мероприятие </a:t>
            </a:r>
            <a:r>
              <a:rPr lang="ru-RU" sz="1400" dirty="0" smtClean="0">
                <a:solidFill>
                  <a:srgbClr val="002060"/>
                </a:solidFill>
              </a:rPr>
              <a:t>«Исполнение </a:t>
            </a:r>
            <a:r>
              <a:rPr lang="ru-RU" sz="1400" dirty="0">
                <a:solidFill>
                  <a:srgbClr val="002060"/>
                </a:solidFill>
              </a:rPr>
              <a:t>переданных отдельных государственных полномочий в сфере трудовых отношений и государственного управления охраной </a:t>
            </a:r>
            <a:r>
              <a:rPr lang="ru-RU" sz="1400" dirty="0" smtClean="0">
                <a:solidFill>
                  <a:srgbClr val="002060"/>
                </a:solidFill>
              </a:rPr>
              <a:t>труда» 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604" y="1332330"/>
            <a:ext cx="8163780" cy="504753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Информацию о состоянии условий и охраны труда предоставили 307 работодателя, осуществляющих деятельность на территории муниципального образования Нефтеюганский район (в предшествующем году – 303). Количество работников, работающих в отчитавшихся организациях – 17709 человек, что составило 69,4 % от общего числа работающих в районе.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Мониторинг информации о состоянии условий и охраны труда у работодателей, осуществляющих деятельность на территории муниципального образования Нефтеюганский район за 2020 год показал: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работающих на рабочих местах, на которых проведена специальная оценка условий труда – 17142 человека (2019 г. – 16499).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68 организациях района регулирование социально-трудовых отношений подкреплено действующими коллективными договорами, что составляет 22,1% от числа отчитавшихся организаций.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мероприятия по улучшению условий и охраны труда работодателями израсходовано 288044,15 тыс. рублей, в том числе предусмотренных коллективными договорами 141724,18 тыс. рублей. В расчете на 1 работника – 16,27 тыс. рублей.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54 организациях имеются первичные профсоюзные организации, в 56  организациях - иной представительный орган.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Предварительные медицинские осмотры прошли 3840 человек, периодические медицинские осмотры прошли – 10227 человек. Случаев профессионального заболевания не выявлено.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руководителей и специалистов организаций, подлежащих обучению по охране труда в установленном порядке – 3131, из них имеют действующее удостоверение 3069 руководителей и специалистов.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целях методического руководства работой служб охраны труда в организациях Нефтеюганского района, в 2021 году разработано 23 ед. методических пособий по вопросам трудовых отношений и охраны труда.  Доля организаций Нефтеюганского района, охваченных методической помощью по вопросам труда и охраны труда от количества организаций, охваченных отчетностью, составила 100</a:t>
            </a:r>
            <a:r>
              <a:rPr lang="ru-RU" sz="1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%.</a:t>
            </a: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Подготовлено и опубликовано в средствах массовой информации (сайт Нефтеюганского района, сайты городского и сельских поселений, печатные издания, ТВ) - 90 материалов по вопросам охраны труда.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Государственная услуга по уведомительной регистрации коллективных договоров и территориальных соглашений оказана 43 раза.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Проведено 9 семинаров, совещаний с руководителями и работниками организаций Нефтеюганского района по вопросам трудового законодательства и законодательства по охране труда.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Распространено 2780 экземпляров методической, справочной литературы, нормативно-правовых актов в организации, расположенные на территории района.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консультацией по вопросам охраны труда в отдел социально-трудовых отношений в устном порядке по телефонам обратилось 192 человека.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466799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Результаты реализации мероприятий 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1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01722"/>
            <a:ext cx="8229600" cy="532375"/>
          </a:xfrm>
        </p:spPr>
        <p:txBody>
          <a:bodyPr>
            <a:noAutofit/>
          </a:bodyPr>
          <a:lstStyle/>
          <a:p>
            <a:pPr lvl="0" algn="ctr"/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440131"/>
            <a:ext cx="8455968" cy="343478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     В 2021 году проведено 2 районных конкурса в сфере охраны труда:  </a:t>
            </a:r>
            <a:endParaRPr lang="ru-RU" sz="12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1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  <a:buFontTx/>
              <a:buChar char="-"/>
            </a:pP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период с 01 апреля по 01 сентября 2021 года проведен конкурс на звание «Лучший специалист по охране труда Нефтеюганского района». В конкурсе приняло участие 8 руководителей и специалистов по охране труда организаций Нефтеюганского 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района;</a:t>
            </a:r>
          </a:p>
          <a:p>
            <a:pPr algn="just">
              <a:spcAft>
                <a:spcPts val="0"/>
              </a:spcAft>
              <a:buFontTx/>
              <a:buChar char="-"/>
            </a:pP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период с 01 апреля по 30 октября 2021 года проведен конкурс детских рисунков «Безопасный труд глазами детей». На участие в районном конкурсе было подано 42 работы учащихся образовательных организаций Нефтеюганского района, из них 3 рисунка отклонены в связи с несоответствием тематике конкурса (не связанны с вопросами охраны труда). Участники конкурса награждены дипломами главы района. Рисунки участников, занявших призовые места в районном конкурсе, направлены для участия в окружном этапе конкурса детских рисунков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algn="just">
              <a:spcAft>
                <a:spcPts val="0"/>
              </a:spcAft>
              <a:buFontTx/>
              <a:buChar char="-"/>
            </a:pPr>
            <a:endParaRPr lang="ru-RU" sz="12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Обучено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 охране труда (комиссией администрации Нефтеюганского района) 72 специалиста - работника администрации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района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 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В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рамках 3-х стороннего соглашения с компанией «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Салым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Петролеум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Девелопмент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Н.В.» на курсах охраны труда, пожарно-технического минимума, гражданской обороны обучено 75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человек.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  <a:buFontTx/>
              <a:buChar char="-"/>
            </a:pPr>
            <a:endParaRPr lang="ru-RU" sz="1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11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0868" y="872680"/>
            <a:ext cx="79535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rgbClr val="002060"/>
                </a:solidFill>
              </a:rPr>
              <a:t>Основное мероприятие </a:t>
            </a:r>
            <a:endParaRPr lang="ru-RU" sz="1400" dirty="0" smtClean="0">
              <a:solidFill>
                <a:srgbClr val="002060"/>
              </a:solidFill>
            </a:endParaRPr>
          </a:p>
          <a:p>
            <a:pPr lvl="0"/>
            <a:r>
              <a:rPr lang="ru-RU" sz="1400" dirty="0" smtClean="0">
                <a:solidFill>
                  <a:srgbClr val="002060"/>
                </a:solidFill>
              </a:rPr>
              <a:t>«</a:t>
            </a:r>
            <a:r>
              <a:rPr lang="ru-RU" sz="1400" dirty="0" smtClean="0">
                <a:solidFill>
                  <a:srgbClr val="002060"/>
                </a:solidFill>
              </a:rPr>
              <a:t>Обеспечение </a:t>
            </a:r>
            <a:r>
              <a:rPr lang="ru-RU" sz="1400" dirty="0">
                <a:solidFill>
                  <a:srgbClr val="002060"/>
                </a:solidFill>
              </a:rPr>
              <a:t>безопасности и создание благоприятных условий </a:t>
            </a:r>
            <a:r>
              <a:rPr lang="ru-RU" sz="1400" dirty="0" smtClean="0">
                <a:solidFill>
                  <a:srgbClr val="002060"/>
                </a:solidFill>
              </a:rPr>
              <a:t>труда работающих</a:t>
            </a:r>
            <a:r>
              <a:rPr lang="ru-RU" sz="1400" dirty="0" smtClean="0">
                <a:solidFill>
                  <a:srgbClr val="002060"/>
                </a:solidFill>
              </a:rPr>
              <a:t>» 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501796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Результаты реализации мероприятий 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13" name="Рисунок 12" descr="C:\Users\dokukinaif\Desktop\Мои документы\КОНКУРСЫ\конкурс рисунков\2020\рисунки _Чеускинская СОШ_Ручеек_ УстьЮганкая СОШ_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" t="10476" b="7634"/>
          <a:stretch/>
        </p:blipFill>
        <p:spPr bwMode="auto">
          <a:xfrm>
            <a:off x="160385" y="4595047"/>
            <a:ext cx="2664296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C:\Users\DOKUKI~1\AppData\Local\Temp\Rar$DIa0.816\IMG_0788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07" b="10521"/>
          <a:stretch/>
        </p:blipFill>
        <p:spPr bwMode="auto">
          <a:xfrm>
            <a:off x="2843808" y="4761230"/>
            <a:ext cx="2376264" cy="18720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C:\Users\dokukinaif\AppData\Local\Microsoft\Windows\Temporary Internet Files\Content.IE5\FYD3JM4F\IMG-20201001-WA0010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14" b="20377"/>
          <a:stretch/>
        </p:blipFill>
        <p:spPr bwMode="auto">
          <a:xfrm>
            <a:off x="5246423" y="4437112"/>
            <a:ext cx="3790074" cy="20981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1737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1335</TotalTime>
  <Words>1210</Words>
  <Application>Microsoft Office PowerPoint</Application>
  <PresentationFormat>Экран (4:3)</PresentationFormat>
  <Paragraphs>133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Ясность</vt:lpstr>
      <vt:lpstr>Отчет  о реализации Муниципальной программы  Нефтеюганского района «Улучшение условий и охраны труда в муниципальном образовании Нефтеюганский район  на 2019-2024 годы и на период до 2030 года»  за 2021 год</vt:lpstr>
      <vt:lpstr>Соответствие муниципальной программы основным направлениям  Стратегии социально-экономического развития Нефтеюганского района, Указам Президента Российской Федерации,  целевым показателям государственных программ Ханты-Мансийского автономного округа – Югры. </vt:lpstr>
      <vt:lpstr>Ответственный исполнитель, соисполнители муниципальной программы</vt:lpstr>
      <vt:lpstr>Цель и задачи муниципальной программы</vt:lpstr>
      <vt:lpstr>Мероприятия муниципальной программы</vt:lpstr>
      <vt:lpstr>Презентация PowerPoint</vt:lpstr>
      <vt:lpstr>Презентация PowerPoint</vt:lpstr>
      <vt:lpstr>Презентация PowerPoint</vt:lpstr>
      <vt:lpstr> </vt:lpstr>
      <vt:lpstr>   Основное мероприятие «Содействие трудоустройству граждан»  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Муниципальная программа «доступная среда  нефтеюганского района  на 2017-2020 годы»</dc:title>
  <dc:creator>Докукина Изида Фаритовна</dc:creator>
  <cp:lastModifiedBy>Рошка Ирина Викторовна</cp:lastModifiedBy>
  <cp:revision>104</cp:revision>
  <dcterms:created xsi:type="dcterms:W3CDTF">2017-03-16T04:00:09Z</dcterms:created>
  <dcterms:modified xsi:type="dcterms:W3CDTF">2022-01-28T11:15:20Z</dcterms:modified>
</cp:coreProperties>
</file>