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70" r:id="rId5"/>
    <p:sldId id="267" r:id="rId6"/>
    <p:sldId id="268" r:id="rId7"/>
    <p:sldId id="271" r:id="rId8"/>
    <p:sldId id="263" r:id="rId9"/>
    <p:sldId id="265" r:id="rId10"/>
    <p:sldId id="272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F8F7EC"/>
    <a:srgbClr val="E16601"/>
    <a:srgbClr val="015B16"/>
    <a:srgbClr val="EE7700"/>
    <a:srgbClr val="108101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4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4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41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4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7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0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6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0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2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1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5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24.png"/><Relationship Id="rId12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5" Type="http://schemas.openxmlformats.org/officeDocument/2006/relationships/image" Target="../media/image28.png"/><Relationship Id="rId10" Type="http://schemas.microsoft.com/office/2007/relationships/hdphoto" Target="../media/hdphoto3.wdp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83568" y="260648"/>
            <a:ext cx="7990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600" b="1" u="sng">
                <a:solidFill>
                  <a:srgbClr val="0218BE"/>
                </a:solidFill>
                <a:latin typeface="Monotype Corsiva" pitchFamily="66" charset="0"/>
              </a:defRPr>
            </a:lvl1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«Управление муниципальными финансами в Нефтеюганском районе на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2019-2024 годы и на период до 2030  года»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0166" y="5013176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Постановление администрации Нефтеюганского района от 31.10.2016  №1794-па-нпа</a:t>
            </a:r>
          </a:p>
        </p:txBody>
      </p:sp>
      <p:pic>
        <p:nvPicPr>
          <p:cNvPr id="1027" name="Picture 3" descr="C:\Users\RakovaE.A\Desktop\МП Презентация\w512h5121387221872numbersbl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230" y="1916832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kovaE.A\Desktop\МП Презентация\graph-963016_960_7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5900654" cy="43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807"/>
            <a:ext cx="576064" cy="7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910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79512" y="44624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III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района»</a:t>
            </a:r>
          </a:p>
          <a:p>
            <a:r>
              <a:rPr lang="ru-RU" sz="2400" b="1" dirty="0" smtClean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  <a:p>
            <a:pPr algn="ctr"/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7869439">
            <a:off x="5861203" y="1702965"/>
            <a:ext cx="289296" cy="1130650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20103984">
            <a:off x="5743630" y="1886671"/>
            <a:ext cx="251618" cy="2033735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34" name="Picture 10" descr="https://xn--90aodbbvqig6h4a.xn--80acgfbsl1azdqr.xn--p1ai/media/news/news_48675_image_900x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014" y="4552820"/>
            <a:ext cx="1700394" cy="88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54477" y="220516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</a:rPr>
              <a:t>Целевой показатель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775" y="2136865"/>
            <a:ext cx="493505" cy="48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373690" y="3730964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67611" y="4143140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840" y="1268760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8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. Количество населенных пунктов Нефтеюганского района, подавших заявки на участие в </a:t>
            </a:r>
            <a:r>
              <a:rPr lang="ru-RU" sz="22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конкурсе проектов 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инициативного бюджетирования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10712" y="2038201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4729" y="2398475"/>
            <a:ext cx="421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Стимулирование развития практик инициативного бюджетирования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2494" y="6063430"/>
            <a:ext cx="46591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Правом на получение ИНЫХ МЕЖБЮДЖЕТНЫХ ТРАНСФЕРТОВ обладают первые три поселения, определенные рейтингом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достигших </a:t>
            </a:r>
            <a:r>
              <a:rPr lang="ru-RU" sz="1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наибольших значений </a:t>
            </a:r>
            <a:r>
              <a:rPr lang="ru-RU" sz="1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Оценки</a:t>
            </a:r>
            <a:endParaRPr lang="ru-RU" sz="1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89985" y="5434653"/>
            <a:ext cx="3454015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i="1" dirty="0" smtClean="0">
                <a:latin typeface="Comic Sans MS" pitchFamily="66" charset="0"/>
                <a:cs typeface="Times New Roman" pitchFamily="18" charset="0"/>
              </a:rPr>
              <a:t>ИНЫЕ МЕЖБЮДЖЕТНЫЕ ТРАНСФЕРТЫ</a:t>
            </a:r>
            <a:r>
              <a:rPr lang="ru-RU" sz="1100" b="1" i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направляются </a:t>
            </a:r>
          </a:p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бюджетам поселений на </a:t>
            </a:r>
          </a:p>
          <a:p>
            <a:pPr algn="ctr"/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исполнение расходных </a:t>
            </a:r>
          </a:p>
          <a:p>
            <a:pPr algn="ctr"/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о</a:t>
            </a:r>
            <a:r>
              <a:rPr lang="ru-RU" sz="12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бязательств по осуществлению полномочий по </a:t>
            </a:r>
            <a:r>
              <a:rPr lang="ru-RU" sz="12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решению вопросов местного значения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061700"/>
              </p:ext>
            </p:extLst>
          </p:nvPr>
        </p:nvGraphicFramePr>
        <p:xfrm>
          <a:off x="6421228" y="2708920"/>
          <a:ext cx="2673168" cy="1031740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305016"/>
                <a:gridCol w="1368152"/>
              </a:tblGrid>
              <a:tr h="3600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                      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7E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8 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населенных пунктов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населенных пунктов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958564"/>
              </p:ext>
            </p:extLst>
          </p:nvPr>
        </p:nvGraphicFramePr>
        <p:xfrm>
          <a:off x="233641" y="2925708"/>
          <a:ext cx="3872912" cy="94043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297503"/>
                <a:gridCol w="1207257"/>
                <a:gridCol w="1368152"/>
              </a:tblGrid>
              <a:tr h="4145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7E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</a:t>
                      </a:r>
                      <a:r>
                        <a:rPr lang="ru-RU" sz="1100" kern="12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2021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7E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7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1 000,0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1 000,0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" name="Picture 11" descr="C:\Users\RakovaE.A\Desktop\corpora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34" y="3872972"/>
            <a:ext cx="543484" cy="106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1521" y="3955161"/>
            <a:ext cx="554461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Инструментом </a:t>
            </a:r>
          </a:p>
          <a:p>
            <a:pPr algn="ctr"/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реализации мероприятия является </a:t>
            </a:r>
          </a:p>
          <a:p>
            <a:pPr algn="ctr"/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предоставление бюджетам поселений </a:t>
            </a:r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иных межбюджетных трансфертов </a:t>
            </a:r>
          </a:p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на стимулирование развития практик инициативного бюджетирования </a:t>
            </a:r>
          </a:p>
          <a:p>
            <a:pPr algn="ctr"/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по результатам оценки деятельности органов местного самоуправления поселений, входящих в состав </a:t>
            </a:r>
            <a:r>
              <a:rPr lang="ru-RU" sz="1300" b="1" smtClean="0">
                <a:latin typeface="Comic Sans MS" pitchFamily="66" charset="0"/>
                <a:cs typeface="Times New Roman" pitchFamily="18" charset="0"/>
              </a:rPr>
              <a:t>Нефтеюганского района, </a:t>
            </a:r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по развитию практик инициативного бюджетирования</a:t>
            </a:r>
            <a:endParaRPr lang="ru-RU" sz="1300" b="1" dirty="0"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7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1527"/>
            <a:ext cx="3006080" cy="1346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право с вырезом 11"/>
          <p:cNvSpPr/>
          <p:nvPr/>
        </p:nvSpPr>
        <p:spPr>
          <a:xfrm>
            <a:off x="875625" y="531147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20636334">
            <a:off x="5166746" y="1910112"/>
            <a:ext cx="216024" cy="291402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9521227">
            <a:off x="5293871" y="1809467"/>
            <a:ext cx="216024" cy="1728546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656336" y="2164794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0" y="2155299"/>
            <a:ext cx="384089" cy="37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211858" y="3561809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104" y="3633515"/>
            <a:ext cx="406232" cy="79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442742" y="3931141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79403" y="4660187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Соисполнители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5303948" y="1706005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79509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1. Исполнение </a:t>
            </a:r>
            <a:r>
              <a:rPr lang="ru-RU" sz="22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обеспечения 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деятельности департамента финансов </a:t>
            </a:r>
            <a:r>
              <a:rPr lang="ru-RU" sz="2200" b="1" dirty="0" err="1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района </a:t>
            </a:r>
            <a:endParaRPr lang="ru-RU" sz="2200" dirty="0">
              <a:solidFill>
                <a:prstClr val="black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36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5868115" y="4496872"/>
            <a:ext cx="1040389" cy="69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665463" y="4914350"/>
            <a:ext cx="21602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 (МКУ "Управление по делам администрации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района")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9512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«Организация бюджетного процесса в Нефтеюганском районе»</a:t>
            </a:r>
          </a:p>
          <a:p>
            <a:pPr lvl="0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82287" y="2061860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3694" y="2349460"/>
            <a:ext cx="5081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Организация планирования, исполнения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 и формирование отчетности об исполнении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249841"/>
              </p:ext>
            </p:extLst>
          </p:nvPr>
        </p:nvGraphicFramePr>
        <p:xfrm>
          <a:off x="395536" y="3140968"/>
          <a:ext cx="3925861" cy="1460501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77589"/>
                <a:gridCol w="1080120"/>
                <a:gridCol w="1368152"/>
              </a:tblGrid>
              <a:tr h="4145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2021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Бюджет автономного округа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666,40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666,40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692,0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819,0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51702"/>
            <a:ext cx="1548458" cy="2106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5908050"/>
            <a:ext cx="1404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БЮДЖЕТ</a:t>
            </a:r>
            <a:endParaRPr lang="ru-RU" sz="2400" b="1" cap="all" dirty="0">
              <a:ln w="9000" cmpd="sng">
                <a:solidFill>
                  <a:schemeClr val="tx1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7536" y="4575796"/>
            <a:ext cx="1914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78047" y="6021288"/>
            <a:ext cx="4329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ИСПОЛНЕНИЕ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673" y="4660187"/>
            <a:ext cx="2409691" cy="1067149"/>
          </a:xfrm>
          <a:prstGeom prst="rect">
            <a:avLst/>
          </a:prstGeom>
        </p:spPr>
      </p:pic>
      <p:sp>
        <p:nvSpPr>
          <p:cNvPr id="28" name="Стрелка вправо с вырезом 27"/>
          <p:cNvSpPr/>
          <p:nvPr/>
        </p:nvSpPr>
        <p:spPr>
          <a:xfrm>
            <a:off x="3909077" y="555701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2696"/>
              </p:ext>
            </p:extLst>
          </p:nvPr>
        </p:nvGraphicFramePr>
        <p:xfrm>
          <a:off x="6211858" y="2600336"/>
          <a:ext cx="2750046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381894"/>
                <a:gridCol w="1368152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менее 95%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98,7%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6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86" y="2430155"/>
            <a:ext cx="1975844" cy="1983747"/>
          </a:xfrm>
          <a:prstGeom prst="rect">
            <a:avLst/>
          </a:prstGeom>
        </p:spPr>
      </p:pic>
      <p:sp>
        <p:nvSpPr>
          <p:cNvPr id="16" name="Стрелка вниз 15"/>
          <p:cNvSpPr/>
          <p:nvPr/>
        </p:nvSpPr>
        <p:spPr>
          <a:xfrm rot="19907890">
            <a:off x="5353532" y="2084723"/>
            <a:ext cx="216024" cy="1728546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32551" y="249511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55" y="2488062"/>
            <a:ext cx="369819" cy="36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338194" y="3948802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93" y="3948802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462058" y="4284235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5462405" y="1962021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40884"/>
            <a:ext cx="8280920" cy="110799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Доля главных распорядителей бюджетных средств Нефтеюганского района, имеющих итоговую оценку качества финансового менеджмента не менее 70 баллов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7805" y="244647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244" y="2864442"/>
            <a:ext cx="3857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2592288" cy="27073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90" y="4758510"/>
            <a:ext cx="2539683" cy="214603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63" y="4420577"/>
            <a:ext cx="2434967" cy="24349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0960" y="4589233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600" b="1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80960" y="4890646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исполнение</a:t>
            </a:r>
            <a:endParaRPr lang="ru-RU" sz="16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80960" y="5229200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отчетность</a:t>
            </a:r>
            <a:endParaRPr lang="ru-RU" sz="16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58272" y="5538718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1600" b="1" i="1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071408"/>
              </p:ext>
            </p:extLst>
          </p:nvPr>
        </p:nvGraphicFramePr>
        <p:xfrm>
          <a:off x="6156176" y="2975571"/>
          <a:ext cx="2863082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/>
                <a:gridCol w="1368152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менее 70 баллов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83,5  балла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Организация бюджетного процесса в Нефтеюганском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районе»</a:t>
            </a:r>
          </a:p>
          <a:p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75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трелка вниз 34"/>
          <p:cNvSpPr/>
          <p:nvPr/>
        </p:nvSpPr>
        <p:spPr>
          <a:xfrm rot="20982769">
            <a:off x="5326351" y="2315228"/>
            <a:ext cx="197699" cy="306496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RakovaE.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4410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низ 15"/>
          <p:cNvSpPr/>
          <p:nvPr/>
        </p:nvSpPr>
        <p:spPr>
          <a:xfrm rot="19907890">
            <a:off x="5399663" y="2084723"/>
            <a:ext cx="216024" cy="1728546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32551" y="249511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55" y="2488062"/>
            <a:ext cx="369819" cy="36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246769" y="4043706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93" y="3948802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372200" y="4355783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5318390" y="1962021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40884"/>
            <a:ext cx="8280920" cy="110799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10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. Исполнение плана по налоговым и неналоговым доходам утвержденного решением о бюджете Нефтеюганского района (без учета дополнительного норматива отчислений от налога на доходы физических лиц).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7805" y="244647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149" y="2764665"/>
            <a:ext cx="50793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Поддержание доли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 на уровне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55%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75296"/>
              </p:ext>
            </p:extLst>
          </p:nvPr>
        </p:nvGraphicFramePr>
        <p:xfrm>
          <a:off x="6156176" y="2975571"/>
          <a:ext cx="2863082" cy="915799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/>
                <a:gridCol w="1368152"/>
              </a:tblGrid>
              <a:tr h="15584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85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7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менее 95%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106,6 балла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Организация бюджетного процесса в Нефтеюганском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районе»</a:t>
            </a:r>
          </a:p>
          <a:p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251520" y="3861048"/>
            <a:ext cx="3126106" cy="2826185"/>
            <a:chOff x="5983118" y="357855"/>
            <a:chExt cx="2788512" cy="2639097"/>
          </a:xfrm>
        </p:grpSpPr>
        <p:pic>
          <p:nvPicPr>
            <p:cNvPr id="28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Овал 28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</a:t>
              </a:r>
              <a:r>
                <a:rPr lang="ru-RU" b="1" dirty="0" smtClean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95%</a:t>
              </a:r>
              <a:endParaRPr lang="ru-RU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706724" y="4961589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Соисполнители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37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5158451" y="5323147"/>
            <a:ext cx="1213749" cy="8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179073" y="5274140"/>
            <a:ext cx="28380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Главные администраторы доходов, поступающих в бюджет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7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трелка вниз 26"/>
          <p:cNvSpPr/>
          <p:nvPr/>
        </p:nvSpPr>
        <p:spPr>
          <a:xfrm rot="20982769">
            <a:off x="4966311" y="2315228"/>
            <a:ext cx="197699" cy="306496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9876501">
            <a:off x="5213957" y="2230767"/>
            <a:ext cx="189440" cy="217525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81238" y="2444086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649" y="2414956"/>
            <a:ext cx="444032" cy="43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038442" y="4067654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066" y="4295316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190340" y="4436986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Департамента финансов Нефтеюганского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6018" y="5229200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Соисполнители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5102366" y="2107890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68760"/>
            <a:ext cx="8280920" cy="110799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3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. Доля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размещенной в сети Интернет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информации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в общем объеме обязательной к размещению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в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соответствии с нормативными правовыми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актами</a:t>
            </a:r>
            <a:endParaRPr lang="ru-RU" sz="22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36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4976591" y="5323147"/>
            <a:ext cx="1213749" cy="8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126482" y="5548717"/>
            <a:ext cx="28380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Главные администраторы доходов, поступающих в бюджет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RakovaE.A\Desktop\clip_image0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779" y="3209792"/>
            <a:ext cx="2556666" cy="187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RakovaE.A\Desktop\0_b753f_e4a6ed36_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66" y="5967526"/>
            <a:ext cx="887949" cy="71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00400">
            <a:off x="515551" y="5706675"/>
            <a:ext cx="346073" cy="45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117">
            <a:off x="578132" y="5216992"/>
            <a:ext cx="346074" cy="45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14" y="5188599"/>
            <a:ext cx="247879" cy="327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11" cstate="print">
            <a:grayscl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00367">
            <a:off x="1308974" y="4843313"/>
            <a:ext cx="173037" cy="22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13" cstate="print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2330">
            <a:off x="950142" y="4941192"/>
            <a:ext cx="191794" cy="25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C:\Users\RakovaE.A\Desktop\0_14abf7_eccc58f6_M.png"/>
          <p:cNvPicPr>
            <a:picLocks noChangeAspect="1" noChangeArrowheads="1"/>
          </p:cNvPicPr>
          <p:nvPr/>
        </p:nvPicPr>
        <p:blipFill>
          <a:blip r:embed="rId11" cstate="print">
            <a:grayscl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53" y="4441608"/>
            <a:ext cx="173037" cy="22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RakovaE.A\Desktop\internet-2.png"/>
          <p:cNvPicPr>
            <a:picLocks noChangeAspect="1" noChangeArrowheads="1"/>
          </p:cNvPicPr>
          <p:nvPr/>
        </p:nvPicPr>
        <p:blipFill>
          <a:blip r:embed="rId1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907427"/>
            <a:ext cx="2917633" cy="183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Выгнутая вверх стрелка 16"/>
          <p:cNvSpPr/>
          <p:nvPr/>
        </p:nvSpPr>
        <p:spPr>
          <a:xfrm rot="18233066">
            <a:off x="129444" y="4153293"/>
            <a:ext cx="1203179" cy="494169"/>
          </a:xfrm>
          <a:prstGeom prst="curvedDownArrow">
            <a:avLst/>
          </a:prstGeom>
          <a:solidFill>
            <a:srgbClr val="FFC000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3165380">
            <a:off x="3337974" y="3994676"/>
            <a:ext cx="1118270" cy="483584"/>
          </a:xfrm>
          <a:prstGeom prst="curvedDownArrow">
            <a:avLst/>
          </a:prstGeom>
          <a:solidFill>
            <a:srgbClr val="FFC000"/>
          </a:solidFill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39004"/>
              </p:ext>
            </p:extLst>
          </p:nvPr>
        </p:nvGraphicFramePr>
        <p:xfrm>
          <a:off x="5704740" y="2919394"/>
          <a:ext cx="3307674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662101"/>
                <a:gridCol w="1645573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уровне 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04591" y="2690336"/>
            <a:ext cx="457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Обеспечение открытости и доступности для граждан и организаций информации о бюджетном процессе  Нефтеюганского района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835696" y="2411596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528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 </a:t>
            </a:r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«Обеспечение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открытости бюджета в Нефтеюганском районе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»</a:t>
            </a:r>
          </a:p>
          <a:p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849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трелка вниз 26"/>
          <p:cNvSpPr/>
          <p:nvPr/>
        </p:nvSpPr>
        <p:spPr>
          <a:xfrm rot="20952065">
            <a:off x="4771224" y="2317581"/>
            <a:ext cx="198758" cy="291402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037387">
            <a:off x="4868198" y="2166808"/>
            <a:ext cx="221752" cy="1728546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55047" y="2446726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473" y="2408344"/>
            <a:ext cx="452292" cy="44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3918993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844" y="4097527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863224" y="4197733"/>
            <a:ext cx="2780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Отдел доходов и методологии Департамента финансов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1" y="5265079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Соисполнители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4958350" y="2090808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40884"/>
            <a:ext cx="8280920" cy="110799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4. Количество 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посетителей  портала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«Открытый бюджет»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действующего на официальном сайте органов местного самоуправления </a:t>
            </a:r>
            <a:r>
              <a:rPr lang="ru-RU" sz="2200" b="1" dirty="0" err="1"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 района, до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1500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посетителей в год.</a:t>
            </a:r>
          </a:p>
        </p:txBody>
      </p:sp>
      <p:pic>
        <p:nvPicPr>
          <p:cNvPr id="1036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4594262" y="5265079"/>
            <a:ext cx="1598909" cy="107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067631" y="5610011"/>
            <a:ext cx="270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Главные администраторы доходов, поступающих в бюджет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RakovaE.A\Desktop\large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86426"/>
            <a:ext cx="3528392" cy="329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103477"/>
              </p:ext>
            </p:extLst>
          </p:nvPr>
        </p:nvGraphicFramePr>
        <p:xfrm>
          <a:off x="5560724" y="2898723"/>
          <a:ext cx="3418941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718013"/>
                <a:gridCol w="1700928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1100 посетителей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1255 посетителей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883" y="4582014"/>
            <a:ext cx="1319949" cy="11145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23528" y="2616683"/>
            <a:ext cx="4248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Увеличение количества посетителей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портала  «Открытый бюджет»,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действующего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официальном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сайте органов местного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276872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 </a:t>
            </a:r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«Обеспечение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открытости бюджета в Нефтеюганском районе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»</a:t>
            </a:r>
          </a:p>
          <a:p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46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358176" y="3288561"/>
            <a:ext cx="4578600" cy="3362784"/>
            <a:chOff x="5019482" y="368812"/>
            <a:chExt cx="4104456" cy="3037297"/>
          </a:xfrm>
        </p:grpSpPr>
        <p:pic>
          <p:nvPicPr>
            <p:cNvPr id="30" name="Picture 2" descr="C:\Users\RakovaE.A\Desktop\МП Презентация\574674576575757575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482" y="368812"/>
              <a:ext cx="4104456" cy="303729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Прямоугольник 30"/>
            <p:cNvSpPr/>
            <p:nvPr/>
          </p:nvSpPr>
          <p:spPr>
            <a:xfrm>
              <a:off x="6804248" y="1628800"/>
              <a:ext cx="19442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6799619" y="2132856"/>
              <a:ext cx="1944216" cy="108012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7" name="Стрелка вниз 26"/>
          <p:cNvSpPr/>
          <p:nvPr/>
        </p:nvSpPr>
        <p:spPr>
          <a:xfrm rot="20952065">
            <a:off x="4771224" y="1956520"/>
            <a:ext cx="198758" cy="2914029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037387">
            <a:off x="4868198" y="1805747"/>
            <a:ext cx="221752" cy="1728546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455047" y="208566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473" y="2047283"/>
            <a:ext cx="452292" cy="44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3557932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3127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863224" y="3836672"/>
            <a:ext cx="278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Отдел доходов и методологии Департамента финансов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4719352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Соисполнители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275606">
            <a:off x="4958350" y="1729747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3802" y="1240884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5. Количество лиц, охваченных мероприятиями, направленными на повышение финансовой грамотности населения Нефтеюганского района.</a:t>
            </a:r>
          </a:p>
        </p:txBody>
      </p:sp>
      <p:pic>
        <p:nvPicPr>
          <p:cNvPr id="1036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4757213" y="4842444"/>
            <a:ext cx="1213749" cy="8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6067631" y="5023709"/>
            <a:ext cx="27003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Нефтеюганского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образования и молодежной политики Нефтеюганского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культуры и спорта Нефтеюганского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строительства и жилищно-коммунального комплекса Нефтеюганского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района;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МКУ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«Управление по делам администрации Нефтеюганского района».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010149"/>
              </p:ext>
            </p:extLst>
          </p:nvPr>
        </p:nvGraphicFramePr>
        <p:xfrm>
          <a:off x="5560724" y="2537662"/>
          <a:ext cx="3418941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718013"/>
                <a:gridCol w="1700928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800 человек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8 718 человек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00474" y="2492896"/>
            <a:ext cx="4243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Увеличение количества лиц, охваченных мероприятиями, направленными на повышение финансовой грамотности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91680" y="2132856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Мероприятия: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4462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 </a:t>
            </a:r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«Обеспечение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открытости бюджета в Нефтеюганском районе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»</a:t>
            </a:r>
          </a:p>
          <a:p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60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 вниз 15"/>
          <p:cNvSpPr/>
          <p:nvPr/>
        </p:nvSpPr>
        <p:spPr>
          <a:xfrm rot="20433503">
            <a:off x="5719495" y="1882593"/>
            <a:ext cx="203930" cy="203560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44624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III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района»</a:t>
            </a:r>
          </a:p>
          <a:p>
            <a:r>
              <a:rPr lang="ru-RU" sz="2400" b="1" dirty="0" smtClean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  <a:p>
            <a:pPr algn="ctr"/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5556" y="232486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Целевой показатель</a:t>
            </a:r>
            <a:endParaRPr lang="ru-RU" b="1" i="1" dirty="0"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024" y="2282380"/>
            <a:ext cx="417532" cy="41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302326" y="3681544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3925" y="4213830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9373840">
            <a:off x="5790837" y="1865352"/>
            <a:ext cx="216024" cy="1052083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14175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6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Отсутствие просроченной </a:t>
            </a:r>
            <a:r>
              <a:rPr lang="ru-RU" sz="2200" b="1" dirty="0" smtClean="0">
                <a:latin typeface="Monotype Corsiva" pitchFamily="66" charset="0"/>
                <a:cs typeface="Times New Roman" pitchFamily="18" charset="0"/>
              </a:rPr>
              <a:t>кредиторской </a:t>
            </a:r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задолженности в бюджете Нефтеюганского района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5696" y="2118954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27729" y="2548258"/>
            <a:ext cx="5523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1423" y="4969331"/>
            <a:ext cx="41411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равных финансовых возможностей бюджетов поселений,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сбалансированности местных бюджетов в ходе их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исполнения.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496" y="4946248"/>
            <a:ext cx="91082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  <a:endParaRPr lang="ru-RU" sz="115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5604440" y="5673195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5595749" y="6119167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9745" y="5070853"/>
            <a:ext cx="308352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Инструментом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реализации указанного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мероприятия являются: </a:t>
            </a:r>
          </a:p>
          <a:p>
            <a:pPr algn="ctr"/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 выравнивание бюджетной обеспеченности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поселений, 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ные межбюджетные трансферты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на обеспечение сбалансированности местных бюджетов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849" y="3894100"/>
            <a:ext cx="594170" cy="11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664992"/>
              </p:ext>
            </p:extLst>
          </p:nvPr>
        </p:nvGraphicFramePr>
        <p:xfrm>
          <a:off x="6256729" y="2795874"/>
          <a:ext cx="2750046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381894"/>
                <a:gridCol w="1368152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нарушений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нарушений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76580"/>
              </p:ext>
            </p:extLst>
          </p:nvPr>
        </p:nvGraphicFramePr>
        <p:xfrm>
          <a:off x="463329" y="3669531"/>
          <a:ext cx="4171728" cy="1230467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37786"/>
                <a:gridCol w="1337782"/>
                <a:gridCol w="1396160"/>
              </a:tblGrid>
              <a:tr h="36214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2021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886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0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352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396,2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352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396,2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 автономного округа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130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746,0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130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746,0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7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 вниз 15"/>
          <p:cNvSpPr/>
          <p:nvPr/>
        </p:nvSpPr>
        <p:spPr>
          <a:xfrm rot="20103984">
            <a:off x="5786986" y="1850944"/>
            <a:ext cx="216024" cy="2005700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54477" y="243060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</a:rPr>
              <a:t>Целевой показатель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1031" name="Picture 7" descr="C:\Users\RakovaE.A\Desktop\target-1958651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444" y="2371903"/>
            <a:ext cx="493505" cy="48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373690" y="3808710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  <a:latin typeface="Monotype Corsiva" pitchFamily="66" charset="0"/>
              </a:rPr>
              <a:t>Ответственный исполнитель</a:t>
            </a:r>
            <a:endParaRPr lang="ru-RU" b="1" i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07" y="4114367"/>
            <a:ext cx="510630" cy="10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80444" y="4220589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7869439">
            <a:off x="5847388" y="1622334"/>
            <a:ext cx="198328" cy="1165662"/>
          </a:xfrm>
          <a:prstGeom prst="downArrow">
            <a:avLst/>
          </a:prstGeom>
          <a:solidFill>
            <a:srgbClr val="D5F5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0610" y="1280954"/>
            <a:ext cx="8280920" cy="70788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7</a:t>
            </a:r>
            <a:r>
              <a:rPr lang="ru-RU" sz="2000" b="1" dirty="0" smtClean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Средняя итоговая оценка качества организации и осуществления бюджетного процесса в поселениях, входящих в состав </a:t>
            </a:r>
            <a:r>
              <a:rPr lang="ru-RU" sz="2000" b="1" dirty="0" err="1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33076" y="2136865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Мероприятия</a:t>
            </a:r>
            <a:endParaRPr lang="ru-RU" b="1" i="1" dirty="0"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2499419"/>
            <a:ext cx="4217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Повышение качества управления муниципальными финансами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3076" y="4231627"/>
            <a:ext cx="464979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Инструментом реализации мероприятия является </a:t>
            </a:r>
          </a:p>
          <a:p>
            <a:pPr algn="ctr"/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предоставление бюджетам </a:t>
            </a:r>
          </a:p>
          <a:p>
            <a:pPr algn="ctr"/>
            <a:r>
              <a:rPr lang="ru-RU" sz="1300" b="1" dirty="0" smtClean="0">
                <a:latin typeface="Comic Sans MS" pitchFamily="66" charset="0"/>
                <a:cs typeface="Times New Roman" pitchFamily="18" charset="0"/>
              </a:rPr>
              <a:t>поселений иных межбюджетных трансфертов </a:t>
            </a:r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на поощрение за достижение высоких показателей качества организации и осуществления бюджетного процесса органами местного самоуправления поселений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58" y="4349636"/>
            <a:ext cx="1277936" cy="13762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6522" y="5725875"/>
            <a:ext cx="4217740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5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Правом на получение ИНЫХ МЕЖБЮДЖЕТНЫХ ТРАНСФЕРТОВ обладают поселения, сводная </a:t>
            </a:r>
            <a:r>
              <a:rPr lang="ru-RU" sz="95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оценка качества которых выше среднего значения, сложившегося по поселениям при условии соблюдения требований бюджетного законодательства при осуществлении бюджетного процесса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436" y="5571379"/>
            <a:ext cx="1850175" cy="1350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6012160" y="5662937"/>
            <a:ext cx="303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FF6600"/>
                </a:solidFill>
                <a:latin typeface="Comic Sans MS" pitchFamily="66" charset="0"/>
                <a:cs typeface="Times New Roman" pitchFamily="18" charset="0"/>
              </a:rPr>
              <a:t>Иные межбюджетные трансферты </a:t>
            </a:r>
            <a:r>
              <a:rPr lang="ru-RU" sz="1200" b="1" i="1" dirty="0" smtClean="0">
                <a:latin typeface="Comic Sans MS" pitchFamily="66" charset="0"/>
                <a:cs typeface="Times New Roman" pitchFamily="18" charset="0"/>
              </a:rPr>
              <a:t>направляются </a:t>
            </a:r>
            <a:r>
              <a:rPr lang="ru-RU" sz="1200" b="1" i="1" dirty="0">
                <a:latin typeface="Comic Sans MS" pitchFamily="66" charset="0"/>
                <a:cs typeface="Times New Roman" pitchFamily="18" charset="0"/>
              </a:rPr>
              <a:t>поселениями на исполнение расходных обязательств по осуществлению поселениями полномочий по решению вопросов местного значения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3" y="4753571"/>
            <a:ext cx="911170" cy="903880"/>
          </a:xfrm>
          <a:prstGeom prst="rect">
            <a:avLst/>
          </a:prstGeom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121620"/>
              </p:ext>
            </p:extLst>
          </p:nvPr>
        </p:nvGraphicFramePr>
        <p:xfrm>
          <a:off x="6422261" y="2969724"/>
          <a:ext cx="2673168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305016"/>
                <a:gridCol w="1368152"/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75 баллов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82,8 балла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08525"/>
              </p:ext>
            </p:extLst>
          </p:nvPr>
        </p:nvGraphicFramePr>
        <p:xfrm>
          <a:off x="351926" y="3066021"/>
          <a:ext cx="3872912" cy="94043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297503"/>
                <a:gridCol w="1207257"/>
                <a:gridCol w="1368152"/>
              </a:tblGrid>
              <a:tr h="4145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2021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9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87996" y="49848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III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района»</a:t>
            </a:r>
          </a:p>
          <a:p>
            <a:r>
              <a:rPr lang="ru-RU" sz="2400" b="1" dirty="0" smtClean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 smtClean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  <a:p>
            <a:pPr algn="ctr"/>
            <a:endParaRPr lang="ru-RU" sz="2400" b="1" u="sng" dirty="0" smtClean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8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2530</TotalTime>
  <Words>1045</Words>
  <Application>Microsoft Office PowerPoint</Application>
  <PresentationFormat>Экран (4:3)</PresentationFormat>
  <Paragraphs>209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Топал Элина Ивановна</cp:lastModifiedBy>
  <cp:revision>344</cp:revision>
  <cp:lastPrinted>2021-02-02T06:27:06Z</cp:lastPrinted>
  <dcterms:created xsi:type="dcterms:W3CDTF">2017-02-16T04:13:57Z</dcterms:created>
  <dcterms:modified xsi:type="dcterms:W3CDTF">2022-01-21T05:20:14Z</dcterms:modified>
</cp:coreProperties>
</file>