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media/image27.jpg" ContentType="image/jpg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75" r:id="rId2"/>
    <p:sldId id="281" r:id="rId3"/>
    <p:sldId id="298" r:id="rId4"/>
    <p:sldId id="288" r:id="rId5"/>
    <p:sldId id="300" r:id="rId6"/>
    <p:sldId id="297" r:id="rId7"/>
    <p:sldId id="301" r:id="rId8"/>
    <p:sldId id="276" r:id="rId9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Кожина Анна Игоревна" initials="КАИ" lastIdx="1" clrIdx="0">
    <p:extLst>
      <p:ext uri="{19B8F6BF-5375-455C-9EA6-DF929625EA0E}">
        <p15:presenceInfo xmlns:p15="http://schemas.microsoft.com/office/powerpoint/2012/main" userId="S-1-5-21-1640303835-3458130752-2682420707-3643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14F"/>
    <a:srgbClr val="FFFF79"/>
    <a:srgbClr val="FFA7A7"/>
    <a:srgbClr val="1B6F53"/>
    <a:srgbClr val="FFCC66"/>
    <a:srgbClr val="FFE1E1"/>
    <a:srgbClr val="DA0000"/>
    <a:srgbClr val="339933"/>
    <a:srgbClr val="339966"/>
    <a:srgbClr val="2E6E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95297" autoAdjust="0"/>
  </p:normalViewPr>
  <p:slideViewPr>
    <p:cSldViewPr>
      <p:cViewPr varScale="1">
        <p:scale>
          <a:sx n="79" d="100"/>
          <a:sy n="79" d="100"/>
        </p:scale>
        <p:origin x="1526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tiff"/><Relationship Id="rId1" Type="http://schemas.openxmlformats.org/officeDocument/2006/relationships/image" Target="../media/image10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tiff"/><Relationship Id="rId1" Type="http://schemas.openxmlformats.org/officeDocument/2006/relationships/image" Target="../media/image1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26A1F7A-4140-46BE-BA5F-387824D7A8B9}" type="doc">
      <dgm:prSet loTypeId="urn:microsoft.com/office/officeart/2005/8/layout/vList3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06E28E54-0CE3-4191-ACA4-F0CF8294D2A8}" type="pres">
      <dgm:prSet presAssocID="{126A1F7A-4140-46BE-BA5F-387824D7A8B9}" presName="linearFlow" presStyleCnt="0">
        <dgm:presLayoutVars>
          <dgm:dir/>
          <dgm:resizeHandles val="exact"/>
        </dgm:presLayoutVars>
      </dgm:prSet>
      <dgm:spPr/>
    </dgm:pt>
  </dgm:ptLst>
  <dgm:cxnLst>
    <dgm:cxn modelId="{A47B7401-B83A-44C2-9ADD-824172093E50}" type="presOf" srcId="{126A1F7A-4140-46BE-BA5F-387824D7A8B9}" destId="{06E28E54-0CE3-4191-ACA4-F0CF8294D2A8}" srcOrd="0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82ABA91-23CC-4D72-8183-7A23738BC167}" type="doc">
      <dgm:prSet loTypeId="urn:microsoft.com/office/officeart/2005/8/layout/vList4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410F54D0-B540-4D3F-B45F-AA2C87267B50}">
      <dgm:prSet phldrT="[Текст]" custT="1"/>
      <dgm:spPr/>
      <dgm:t>
        <a:bodyPr/>
        <a:lstStyle/>
        <a:p>
          <a:pPr algn="just"/>
          <a:r>
            <a:rPr lang="ru-RU" sz="1300" dirty="0">
              <a:latin typeface="Constantia" pitchFamily="18" charset="0"/>
            </a:rPr>
            <a:t>- </a:t>
          </a:r>
          <a:r>
            <a:rPr lang="ru-RU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Количество проведенных публичных мероприятий (выставки-ярмарки, круглые столы, семинары, мастер-классы), в которых организовано участие субъектов МСП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algn="just"/>
          <a:r>
            <a:rPr lang="ru-RU" sz="1300" b="1" i="1" dirty="0">
              <a:solidFill>
                <a:srgbClr val="1B6F53"/>
              </a:solidFill>
              <a:latin typeface="Constantia" pitchFamily="18" charset="0"/>
            </a:rPr>
            <a:t>Плановый показатель – </a:t>
          </a:r>
          <a:r>
            <a:rPr lang="en-US" sz="1300" b="1" i="1" dirty="0">
              <a:solidFill>
                <a:srgbClr val="1B6F53"/>
              </a:solidFill>
              <a:latin typeface="Arial" panose="020B0604020202020204" pitchFamily="34" charset="0"/>
              <a:cs typeface="Arial" panose="020B0604020202020204" pitchFamily="34" charset="0"/>
            </a:rPr>
            <a:t>18</a:t>
          </a:r>
          <a:r>
            <a:rPr lang="ru-RU" sz="1300" b="1" i="1" dirty="0">
              <a:solidFill>
                <a:srgbClr val="1B6F53"/>
              </a:solidFill>
              <a:latin typeface="Constantia" pitchFamily="18" charset="0"/>
            </a:rPr>
            <a:t> ед., Достигнутый результат – </a:t>
          </a:r>
          <a:r>
            <a:rPr lang="ru-RU" sz="1300" b="1" i="1" dirty="0">
              <a:solidFill>
                <a:srgbClr val="1B6F53"/>
              </a:solidFill>
              <a:latin typeface="Arial" pitchFamily="34" charset="0"/>
              <a:cs typeface="Arial" pitchFamily="34" charset="0"/>
            </a:rPr>
            <a:t>1</a:t>
          </a:r>
          <a:r>
            <a:rPr lang="en-US" sz="1300" b="1" i="1" dirty="0">
              <a:solidFill>
                <a:srgbClr val="1B6F53"/>
              </a:solidFill>
              <a:latin typeface="Arial" pitchFamily="34" charset="0"/>
              <a:cs typeface="Arial" pitchFamily="34" charset="0"/>
            </a:rPr>
            <a:t>8</a:t>
          </a:r>
          <a:r>
            <a:rPr lang="ru-RU" sz="1300" b="1" i="1" dirty="0">
              <a:solidFill>
                <a:srgbClr val="1B6F53"/>
              </a:solidFill>
              <a:latin typeface="Constantia" pitchFamily="18" charset="0"/>
            </a:rPr>
            <a:t> ед.</a:t>
          </a:r>
          <a:r>
            <a:rPr lang="ru-RU" sz="1300" b="1" i="0" dirty="0">
              <a:solidFill>
                <a:srgbClr val="1B6F53"/>
              </a:solidFill>
              <a:latin typeface="Constantia" pitchFamily="18" charset="0"/>
            </a:rPr>
            <a:t> </a:t>
          </a:r>
          <a:endParaRPr lang="ru-RU" sz="1300" b="1" dirty="0">
            <a:solidFill>
              <a:srgbClr val="1B6F53"/>
            </a:solidFill>
            <a:latin typeface="Constantia" pitchFamily="18" charset="0"/>
          </a:endParaRPr>
        </a:p>
      </dgm:t>
    </dgm:pt>
    <dgm:pt modelId="{B9A58808-A270-4945-AEF7-8C7722E79222}" type="parTrans" cxnId="{E151A276-2D71-4803-B429-939593C3BF86}">
      <dgm:prSet/>
      <dgm:spPr/>
      <dgm:t>
        <a:bodyPr/>
        <a:lstStyle/>
        <a:p>
          <a:endParaRPr lang="ru-RU"/>
        </a:p>
      </dgm:t>
    </dgm:pt>
    <dgm:pt modelId="{31AD4FBE-B3D6-4621-8222-DA6BE112753F}" type="sibTrans" cxnId="{E151A276-2D71-4803-B429-939593C3BF86}">
      <dgm:prSet/>
      <dgm:spPr/>
      <dgm:t>
        <a:bodyPr/>
        <a:lstStyle/>
        <a:p>
          <a:endParaRPr lang="ru-RU"/>
        </a:p>
      </dgm:t>
    </dgm:pt>
    <dgm:pt modelId="{CB76B63C-9BE1-4D06-A48D-7A30D733D3E0}">
      <dgm:prSet phldrT="[Текст]" custT="1"/>
      <dgm:spPr/>
      <dgm:t>
        <a:bodyPr/>
        <a:lstStyle/>
        <a:p>
          <a:pPr algn="just"/>
          <a:r>
            <a:rPr lang="ru-RU" sz="1600" i="0" dirty="0">
              <a:latin typeface="Constantia" pitchFamily="18" charset="0"/>
            </a:rPr>
            <a:t>- </a:t>
          </a:r>
          <a:r>
            <a:rPr lang="ru-RU" sz="1600" i="0" dirty="0">
              <a:latin typeface="Times New Roman" panose="02020603050405020304" pitchFamily="18" charset="0"/>
              <a:cs typeface="Times New Roman" panose="02020603050405020304" pitchFamily="18" charset="0"/>
            </a:rPr>
            <a:t>Количество субъектов малого и среднего предпринимательства, включая индивидуальных предпринимателей, получивших финансовую поддержку</a:t>
          </a:r>
          <a:endParaRPr lang="en-US" sz="1600" i="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algn="just"/>
          <a:r>
            <a:rPr lang="ru-RU" sz="1600" i="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300" b="1" i="1" dirty="0">
              <a:solidFill>
                <a:srgbClr val="1B6F53"/>
              </a:solidFill>
              <a:latin typeface="Constantia" pitchFamily="18" charset="0"/>
            </a:rPr>
            <a:t>Плановый показатель – </a:t>
          </a:r>
          <a:r>
            <a:rPr lang="ru-RU" sz="1300" b="1" i="1" dirty="0">
              <a:solidFill>
                <a:srgbClr val="1B6F53"/>
              </a:solidFill>
              <a:latin typeface="Arial" pitchFamily="34" charset="0"/>
              <a:cs typeface="Arial" pitchFamily="34" charset="0"/>
            </a:rPr>
            <a:t>1</a:t>
          </a:r>
          <a:r>
            <a:rPr lang="en-US" sz="1300" b="1" i="1" dirty="0">
              <a:solidFill>
                <a:srgbClr val="1B6F53"/>
              </a:solidFill>
              <a:latin typeface="Arial" pitchFamily="34" charset="0"/>
              <a:cs typeface="Arial" pitchFamily="34" charset="0"/>
            </a:rPr>
            <a:t>2</a:t>
          </a:r>
          <a:r>
            <a:rPr lang="ru-RU" sz="1300" b="1" i="1" dirty="0">
              <a:solidFill>
                <a:srgbClr val="1B6F53"/>
              </a:solidFill>
              <a:latin typeface="Constantia" pitchFamily="18" charset="0"/>
            </a:rPr>
            <a:t> ед., Достигнутый результат – </a:t>
          </a:r>
          <a:r>
            <a:rPr lang="ru-RU" sz="1300" b="1" i="1" dirty="0">
              <a:solidFill>
                <a:srgbClr val="1B6F53"/>
              </a:solidFill>
              <a:latin typeface="Arial" pitchFamily="34" charset="0"/>
              <a:cs typeface="Arial" pitchFamily="34" charset="0"/>
            </a:rPr>
            <a:t>2</a:t>
          </a:r>
          <a:r>
            <a:rPr lang="en-US" sz="1300" b="1" i="1" dirty="0">
              <a:solidFill>
                <a:srgbClr val="1B6F53"/>
              </a:solidFill>
              <a:latin typeface="Arial" pitchFamily="34" charset="0"/>
              <a:cs typeface="Arial" pitchFamily="34" charset="0"/>
            </a:rPr>
            <a:t>0</a:t>
          </a:r>
          <a:r>
            <a:rPr lang="ru-RU" sz="1300" b="1" i="1" dirty="0">
              <a:solidFill>
                <a:srgbClr val="1B6F53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ru-RU" sz="1300" b="1" i="1" dirty="0">
              <a:solidFill>
                <a:srgbClr val="1B6F53"/>
              </a:solidFill>
              <a:latin typeface="Constantia" pitchFamily="18" charset="0"/>
            </a:rPr>
            <a:t>ед.</a:t>
          </a:r>
          <a:endParaRPr lang="ru-RU" sz="1300" b="1" dirty="0">
            <a:solidFill>
              <a:srgbClr val="1B6F53"/>
            </a:solidFill>
          </a:endParaRPr>
        </a:p>
      </dgm:t>
    </dgm:pt>
    <dgm:pt modelId="{639F2498-34B8-4854-B6B5-DF9C7C977B01}" type="parTrans" cxnId="{8EFC0E3A-2196-4B7E-AA6D-04D7D44CDD3B}">
      <dgm:prSet/>
      <dgm:spPr/>
      <dgm:t>
        <a:bodyPr/>
        <a:lstStyle/>
        <a:p>
          <a:endParaRPr lang="ru-RU"/>
        </a:p>
      </dgm:t>
    </dgm:pt>
    <dgm:pt modelId="{D69ACA16-1CB9-42D7-A66A-BDD9BA756FE6}" type="sibTrans" cxnId="{8EFC0E3A-2196-4B7E-AA6D-04D7D44CDD3B}">
      <dgm:prSet/>
      <dgm:spPr/>
      <dgm:t>
        <a:bodyPr/>
        <a:lstStyle/>
        <a:p>
          <a:endParaRPr lang="ru-RU"/>
        </a:p>
      </dgm:t>
    </dgm:pt>
    <dgm:pt modelId="{0960A552-F0AD-4B50-B42D-0EB4EF9B4E25}">
      <dgm:prSet phldrT="[Текст]" custT="1"/>
      <dgm:spPr/>
      <dgm:t>
        <a:bodyPr/>
        <a:lstStyle/>
        <a:p>
          <a:pPr algn="just"/>
          <a:r>
            <a:rPr lang="ru-RU" sz="1300" dirty="0">
              <a:latin typeface="Constantia" pitchFamily="18" charset="0"/>
            </a:rPr>
            <a:t>- </a:t>
          </a:r>
          <a:r>
            <a:rPr lang="ru-RU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Численность занятых в сфере малого и среднего предпринимательства, включая индивидуальных предпринимателей</a:t>
          </a:r>
          <a:endParaRPr lang="ru-RU" sz="16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algn="l"/>
          <a:r>
            <a:rPr lang="ru-RU" sz="1300" b="1" i="1" dirty="0">
              <a:solidFill>
                <a:srgbClr val="1B6F53"/>
              </a:solidFill>
              <a:latin typeface="Constantia" pitchFamily="18" charset="0"/>
            </a:rPr>
            <a:t>Плановый показатель – </a:t>
          </a:r>
          <a:r>
            <a:rPr lang="en-US" sz="1300" b="1" i="1" dirty="0">
              <a:solidFill>
                <a:srgbClr val="1B6F53"/>
              </a:solidFill>
              <a:latin typeface="Arial" panose="020B0604020202020204" pitchFamily="34" charset="0"/>
              <a:cs typeface="Arial" panose="020B0604020202020204" pitchFamily="34" charset="0"/>
            </a:rPr>
            <a:t>4,9</a:t>
          </a:r>
          <a:r>
            <a:rPr lang="ru-RU" sz="1300" b="1" i="1" dirty="0">
              <a:solidFill>
                <a:srgbClr val="1B6F53"/>
              </a:solidFill>
              <a:latin typeface="Constantia" pitchFamily="18" charset="0"/>
            </a:rPr>
            <a:t> </a:t>
          </a:r>
          <a:r>
            <a:rPr lang="en-US" sz="1300" b="1" i="1" dirty="0" err="1">
              <a:solidFill>
                <a:srgbClr val="1B6F53"/>
              </a:solidFill>
              <a:latin typeface="Constantia" pitchFamily="18" charset="0"/>
            </a:rPr>
            <a:t>тыс.чел</a:t>
          </a:r>
          <a:r>
            <a:rPr lang="en-US" sz="1300" b="1" i="1" dirty="0">
              <a:solidFill>
                <a:srgbClr val="1B6F53"/>
              </a:solidFill>
              <a:latin typeface="Constantia" pitchFamily="18" charset="0"/>
            </a:rPr>
            <a:t>.</a:t>
          </a:r>
          <a:r>
            <a:rPr lang="ru-RU" sz="1300" b="1" i="1" dirty="0">
              <a:solidFill>
                <a:srgbClr val="1B6F53"/>
              </a:solidFill>
              <a:latin typeface="Constantia" pitchFamily="18" charset="0"/>
            </a:rPr>
            <a:t>, Достигнутый результат – </a:t>
          </a:r>
          <a:r>
            <a:rPr lang="en-US" sz="1300" b="1" i="1" dirty="0">
              <a:solidFill>
                <a:srgbClr val="1B6F53"/>
              </a:solidFill>
              <a:latin typeface="Arial" panose="020B0604020202020204" pitchFamily="34" charset="0"/>
              <a:cs typeface="Arial" panose="020B0604020202020204" pitchFamily="34" charset="0"/>
            </a:rPr>
            <a:t>4,9</a:t>
          </a:r>
          <a:r>
            <a:rPr lang="ru-RU" sz="1300" b="1" i="1" dirty="0">
              <a:solidFill>
                <a:srgbClr val="1B6F53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300" b="1" i="1" dirty="0" err="1">
              <a:solidFill>
                <a:srgbClr val="1B6F53"/>
              </a:solidFill>
              <a:latin typeface="Constantia" pitchFamily="18" charset="0"/>
            </a:rPr>
            <a:t>тыс.чел</a:t>
          </a:r>
          <a:r>
            <a:rPr lang="ru-RU" sz="1300" b="1" i="1" dirty="0">
              <a:solidFill>
                <a:srgbClr val="1B6F53"/>
              </a:solidFill>
              <a:latin typeface="Constantia" pitchFamily="18" charset="0"/>
            </a:rPr>
            <a:t>.</a:t>
          </a:r>
        </a:p>
      </dgm:t>
    </dgm:pt>
    <dgm:pt modelId="{57B00F5F-712B-43E1-BF4B-1988C447E073}" type="parTrans" cxnId="{22F44AF7-4468-4611-8968-193093EDB372}">
      <dgm:prSet/>
      <dgm:spPr/>
      <dgm:t>
        <a:bodyPr/>
        <a:lstStyle/>
        <a:p>
          <a:endParaRPr lang="ru-RU"/>
        </a:p>
      </dgm:t>
    </dgm:pt>
    <dgm:pt modelId="{CFA49AF3-00A5-470F-83A9-76803CE2A109}" type="sibTrans" cxnId="{22F44AF7-4468-4611-8968-193093EDB372}">
      <dgm:prSet/>
      <dgm:spPr/>
      <dgm:t>
        <a:bodyPr/>
        <a:lstStyle/>
        <a:p>
          <a:endParaRPr lang="ru-RU"/>
        </a:p>
      </dgm:t>
    </dgm:pt>
    <dgm:pt modelId="{F59374DD-6B3D-4E26-B591-65400BE5D4D9}">
      <dgm:prSet phldrT="[Текст]" custT="1"/>
      <dgm:spPr/>
      <dgm:t>
        <a:bodyPr/>
        <a:lstStyle/>
        <a:p>
          <a:pPr algn="just"/>
          <a:r>
            <a:rPr lang="en-US" sz="1300" b="0" dirty="0">
              <a:solidFill>
                <a:schemeClr val="tx1"/>
              </a:solidFill>
              <a:latin typeface="Constantia" pitchFamily="18" charset="0"/>
            </a:rPr>
            <a:t>- </a:t>
          </a:r>
          <a:r>
            <a:rPr lang="ru-RU" sz="16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Количество малых и средних предприятий включая индивидуальных предпринимателей на 10 тыс. </a:t>
          </a:r>
          <a:r>
            <a:rPr lang="en-US" sz="16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</a:t>
          </a:r>
          <a:r>
            <a:rPr lang="ru-RU" sz="1600" b="0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аселения</a:t>
          </a:r>
          <a:endParaRPr lang="en-US" sz="1600" b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algn="l"/>
          <a:r>
            <a:rPr lang="ru-RU" sz="1300" b="1" i="1" dirty="0">
              <a:solidFill>
                <a:srgbClr val="1B6F53"/>
              </a:solidFill>
              <a:latin typeface="Constantia" pitchFamily="18" charset="0"/>
            </a:rPr>
            <a:t>Плановый показатель – </a:t>
          </a:r>
          <a:r>
            <a:rPr lang="en-US" sz="1300" b="1" i="1" dirty="0">
              <a:solidFill>
                <a:srgbClr val="1B6F53"/>
              </a:solidFill>
              <a:latin typeface="Arial" panose="020B0604020202020204" pitchFamily="34" charset="0"/>
              <a:cs typeface="Arial" panose="020B0604020202020204" pitchFamily="34" charset="0"/>
            </a:rPr>
            <a:t>198,8</a:t>
          </a:r>
          <a:r>
            <a:rPr lang="ru-RU" sz="1300" b="1" i="1" dirty="0">
              <a:solidFill>
                <a:srgbClr val="1B6F53"/>
              </a:solidFill>
              <a:latin typeface="Constantia" pitchFamily="18" charset="0"/>
            </a:rPr>
            <a:t> ед., Достигнутый результат – </a:t>
          </a:r>
          <a:r>
            <a:rPr lang="en-US" sz="1300" b="1" i="1" dirty="0">
              <a:solidFill>
                <a:srgbClr val="1B6F53"/>
              </a:solidFill>
              <a:latin typeface="Arial" panose="020B0604020202020204" pitchFamily="34" charset="0"/>
              <a:cs typeface="Arial" panose="020B0604020202020204" pitchFamily="34" charset="0"/>
            </a:rPr>
            <a:t>203,6</a:t>
          </a:r>
          <a:r>
            <a:rPr lang="ru-RU" sz="1300" b="1" i="1" dirty="0">
              <a:solidFill>
                <a:srgbClr val="1B6F53"/>
              </a:solidFill>
              <a:latin typeface="Constantia" pitchFamily="18" charset="0"/>
            </a:rPr>
            <a:t> ед.</a:t>
          </a:r>
          <a:r>
            <a:rPr lang="ru-RU" sz="1300" b="1" i="0" dirty="0">
              <a:solidFill>
                <a:srgbClr val="1B6F53"/>
              </a:solidFill>
              <a:latin typeface="Constantia" pitchFamily="18" charset="0"/>
            </a:rPr>
            <a:t> </a:t>
          </a:r>
          <a:endParaRPr lang="ru-RU" sz="1300" b="0" dirty="0">
            <a:solidFill>
              <a:schemeClr val="tx1"/>
            </a:solidFill>
            <a:latin typeface="Constantia" pitchFamily="18" charset="0"/>
          </a:endParaRPr>
        </a:p>
      </dgm:t>
    </dgm:pt>
    <dgm:pt modelId="{C5AFB385-9B54-4D4D-A393-B10D0988E555}" type="parTrans" cxnId="{CFDD1E8A-E058-4914-8BFE-C4FC50F54CC3}">
      <dgm:prSet/>
      <dgm:spPr/>
      <dgm:t>
        <a:bodyPr/>
        <a:lstStyle/>
        <a:p>
          <a:endParaRPr lang="ru-RU"/>
        </a:p>
      </dgm:t>
    </dgm:pt>
    <dgm:pt modelId="{4DE9A3C1-FD2D-4302-805D-7876ECF21898}" type="sibTrans" cxnId="{CFDD1E8A-E058-4914-8BFE-C4FC50F54CC3}">
      <dgm:prSet/>
      <dgm:spPr/>
      <dgm:t>
        <a:bodyPr/>
        <a:lstStyle/>
        <a:p>
          <a:endParaRPr lang="ru-RU"/>
        </a:p>
      </dgm:t>
    </dgm:pt>
    <dgm:pt modelId="{0B2BBE15-77B8-41B2-83E2-BBE39A46F1D5}">
      <dgm:prSet phldrT="[Текст]" custT="1"/>
      <dgm:spPr/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300" b="0" dirty="0">
              <a:solidFill>
                <a:schemeClr val="tx1"/>
              </a:solidFill>
              <a:latin typeface="Constantia" pitchFamily="18" charset="0"/>
            </a:rPr>
            <a:t>- </a:t>
          </a:r>
          <a:r>
            <a:rPr lang="ru-RU" sz="16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Доля среднесписочной численности занятых на малых и средних предприятиях,  включая индивидуальных предпринимателей в общей численности  работающих</a:t>
          </a:r>
          <a:endParaRPr lang="en-US" sz="1600" b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300" b="1" i="1" dirty="0">
              <a:solidFill>
                <a:srgbClr val="1B6F53"/>
              </a:solidFill>
              <a:latin typeface="Constantia" pitchFamily="18" charset="0"/>
            </a:rPr>
            <a:t>Плановый показатель – </a:t>
          </a:r>
          <a:r>
            <a:rPr lang="en-US" sz="1300" b="1" i="1" dirty="0">
              <a:solidFill>
                <a:srgbClr val="1B6F53"/>
              </a:solidFill>
              <a:latin typeface="Arial" panose="020B0604020202020204" pitchFamily="34" charset="0"/>
              <a:cs typeface="Arial" panose="020B0604020202020204" pitchFamily="34" charset="0"/>
            </a:rPr>
            <a:t>17,5 %</a:t>
          </a:r>
          <a:r>
            <a:rPr lang="ru-RU" sz="1300" b="1" i="1" dirty="0">
              <a:solidFill>
                <a:srgbClr val="1B6F53"/>
              </a:solidFill>
              <a:latin typeface="Constantia" pitchFamily="18" charset="0"/>
            </a:rPr>
            <a:t>, Достигнутый результат – </a:t>
          </a:r>
          <a:r>
            <a:rPr lang="en-US" sz="1300" b="1" i="1" dirty="0">
              <a:solidFill>
                <a:srgbClr val="1B6F53"/>
              </a:solidFill>
              <a:latin typeface="Arial" panose="020B0604020202020204" pitchFamily="34" charset="0"/>
              <a:cs typeface="Arial" panose="020B0604020202020204" pitchFamily="34" charset="0"/>
            </a:rPr>
            <a:t>17,5</a:t>
          </a:r>
          <a:r>
            <a:rPr lang="ru-RU" sz="1300" b="1" i="1" dirty="0">
              <a:solidFill>
                <a:srgbClr val="1B6F53"/>
              </a:solidFill>
              <a:latin typeface="Constantia" pitchFamily="18" charset="0"/>
            </a:rPr>
            <a:t> </a:t>
          </a:r>
          <a:r>
            <a:rPr lang="en-US" sz="1300" b="1" i="1" dirty="0">
              <a:solidFill>
                <a:srgbClr val="1B6F53"/>
              </a:solidFill>
              <a:latin typeface="Arial" panose="020B0604020202020204" pitchFamily="34" charset="0"/>
              <a:cs typeface="Arial" panose="020B0604020202020204" pitchFamily="34" charset="0"/>
            </a:rPr>
            <a:t>%</a:t>
          </a:r>
          <a:r>
            <a:rPr lang="en-US" sz="1300" b="1" i="1" dirty="0">
              <a:solidFill>
                <a:srgbClr val="1B6F53"/>
              </a:solidFill>
              <a:latin typeface="Constantia" pitchFamily="18" charset="0"/>
            </a:rPr>
            <a:t>.</a:t>
          </a:r>
          <a:endParaRPr lang="ru-RU" sz="1300" b="0" dirty="0">
            <a:solidFill>
              <a:schemeClr val="tx1"/>
            </a:solidFill>
            <a:latin typeface="Constantia" pitchFamily="18" charset="0"/>
          </a:endParaRPr>
        </a:p>
      </dgm:t>
    </dgm:pt>
    <dgm:pt modelId="{69DC9A35-AA77-4273-B8B3-A841F853BEA7}" type="parTrans" cxnId="{38857878-3592-4E7B-AE96-3E7DBD36929C}">
      <dgm:prSet/>
      <dgm:spPr/>
      <dgm:t>
        <a:bodyPr/>
        <a:lstStyle/>
        <a:p>
          <a:endParaRPr lang="ru-RU"/>
        </a:p>
      </dgm:t>
    </dgm:pt>
    <dgm:pt modelId="{6F66A65C-6A3B-401C-8879-24B65C10BF3E}" type="sibTrans" cxnId="{38857878-3592-4E7B-AE96-3E7DBD36929C}">
      <dgm:prSet/>
      <dgm:spPr/>
      <dgm:t>
        <a:bodyPr/>
        <a:lstStyle/>
        <a:p>
          <a:endParaRPr lang="ru-RU"/>
        </a:p>
      </dgm:t>
    </dgm:pt>
    <dgm:pt modelId="{376EC48B-B061-4461-9D66-2A12F080A01C}">
      <dgm:prSet phldrT="[Текст]" custT="1"/>
      <dgm:spPr/>
      <dgm:t>
        <a:bodyPr/>
        <a:lstStyle/>
        <a:p>
          <a:pPr algn="just"/>
          <a:r>
            <a:rPr lang="en-US" sz="1300" b="1" i="1" dirty="0">
              <a:solidFill>
                <a:srgbClr val="1B6F53"/>
              </a:solidFill>
              <a:latin typeface="Constantia" pitchFamily="18" charset="0"/>
            </a:rPr>
            <a:t>- </a:t>
          </a:r>
          <a:r>
            <a:rPr lang="ru-RU" sz="1600" b="0" i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Количество проведенных ярмарок на территории Нефтеюганского района, в том числе с участием сельхоз и товаропроизводителей</a:t>
          </a:r>
          <a:endParaRPr lang="en-US" sz="1600" b="0" i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algn="just"/>
          <a:r>
            <a:rPr lang="ru-RU" sz="1300" b="1" i="1" dirty="0">
              <a:solidFill>
                <a:srgbClr val="1B6F53"/>
              </a:solidFill>
              <a:latin typeface="Constantia" pitchFamily="18" charset="0"/>
            </a:rPr>
            <a:t>Плановый показатель – </a:t>
          </a:r>
          <a:r>
            <a:rPr lang="ru-RU" sz="1300" b="1" i="1" dirty="0">
              <a:solidFill>
                <a:srgbClr val="1B6F53"/>
              </a:solidFill>
              <a:latin typeface="Arial" pitchFamily="34" charset="0"/>
              <a:cs typeface="Arial" pitchFamily="34" charset="0"/>
            </a:rPr>
            <a:t>1</a:t>
          </a:r>
          <a:r>
            <a:rPr lang="en-US" sz="1300" b="1" i="1" dirty="0">
              <a:solidFill>
                <a:srgbClr val="1B6F53"/>
              </a:solidFill>
              <a:latin typeface="Arial" pitchFamily="34" charset="0"/>
              <a:cs typeface="Arial" pitchFamily="34" charset="0"/>
            </a:rPr>
            <a:t>06</a:t>
          </a:r>
          <a:r>
            <a:rPr lang="ru-RU" sz="1300" b="1" i="1" dirty="0">
              <a:solidFill>
                <a:srgbClr val="1B6F53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ru-RU" sz="1300" b="1" i="1" dirty="0">
              <a:solidFill>
                <a:srgbClr val="1B6F53"/>
              </a:solidFill>
              <a:latin typeface="Constantia" pitchFamily="18" charset="0"/>
            </a:rPr>
            <a:t>ед., Достигнутый результат – </a:t>
          </a:r>
          <a:r>
            <a:rPr lang="en-US" sz="1300" b="1" i="1" u="none" dirty="0">
              <a:solidFill>
                <a:srgbClr val="1B6F53"/>
              </a:solidFill>
              <a:latin typeface="Arial" panose="020B0604020202020204" pitchFamily="34" charset="0"/>
              <a:cs typeface="Arial" panose="020B0604020202020204" pitchFamily="34" charset="0"/>
            </a:rPr>
            <a:t>106</a:t>
          </a:r>
          <a:r>
            <a:rPr lang="ru-RU" sz="1300" b="1" i="1" dirty="0">
              <a:solidFill>
                <a:srgbClr val="1B6F53"/>
              </a:solidFill>
              <a:latin typeface="Constantia" pitchFamily="18" charset="0"/>
            </a:rPr>
            <a:t> ед.</a:t>
          </a:r>
          <a:endParaRPr lang="ru-RU" sz="1300" b="0" i="0" dirty="0">
            <a:solidFill>
              <a:schemeClr val="tx1"/>
            </a:solidFill>
            <a:latin typeface="Constantia" pitchFamily="18" charset="0"/>
          </a:endParaRPr>
        </a:p>
      </dgm:t>
    </dgm:pt>
    <dgm:pt modelId="{9305C59E-D9CD-4615-B3BD-85F3807A170B}" type="parTrans" cxnId="{508FD0CB-8F6D-4E71-A910-9BBD07C12130}">
      <dgm:prSet/>
      <dgm:spPr/>
    </dgm:pt>
    <dgm:pt modelId="{4200AE91-83DD-4CC0-A821-9F143F23393C}" type="sibTrans" cxnId="{508FD0CB-8F6D-4E71-A910-9BBD07C12130}">
      <dgm:prSet/>
      <dgm:spPr/>
    </dgm:pt>
    <dgm:pt modelId="{949429C9-3FB1-4D44-AE33-E810EB356827}" type="pres">
      <dgm:prSet presAssocID="{B82ABA91-23CC-4D72-8183-7A23738BC167}" presName="linear" presStyleCnt="0">
        <dgm:presLayoutVars>
          <dgm:dir/>
          <dgm:resizeHandles val="exact"/>
        </dgm:presLayoutVars>
      </dgm:prSet>
      <dgm:spPr/>
    </dgm:pt>
    <dgm:pt modelId="{C73935C7-300B-4876-A324-85D6CDC30F0F}" type="pres">
      <dgm:prSet presAssocID="{F59374DD-6B3D-4E26-B591-65400BE5D4D9}" presName="comp" presStyleCnt="0"/>
      <dgm:spPr/>
    </dgm:pt>
    <dgm:pt modelId="{83E27247-37F0-4CAD-9490-E1125BEA010C}" type="pres">
      <dgm:prSet presAssocID="{F59374DD-6B3D-4E26-B591-65400BE5D4D9}" presName="box" presStyleLbl="node1" presStyleIdx="0" presStyleCnt="6"/>
      <dgm:spPr/>
    </dgm:pt>
    <dgm:pt modelId="{81A9D6D8-928C-4423-8D1D-063A8F5412EC}" type="pres">
      <dgm:prSet presAssocID="{F59374DD-6B3D-4E26-B591-65400BE5D4D9}" presName="img" presStyleLbl="fgImgPlace1" presStyleIdx="0" presStyleCnt="6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4000" b="-34000"/>
          </a:stretch>
        </a:blipFill>
      </dgm:spPr>
      <dgm:extLst>
        <a:ext uri="{E40237B7-FDA0-4F09-8148-C483321AD2D9}">
          <dgm14:cNvPr xmlns:dgm14="http://schemas.microsoft.com/office/drawing/2010/diagram" id="0" name="" descr="Бизнесмен, использующий цифровой планшет на собрании"/>
        </a:ext>
      </dgm:extLst>
    </dgm:pt>
    <dgm:pt modelId="{5D680695-21EF-46F6-AE6E-7008E4748907}" type="pres">
      <dgm:prSet presAssocID="{F59374DD-6B3D-4E26-B591-65400BE5D4D9}" presName="text" presStyleLbl="node1" presStyleIdx="0" presStyleCnt="6">
        <dgm:presLayoutVars>
          <dgm:bulletEnabled val="1"/>
        </dgm:presLayoutVars>
      </dgm:prSet>
      <dgm:spPr/>
    </dgm:pt>
    <dgm:pt modelId="{76D82813-9192-4CC0-89F1-9A475EA8B7FC}" type="pres">
      <dgm:prSet presAssocID="{4DE9A3C1-FD2D-4302-805D-7876ECF21898}" presName="spacer" presStyleCnt="0"/>
      <dgm:spPr/>
    </dgm:pt>
    <dgm:pt modelId="{518D1DC7-1834-4293-8A14-742A7D1661E3}" type="pres">
      <dgm:prSet presAssocID="{0B2BBE15-77B8-41B2-83E2-BBE39A46F1D5}" presName="comp" presStyleCnt="0"/>
      <dgm:spPr/>
    </dgm:pt>
    <dgm:pt modelId="{F5DF5D81-5826-4AFF-AFAA-F941EF7E9408}" type="pres">
      <dgm:prSet presAssocID="{0B2BBE15-77B8-41B2-83E2-BBE39A46F1D5}" presName="box" presStyleLbl="node1" presStyleIdx="1" presStyleCnt="6"/>
      <dgm:spPr/>
    </dgm:pt>
    <dgm:pt modelId="{B88A6FE8-F6E2-437A-9647-F85129E082CC}" type="pres">
      <dgm:prSet presAssocID="{0B2BBE15-77B8-41B2-83E2-BBE39A46F1D5}" presName="img" presStyleLbl="fgImgPlace1" presStyleIdx="1" presStyleCnt="6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4000" b="-34000"/>
          </a:stretch>
        </a:blipFill>
      </dgm:spPr>
      <dgm:extLst>
        <a:ext uri="{E40237B7-FDA0-4F09-8148-C483321AD2D9}">
          <dgm14:cNvPr xmlns:dgm14="http://schemas.microsoft.com/office/drawing/2010/diagram" id="0" name="" descr="Врачи, следящие за состоянием пациента на мониторах"/>
        </a:ext>
      </dgm:extLst>
    </dgm:pt>
    <dgm:pt modelId="{3EC4EFB9-7697-492F-8A6E-2E83BCCFF5F5}" type="pres">
      <dgm:prSet presAssocID="{0B2BBE15-77B8-41B2-83E2-BBE39A46F1D5}" presName="text" presStyleLbl="node1" presStyleIdx="1" presStyleCnt="6">
        <dgm:presLayoutVars>
          <dgm:bulletEnabled val="1"/>
        </dgm:presLayoutVars>
      </dgm:prSet>
      <dgm:spPr/>
    </dgm:pt>
    <dgm:pt modelId="{B865C61A-EAE7-464A-B009-2597834E48CF}" type="pres">
      <dgm:prSet presAssocID="{6F66A65C-6A3B-401C-8879-24B65C10BF3E}" presName="spacer" presStyleCnt="0"/>
      <dgm:spPr/>
    </dgm:pt>
    <dgm:pt modelId="{FDEC310F-5314-4C70-8439-BC1DD0DE27F7}" type="pres">
      <dgm:prSet presAssocID="{410F54D0-B540-4D3F-B45F-AA2C87267B50}" presName="comp" presStyleCnt="0"/>
      <dgm:spPr/>
    </dgm:pt>
    <dgm:pt modelId="{CCCB2272-3F21-48BA-9CB4-539D4C53B75D}" type="pres">
      <dgm:prSet presAssocID="{410F54D0-B540-4D3F-B45F-AA2C87267B50}" presName="box" presStyleLbl="node1" presStyleIdx="2" presStyleCnt="6" custLinFactNeighborX="-4499" custLinFactNeighborY="-1697"/>
      <dgm:spPr/>
    </dgm:pt>
    <dgm:pt modelId="{131256A8-0F3A-48E1-B997-AA87CB9ED320}" type="pres">
      <dgm:prSet presAssocID="{410F54D0-B540-4D3F-B45F-AA2C87267B50}" presName="img" presStyleLbl="fgImgPlace1" presStyleIdx="2" presStyleCnt="6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4000" b="-34000"/>
          </a:stretch>
        </a:blipFill>
      </dgm:spPr>
      <dgm:extLst>
        <a:ext uri="{E40237B7-FDA0-4F09-8148-C483321AD2D9}">
          <dgm14:cNvPr xmlns:dgm14="http://schemas.microsoft.com/office/drawing/2010/diagram" id="0" name="" descr="Группа людей обсуждает работу на совещании в конференц-зале"/>
        </a:ext>
      </dgm:extLst>
    </dgm:pt>
    <dgm:pt modelId="{E77B929A-BE53-4B20-B874-337C785E8324}" type="pres">
      <dgm:prSet presAssocID="{410F54D0-B540-4D3F-B45F-AA2C87267B50}" presName="text" presStyleLbl="node1" presStyleIdx="2" presStyleCnt="6">
        <dgm:presLayoutVars>
          <dgm:bulletEnabled val="1"/>
        </dgm:presLayoutVars>
      </dgm:prSet>
      <dgm:spPr/>
    </dgm:pt>
    <dgm:pt modelId="{BCC0B6EB-8E68-4E69-A163-108F7EEA6DE3}" type="pres">
      <dgm:prSet presAssocID="{31AD4FBE-B3D6-4621-8222-DA6BE112753F}" presName="spacer" presStyleCnt="0"/>
      <dgm:spPr/>
    </dgm:pt>
    <dgm:pt modelId="{EC06EF7F-1415-4E02-ACA1-00E486FE3EF6}" type="pres">
      <dgm:prSet presAssocID="{CB76B63C-9BE1-4D06-A48D-7A30D733D3E0}" presName="comp" presStyleCnt="0"/>
      <dgm:spPr/>
    </dgm:pt>
    <dgm:pt modelId="{B915BC71-DC0B-4849-BAFA-B7CA15964880}" type="pres">
      <dgm:prSet presAssocID="{CB76B63C-9BE1-4D06-A48D-7A30D733D3E0}" presName="box" presStyleLbl="node1" presStyleIdx="3" presStyleCnt="6"/>
      <dgm:spPr/>
    </dgm:pt>
    <dgm:pt modelId="{208CA3B3-E30C-4B61-B08A-8FD7E608E5E4}" type="pres">
      <dgm:prSet presAssocID="{CB76B63C-9BE1-4D06-A48D-7A30D733D3E0}" presName="img" presStyleLbl="fgImgPlace1" presStyleIdx="3" presStyleCnt="6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2EA3F75C-A1FC-4569-A60C-194524086FC5}" type="pres">
      <dgm:prSet presAssocID="{CB76B63C-9BE1-4D06-A48D-7A30D733D3E0}" presName="text" presStyleLbl="node1" presStyleIdx="3" presStyleCnt="6">
        <dgm:presLayoutVars>
          <dgm:bulletEnabled val="1"/>
        </dgm:presLayoutVars>
      </dgm:prSet>
      <dgm:spPr/>
    </dgm:pt>
    <dgm:pt modelId="{5F7B0BE6-9B0A-4741-AA29-8CFBA8FC0B79}" type="pres">
      <dgm:prSet presAssocID="{D69ACA16-1CB9-42D7-A66A-BDD9BA756FE6}" presName="spacer" presStyleCnt="0"/>
      <dgm:spPr/>
    </dgm:pt>
    <dgm:pt modelId="{EE1BD131-64CB-4B14-BD0B-79DEC0DA94F5}" type="pres">
      <dgm:prSet presAssocID="{0960A552-F0AD-4B50-B42D-0EB4EF9B4E25}" presName="comp" presStyleCnt="0"/>
      <dgm:spPr/>
    </dgm:pt>
    <dgm:pt modelId="{943CE356-D23E-4AC2-AEBC-857E94EF29E8}" type="pres">
      <dgm:prSet presAssocID="{0960A552-F0AD-4B50-B42D-0EB4EF9B4E25}" presName="box" presStyleLbl="node1" presStyleIdx="4" presStyleCnt="6" custLinFactNeighborY="3555"/>
      <dgm:spPr/>
    </dgm:pt>
    <dgm:pt modelId="{42F1260C-BC52-46EC-BCCB-DB2198972824}" type="pres">
      <dgm:prSet presAssocID="{0960A552-F0AD-4B50-B42D-0EB4EF9B4E25}" presName="img" presStyleLbl="fgImgPlace1" presStyleIdx="4" presStyleCnt="6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4000" b="-34000"/>
          </a:stretch>
        </a:blipFill>
      </dgm:spPr>
    </dgm:pt>
    <dgm:pt modelId="{08B14CF9-7E9C-48A2-A8FA-0465000AC573}" type="pres">
      <dgm:prSet presAssocID="{0960A552-F0AD-4B50-B42D-0EB4EF9B4E25}" presName="text" presStyleLbl="node1" presStyleIdx="4" presStyleCnt="6">
        <dgm:presLayoutVars>
          <dgm:bulletEnabled val="1"/>
        </dgm:presLayoutVars>
      </dgm:prSet>
      <dgm:spPr/>
    </dgm:pt>
    <dgm:pt modelId="{7B1F2394-27D6-4DA6-A585-5C6C24391581}" type="pres">
      <dgm:prSet presAssocID="{CFA49AF3-00A5-470F-83A9-76803CE2A109}" presName="spacer" presStyleCnt="0"/>
      <dgm:spPr/>
    </dgm:pt>
    <dgm:pt modelId="{F2149B20-E6BD-4626-8F02-D33F0523CB8C}" type="pres">
      <dgm:prSet presAssocID="{376EC48B-B061-4461-9D66-2A12F080A01C}" presName="comp" presStyleCnt="0"/>
      <dgm:spPr/>
    </dgm:pt>
    <dgm:pt modelId="{90B02616-67A6-45CA-BF33-A5ABFC9702CD}" type="pres">
      <dgm:prSet presAssocID="{376EC48B-B061-4461-9D66-2A12F080A01C}" presName="box" presStyleLbl="node1" presStyleIdx="5" presStyleCnt="6"/>
      <dgm:spPr/>
    </dgm:pt>
    <dgm:pt modelId="{EE820E56-8D2D-4A7D-B0D3-7FA6078D10A8}" type="pres">
      <dgm:prSet presAssocID="{376EC48B-B061-4461-9D66-2A12F080A01C}" presName="img" presStyleLbl="fgImgPlace1" presStyleIdx="5" presStyleCnt="6"/>
      <dgm:spPr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4000" b="-34000"/>
          </a:stretch>
        </a:blipFill>
      </dgm:spPr>
    </dgm:pt>
    <dgm:pt modelId="{39047CC4-154A-473D-ABB5-71A69940F930}" type="pres">
      <dgm:prSet presAssocID="{376EC48B-B061-4461-9D66-2A12F080A01C}" presName="text" presStyleLbl="node1" presStyleIdx="5" presStyleCnt="6">
        <dgm:presLayoutVars>
          <dgm:bulletEnabled val="1"/>
        </dgm:presLayoutVars>
      </dgm:prSet>
      <dgm:spPr/>
    </dgm:pt>
  </dgm:ptLst>
  <dgm:cxnLst>
    <dgm:cxn modelId="{B2726A17-DBA2-4243-8898-808D4DBCE83D}" type="presOf" srcId="{410F54D0-B540-4D3F-B45F-AA2C87267B50}" destId="{E77B929A-BE53-4B20-B874-337C785E8324}" srcOrd="1" destOrd="0" presId="urn:microsoft.com/office/officeart/2005/8/layout/vList4"/>
    <dgm:cxn modelId="{2D386E18-C3B6-4365-95CA-272C234C1194}" type="presOf" srcId="{0B2BBE15-77B8-41B2-83E2-BBE39A46F1D5}" destId="{F5DF5D81-5826-4AFF-AFAA-F941EF7E9408}" srcOrd="0" destOrd="0" presId="urn:microsoft.com/office/officeart/2005/8/layout/vList4"/>
    <dgm:cxn modelId="{150D5A2A-6EF1-4E59-AFCF-8FA205231529}" type="presOf" srcId="{376EC48B-B061-4461-9D66-2A12F080A01C}" destId="{39047CC4-154A-473D-ABB5-71A69940F930}" srcOrd="1" destOrd="0" presId="urn:microsoft.com/office/officeart/2005/8/layout/vList4"/>
    <dgm:cxn modelId="{CEA08033-C828-4679-B396-545837CB91B1}" type="presOf" srcId="{CB76B63C-9BE1-4D06-A48D-7A30D733D3E0}" destId="{2EA3F75C-A1FC-4569-A60C-194524086FC5}" srcOrd="1" destOrd="0" presId="urn:microsoft.com/office/officeart/2005/8/layout/vList4"/>
    <dgm:cxn modelId="{E34F5736-19C0-4905-A85F-DD6D336285AE}" type="presOf" srcId="{410F54D0-B540-4D3F-B45F-AA2C87267B50}" destId="{CCCB2272-3F21-48BA-9CB4-539D4C53B75D}" srcOrd="0" destOrd="0" presId="urn:microsoft.com/office/officeart/2005/8/layout/vList4"/>
    <dgm:cxn modelId="{58C61A38-BCF4-4171-ADFA-CBC4ECDE3F9A}" type="presOf" srcId="{F59374DD-6B3D-4E26-B591-65400BE5D4D9}" destId="{5D680695-21EF-46F6-AE6E-7008E4748907}" srcOrd="1" destOrd="0" presId="urn:microsoft.com/office/officeart/2005/8/layout/vList4"/>
    <dgm:cxn modelId="{8EFC0E3A-2196-4B7E-AA6D-04D7D44CDD3B}" srcId="{B82ABA91-23CC-4D72-8183-7A23738BC167}" destId="{CB76B63C-9BE1-4D06-A48D-7A30D733D3E0}" srcOrd="3" destOrd="0" parTransId="{639F2498-34B8-4854-B6B5-DF9C7C977B01}" sibTransId="{D69ACA16-1CB9-42D7-A66A-BDD9BA756FE6}"/>
    <dgm:cxn modelId="{6B6CBE3E-B04D-4804-A3BD-AF50608397B7}" type="presOf" srcId="{B82ABA91-23CC-4D72-8183-7A23738BC167}" destId="{949429C9-3FB1-4D44-AE33-E810EB356827}" srcOrd="0" destOrd="0" presId="urn:microsoft.com/office/officeart/2005/8/layout/vList4"/>
    <dgm:cxn modelId="{763C8E5D-E5A3-4ABE-ADA0-BDD4BFC938FE}" type="presOf" srcId="{376EC48B-B061-4461-9D66-2A12F080A01C}" destId="{90B02616-67A6-45CA-BF33-A5ABFC9702CD}" srcOrd="0" destOrd="0" presId="urn:microsoft.com/office/officeart/2005/8/layout/vList4"/>
    <dgm:cxn modelId="{FF1E5C63-35F5-4331-83A1-2249F75E6CEE}" type="presOf" srcId="{0960A552-F0AD-4B50-B42D-0EB4EF9B4E25}" destId="{943CE356-D23E-4AC2-AEBC-857E94EF29E8}" srcOrd="0" destOrd="0" presId="urn:microsoft.com/office/officeart/2005/8/layout/vList4"/>
    <dgm:cxn modelId="{E151A276-2D71-4803-B429-939593C3BF86}" srcId="{B82ABA91-23CC-4D72-8183-7A23738BC167}" destId="{410F54D0-B540-4D3F-B45F-AA2C87267B50}" srcOrd="2" destOrd="0" parTransId="{B9A58808-A270-4945-AEF7-8C7722E79222}" sibTransId="{31AD4FBE-B3D6-4621-8222-DA6BE112753F}"/>
    <dgm:cxn modelId="{38857878-3592-4E7B-AE96-3E7DBD36929C}" srcId="{B82ABA91-23CC-4D72-8183-7A23738BC167}" destId="{0B2BBE15-77B8-41B2-83E2-BBE39A46F1D5}" srcOrd="1" destOrd="0" parTransId="{69DC9A35-AA77-4273-B8B3-A841F853BEA7}" sibTransId="{6F66A65C-6A3B-401C-8879-24B65C10BF3E}"/>
    <dgm:cxn modelId="{CFDD1E8A-E058-4914-8BFE-C4FC50F54CC3}" srcId="{B82ABA91-23CC-4D72-8183-7A23738BC167}" destId="{F59374DD-6B3D-4E26-B591-65400BE5D4D9}" srcOrd="0" destOrd="0" parTransId="{C5AFB385-9B54-4D4D-A393-B10D0988E555}" sibTransId="{4DE9A3C1-FD2D-4302-805D-7876ECF21898}"/>
    <dgm:cxn modelId="{4255CF91-33CC-4D10-86B6-4F4AFE5BBC90}" type="presOf" srcId="{0960A552-F0AD-4B50-B42D-0EB4EF9B4E25}" destId="{08B14CF9-7E9C-48A2-A8FA-0465000AC573}" srcOrd="1" destOrd="0" presId="urn:microsoft.com/office/officeart/2005/8/layout/vList4"/>
    <dgm:cxn modelId="{AA3168B4-19E5-46EB-A35B-78ED5039EB43}" type="presOf" srcId="{F59374DD-6B3D-4E26-B591-65400BE5D4D9}" destId="{83E27247-37F0-4CAD-9490-E1125BEA010C}" srcOrd="0" destOrd="0" presId="urn:microsoft.com/office/officeart/2005/8/layout/vList4"/>
    <dgm:cxn modelId="{508FD0CB-8F6D-4E71-A910-9BBD07C12130}" srcId="{B82ABA91-23CC-4D72-8183-7A23738BC167}" destId="{376EC48B-B061-4461-9D66-2A12F080A01C}" srcOrd="5" destOrd="0" parTransId="{9305C59E-D9CD-4615-B3BD-85F3807A170B}" sibTransId="{4200AE91-83DD-4CC0-A821-9F143F23393C}"/>
    <dgm:cxn modelId="{394CBDE4-2CAB-455B-8395-37849BAE10A3}" type="presOf" srcId="{0B2BBE15-77B8-41B2-83E2-BBE39A46F1D5}" destId="{3EC4EFB9-7697-492F-8A6E-2E83BCCFF5F5}" srcOrd="1" destOrd="0" presId="urn:microsoft.com/office/officeart/2005/8/layout/vList4"/>
    <dgm:cxn modelId="{22F44AF7-4468-4611-8968-193093EDB372}" srcId="{B82ABA91-23CC-4D72-8183-7A23738BC167}" destId="{0960A552-F0AD-4B50-B42D-0EB4EF9B4E25}" srcOrd="4" destOrd="0" parTransId="{57B00F5F-712B-43E1-BF4B-1988C447E073}" sibTransId="{CFA49AF3-00A5-470F-83A9-76803CE2A109}"/>
    <dgm:cxn modelId="{E24D15FA-30CF-48F1-B98A-53C591D3A296}" type="presOf" srcId="{CB76B63C-9BE1-4D06-A48D-7A30D733D3E0}" destId="{B915BC71-DC0B-4849-BAFA-B7CA15964880}" srcOrd="0" destOrd="0" presId="urn:microsoft.com/office/officeart/2005/8/layout/vList4"/>
    <dgm:cxn modelId="{4FBE23C4-0D1E-4A0D-A498-065573F36054}" type="presParOf" srcId="{949429C9-3FB1-4D44-AE33-E810EB356827}" destId="{C73935C7-300B-4876-A324-85D6CDC30F0F}" srcOrd="0" destOrd="0" presId="urn:microsoft.com/office/officeart/2005/8/layout/vList4"/>
    <dgm:cxn modelId="{5ABD8B21-AF58-4F21-91A8-72822444EEE7}" type="presParOf" srcId="{C73935C7-300B-4876-A324-85D6CDC30F0F}" destId="{83E27247-37F0-4CAD-9490-E1125BEA010C}" srcOrd="0" destOrd="0" presId="urn:microsoft.com/office/officeart/2005/8/layout/vList4"/>
    <dgm:cxn modelId="{EFC2C757-6961-4079-8027-8BD68D967176}" type="presParOf" srcId="{C73935C7-300B-4876-A324-85D6CDC30F0F}" destId="{81A9D6D8-928C-4423-8D1D-063A8F5412EC}" srcOrd="1" destOrd="0" presId="urn:microsoft.com/office/officeart/2005/8/layout/vList4"/>
    <dgm:cxn modelId="{7C8B6880-891E-487B-A0AB-5153F1F490B7}" type="presParOf" srcId="{C73935C7-300B-4876-A324-85D6CDC30F0F}" destId="{5D680695-21EF-46F6-AE6E-7008E4748907}" srcOrd="2" destOrd="0" presId="urn:microsoft.com/office/officeart/2005/8/layout/vList4"/>
    <dgm:cxn modelId="{C0E99903-C06F-4F32-81B9-419496B1A2ED}" type="presParOf" srcId="{949429C9-3FB1-4D44-AE33-E810EB356827}" destId="{76D82813-9192-4CC0-89F1-9A475EA8B7FC}" srcOrd="1" destOrd="0" presId="urn:microsoft.com/office/officeart/2005/8/layout/vList4"/>
    <dgm:cxn modelId="{8B3AAFFB-DD94-41C5-9C51-959C042D03F1}" type="presParOf" srcId="{949429C9-3FB1-4D44-AE33-E810EB356827}" destId="{518D1DC7-1834-4293-8A14-742A7D1661E3}" srcOrd="2" destOrd="0" presId="urn:microsoft.com/office/officeart/2005/8/layout/vList4"/>
    <dgm:cxn modelId="{F19EBFD3-E999-4DB6-905E-F10DFAFACCEE}" type="presParOf" srcId="{518D1DC7-1834-4293-8A14-742A7D1661E3}" destId="{F5DF5D81-5826-4AFF-AFAA-F941EF7E9408}" srcOrd="0" destOrd="0" presId="urn:microsoft.com/office/officeart/2005/8/layout/vList4"/>
    <dgm:cxn modelId="{89063F32-9032-4EE5-81D9-7341D254B84A}" type="presParOf" srcId="{518D1DC7-1834-4293-8A14-742A7D1661E3}" destId="{B88A6FE8-F6E2-437A-9647-F85129E082CC}" srcOrd="1" destOrd="0" presId="urn:microsoft.com/office/officeart/2005/8/layout/vList4"/>
    <dgm:cxn modelId="{411FD035-AE5F-46F3-A73E-E9D8321258B6}" type="presParOf" srcId="{518D1DC7-1834-4293-8A14-742A7D1661E3}" destId="{3EC4EFB9-7697-492F-8A6E-2E83BCCFF5F5}" srcOrd="2" destOrd="0" presId="urn:microsoft.com/office/officeart/2005/8/layout/vList4"/>
    <dgm:cxn modelId="{CF8A1418-7A90-4940-B959-6E01A771EC7D}" type="presParOf" srcId="{949429C9-3FB1-4D44-AE33-E810EB356827}" destId="{B865C61A-EAE7-464A-B009-2597834E48CF}" srcOrd="3" destOrd="0" presId="urn:microsoft.com/office/officeart/2005/8/layout/vList4"/>
    <dgm:cxn modelId="{5BD82429-C2AB-4D07-A3B3-13D91F067454}" type="presParOf" srcId="{949429C9-3FB1-4D44-AE33-E810EB356827}" destId="{FDEC310F-5314-4C70-8439-BC1DD0DE27F7}" srcOrd="4" destOrd="0" presId="urn:microsoft.com/office/officeart/2005/8/layout/vList4"/>
    <dgm:cxn modelId="{480B3763-4F0E-45E3-B440-17C7A552ABAB}" type="presParOf" srcId="{FDEC310F-5314-4C70-8439-BC1DD0DE27F7}" destId="{CCCB2272-3F21-48BA-9CB4-539D4C53B75D}" srcOrd="0" destOrd="0" presId="urn:microsoft.com/office/officeart/2005/8/layout/vList4"/>
    <dgm:cxn modelId="{9064AF35-3A6C-4D3F-8E42-3C6B8D38FA8B}" type="presParOf" srcId="{FDEC310F-5314-4C70-8439-BC1DD0DE27F7}" destId="{131256A8-0F3A-48E1-B997-AA87CB9ED320}" srcOrd="1" destOrd="0" presId="urn:microsoft.com/office/officeart/2005/8/layout/vList4"/>
    <dgm:cxn modelId="{52D76C93-879C-4934-ACF4-13E13760EDB6}" type="presParOf" srcId="{FDEC310F-5314-4C70-8439-BC1DD0DE27F7}" destId="{E77B929A-BE53-4B20-B874-337C785E8324}" srcOrd="2" destOrd="0" presId="urn:microsoft.com/office/officeart/2005/8/layout/vList4"/>
    <dgm:cxn modelId="{CE1A8A4C-870E-41DE-900F-D62CF9738271}" type="presParOf" srcId="{949429C9-3FB1-4D44-AE33-E810EB356827}" destId="{BCC0B6EB-8E68-4E69-A163-108F7EEA6DE3}" srcOrd="5" destOrd="0" presId="urn:microsoft.com/office/officeart/2005/8/layout/vList4"/>
    <dgm:cxn modelId="{C9F8EEF4-3B1D-47C8-AAC6-10F4D7E3C650}" type="presParOf" srcId="{949429C9-3FB1-4D44-AE33-E810EB356827}" destId="{EC06EF7F-1415-4E02-ACA1-00E486FE3EF6}" srcOrd="6" destOrd="0" presId="urn:microsoft.com/office/officeart/2005/8/layout/vList4"/>
    <dgm:cxn modelId="{661DB024-3E04-4BF7-9062-314B0A33E41D}" type="presParOf" srcId="{EC06EF7F-1415-4E02-ACA1-00E486FE3EF6}" destId="{B915BC71-DC0B-4849-BAFA-B7CA15964880}" srcOrd="0" destOrd="0" presId="urn:microsoft.com/office/officeart/2005/8/layout/vList4"/>
    <dgm:cxn modelId="{A9C680E9-4248-4CF5-96EF-ECFBCD641BC8}" type="presParOf" srcId="{EC06EF7F-1415-4E02-ACA1-00E486FE3EF6}" destId="{208CA3B3-E30C-4B61-B08A-8FD7E608E5E4}" srcOrd="1" destOrd="0" presId="urn:microsoft.com/office/officeart/2005/8/layout/vList4"/>
    <dgm:cxn modelId="{1A8107D5-7837-4A0C-99E1-C5A36A0035FA}" type="presParOf" srcId="{EC06EF7F-1415-4E02-ACA1-00E486FE3EF6}" destId="{2EA3F75C-A1FC-4569-A60C-194524086FC5}" srcOrd="2" destOrd="0" presId="urn:microsoft.com/office/officeart/2005/8/layout/vList4"/>
    <dgm:cxn modelId="{3EE7D721-337E-4027-ADF3-0FF13C72C9CA}" type="presParOf" srcId="{949429C9-3FB1-4D44-AE33-E810EB356827}" destId="{5F7B0BE6-9B0A-4741-AA29-8CFBA8FC0B79}" srcOrd="7" destOrd="0" presId="urn:microsoft.com/office/officeart/2005/8/layout/vList4"/>
    <dgm:cxn modelId="{815A5585-C31C-4E1F-AA64-A610B9754D5D}" type="presParOf" srcId="{949429C9-3FB1-4D44-AE33-E810EB356827}" destId="{EE1BD131-64CB-4B14-BD0B-79DEC0DA94F5}" srcOrd="8" destOrd="0" presId="urn:microsoft.com/office/officeart/2005/8/layout/vList4"/>
    <dgm:cxn modelId="{413D612C-DFBA-4940-9C86-D0DB4C175B58}" type="presParOf" srcId="{EE1BD131-64CB-4B14-BD0B-79DEC0DA94F5}" destId="{943CE356-D23E-4AC2-AEBC-857E94EF29E8}" srcOrd="0" destOrd="0" presId="urn:microsoft.com/office/officeart/2005/8/layout/vList4"/>
    <dgm:cxn modelId="{BF18FB02-B44E-4A14-A21E-3C919CB19744}" type="presParOf" srcId="{EE1BD131-64CB-4B14-BD0B-79DEC0DA94F5}" destId="{42F1260C-BC52-46EC-BCCB-DB2198972824}" srcOrd="1" destOrd="0" presId="urn:microsoft.com/office/officeart/2005/8/layout/vList4"/>
    <dgm:cxn modelId="{CFE698F3-2405-4EDD-BDD1-EA756321BAC1}" type="presParOf" srcId="{EE1BD131-64CB-4B14-BD0B-79DEC0DA94F5}" destId="{08B14CF9-7E9C-48A2-A8FA-0465000AC573}" srcOrd="2" destOrd="0" presId="urn:microsoft.com/office/officeart/2005/8/layout/vList4"/>
    <dgm:cxn modelId="{76D88928-4264-49A7-ADD4-D7336AFD0678}" type="presParOf" srcId="{949429C9-3FB1-4D44-AE33-E810EB356827}" destId="{7B1F2394-27D6-4DA6-A585-5C6C24391581}" srcOrd="9" destOrd="0" presId="urn:microsoft.com/office/officeart/2005/8/layout/vList4"/>
    <dgm:cxn modelId="{EDC91112-02BF-4497-A013-423466671A82}" type="presParOf" srcId="{949429C9-3FB1-4D44-AE33-E810EB356827}" destId="{F2149B20-E6BD-4626-8F02-D33F0523CB8C}" srcOrd="10" destOrd="0" presId="urn:microsoft.com/office/officeart/2005/8/layout/vList4"/>
    <dgm:cxn modelId="{BA7CDB08-1E84-4E57-823E-3ADF88ACD27D}" type="presParOf" srcId="{F2149B20-E6BD-4626-8F02-D33F0523CB8C}" destId="{90B02616-67A6-45CA-BF33-A5ABFC9702CD}" srcOrd="0" destOrd="0" presId="urn:microsoft.com/office/officeart/2005/8/layout/vList4"/>
    <dgm:cxn modelId="{A7832D7B-4B38-4069-B077-C57A31BBE3AD}" type="presParOf" srcId="{F2149B20-E6BD-4626-8F02-D33F0523CB8C}" destId="{EE820E56-8D2D-4A7D-B0D3-7FA6078D10A8}" srcOrd="1" destOrd="0" presId="urn:microsoft.com/office/officeart/2005/8/layout/vList4"/>
    <dgm:cxn modelId="{3EDBB61C-A7D2-4549-8F7D-4A7F0E1099C2}" type="presParOf" srcId="{F2149B20-E6BD-4626-8F02-D33F0523CB8C}" destId="{39047CC4-154A-473D-ABB5-71A69940F930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DC45939-4355-4319-B375-9A5F112B4A31}" type="doc">
      <dgm:prSet loTypeId="urn:microsoft.com/office/officeart/2005/8/layout/hProcess10" loCatId="process" qsTypeId="urn:microsoft.com/office/officeart/2005/8/quickstyle/3d4" qsCatId="3D" csTypeId="urn:microsoft.com/office/officeart/2005/8/colors/accent3_3" csCatId="accent3" phldr="1"/>
      <dgm:spPr/>
    </dgm:pt>
    <dgm:pt modelId="{1F623ABE-94C3-4017-BC56-3116F4717B2B}">
      <dgm:prSet phldrT="[Текст]" custT="1"/>
      <dgm:spPr/>
      <dgm:t>
        <a:bodyPr/>
        <a:lstStyle/>
        <a:p>
          <a:pPr>
            <a:lnSpc>
              <a:spcPct val="90000"/>
            </a:lnSpc>
            <a:spcAft>
              <a:spcPct val="35000"/>
            </a:spcAft>
          </a:pPr>
          <a:endParaRPr lang="ru-RU" sz="600" dirty="0"/>
        </a:p>
        <a:p>
          <a:pPr>
            <a:lnSpc>
              <a:spcPct val="90000"/>
            </a:lnSpc>
            <a:spcAft>
              <a:spcPct val="35000"/>
            </a:spcAft>
          </a:pPr>
          <a:endParaRPr lang="ru-RU" sz="600" dirty="0"/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600" dirty="0"/>
            <a:t> </a:t>
          </a:r>
          <a:r>
            <a:rPr lang="ru-RU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Бюджет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автономного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округа: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1500" i="1" dirty="0">
              <a:solidFill>
                <a:schemeClr val="tx1"/>
              </a:solidFill>
              <a:latin typeface="Constantia" pitchFamily="18" charset="0"/>
              <a:cs typeface="Arial" pitchFamily="34" charset="0"/>
            </a:rPr>
            <a:t>Плановое значение </a:t>
          </a:r>
          <a:r>
            <a:rPr lang="ru-RU" sz="1200" dirty="0">
              <a:solidFill>
                <a:schemeClr val="tx1"/>
              </a:solidFill>
              <a:latin typeface="Constantia" pitchFamily="18" charset="0"/>
              <a:cs typeface="Arial" pitchFamily="34" charset="0"/>
            </a:rPr>
            <a:t>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1500" b="1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2 173,0 </a:t>
          </a:r>
          <a:r>
            <a:rPr lang="ru-RU" sz="1500" i="1" dirty="0" err="1">
              <a:solidFill>
                <a:schemeClr val="tx1"/>
              </a:solidFill>
              <a:latin typeface="Constantia" pitchFamily="18" charset="0"/>
              <a:cs typeface="Arial" pitchFamily="34" charset="0"/>
            </a:rPr>
            <a:t>тыс.рублей</a:t>
          </a:r>
          <a:endParaRPr lang="ru-RU" sz="1500" i="1" dirty="0">
            <a:solidFill>
              <a:schemeClr val="tx1"/>
            </a:solidFill>
            <a:latin typeface="Constantia" pitchFamily="18" charset="0"/>
            <a:cs typeface="Arial" pitchFamily="34" charset="0"/>
          </a:endParaRPr>
        </a:p>
        <a:p>
          <a:pPr>
            <a:lnSpc>
              <a:spcPct val="100000"/>
            </a:lnSpc>
            <a:spcAft>
              <a:spcPts val="0"/>
            </a:spcAft>
          </a:pPr>
          <a:endParaRPr lang="ru-RU" sz="8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1500" i="1" dirty="0">
              <a:solidFill>
                <a:schemeClr val="tx1"/>
              </a:solidFill>
              <a:latin typeface="Constantia" pitchFamily="18" charset="0"/>
              <a:cs typeface="Arial" pitchFamily="34" charset="0"/>
            </a:rPr>
            <a:t>Фактическое значение 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1500" b="1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2 173,0 </a:t>
          </a:r>
          <a:r>
            <a:rPr lang="ru-RU" sz="1500" i="1" dirty="0" err="1">
              <a:solidFill>
                <a:schemeClr val="tx1"/>
              </a:solidFill>
              <a:latin typeface="Constantia" pitchFamily="18" charset="0"/>
              <a:cs typeface="Arial" pitchFamily="34" charset="0"/>
            </a:rPr>
            <a:t>тыс.рублей</a:t>
          </a:r>
          <a:r>
            <a:rPr lang="ru-RU" sz="1500" i="1" dirty="0">
              <a:solidFill>
                <a:schemeClr val="tx1"/>
              </a:solidFill>
              <a:latin typeface="Constantia" pitchFamily="18" charset="0"/>
              <a:cs typeface="Arial" pitchFamily="34" charset="0"/>
            </a:rPr>
            <a:t>  </a:t>
          </a:r>
        </a:p>
        <a:p>
          <a:pPr>
            <a:lnSpc>
              <a:spcPct val="100000"/>
            </a:lnSpc>
            <a:spcAft>
              <a:spcPts val="0"/>
            </a:spcAft>
          </a:pPr>
          <a:endParaRPr lang="ru-RU" sz="800" i="1" dirty="0">
            <a:solidFill>
              <a:schemeClr val="tx1"/>
            </a:solidFill>
            <a:latin typeface="Constantia" pitchFamily="18" charset="0"/>
            <a:cs typeface="Arial" pitchFamily="34" charset="0"/>
          </a:endParaRP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1500" i="1" dirty="0">
              <a:solidFill>
                <a:schemeClr val="tx1"/>
              </a:solidFill>
              <a:latin typeface="Constantia" pitchFamily="18" charset="0"/>
              <a:cs typeface="Arial" pitchFamily="34" charset="0"/>
            </a:rPr>
            <a:t>Исполнение -</a:t>
          </a:r>
          <a:r>
            <a:rPr lang="en-US" sz="1500" i="1" dirty="0">
              <a:solidFill>
                <a:schemeClr val="tx1"/>
              </a:solidFill>
              <a:latin typeface="Constantia" pitchFamily="18" charset="0"/>
              <a:cs typeface="Arial" pitchFamily="34" charset="0"/>
            </a:rPr>
            <a:t> </a:t>
          </a:r>
          <a:r>
            <a:rPr lang="ru-RU" sz="15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100</a:t>
          </a:r>
          <a:r>
            <a:rPr lang="ru-RU" sz="1500" i="1" dirty="0">
              <a:solidFill>
                <a:schemeClr val="tx1"/>
              </a:solidFill>
              <a:latin typeface="Constantia" pitchFamily="18" charset="0"/>
              <a:cs typeface="Arial" pitchFamily="34" charset="0"/>
            </a:rPr>
            <a:t> %</a:t>
          </a:r>
        </a:p>
        <a:p>
          <a:pPr>
            <a:lnSpc>
              <a:spcPct val="100000"/>
            </a:lnSpc>
            <a:spcAft>
              <a:spcPct val="35000"/>
            </a:spcAft>
          </a:pPr>
          <a:endParaRPr lang="ru-RU" sz="1200" dirty="0">
            <a:solidFill>
              <a:schemeClr val="tx1"/>
            </a:solidFill>
            <a:latin typeface="Constantia" pitchFamily="18" charset="0"/>
          </a:endParaRPr>
        </a:p>
      </dgm:t>
    </dgm:pt>
    <dgm:pt modelId="{20AA6868-2770-44DB-B4F2-5341F40DBD88}" type="parTrans" cxnId="{116FD055-DC69-4E37-9750-36746105C431}">
      <dgm:prSet/>
      <dgm:spPr/>
      <dgm:t>
        <a:bodyPr/>
        <a:lstStyle/>
        <a:p>
          <a:endParaRPr lang="ru-RU"/>
        </a:p>
      </dgm:t>
    </dgm:pt>
    <dgm:pt modelId="{EE29E59E-4198-44AD-9352-3159E4686157}" type="sibTrans" cxnId="{116FD055-DC69-4E37-9750-36746105C431}">
      <dgm:prSet/>
      <dgm:spPr>
        <a:solidFill>
          <a:srgbClr val="1B6F53"/>
        </a:solidFill>
      </dgm:spPr>
      <dgm:t>
        <a:bodyPr/>
        <a:lstStyle/>
        <a:p>
          <a:endParaRPr lang="ru-RU"/>
        </a:p>
      </dgm:t>
    </dgm:pt>
    <dgm:pt modelId="{7E57DE19-5FFD-483E-B8BC-0FBDF6FE685E}">
      <dgm:prSet phldrT="[Текст]" custT="1"/>
      <dgm:spPr/>
      <dgm:t>
        <a:bodyPr/>
        <a:lstStyle/>
        <a:p>
          <a:pPr>
            <a:lnSpc>
              <a:spcPct val="90000"/>
            </a:lnSpc>
            <a:spcAft>
              <a:spcPct val="35000"/>
            </a:spcAft>
          </a:pPr>
          <a:endParaRPr lang="ru-RU" sz="18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>
            <a:lnSpc>
              <a:spcPct val="90000"/>
            </a:lnSpc>
            <a:spcAft>
              <a:spcPct val="35000"/>
            </a:spcAft>
          </a:pPr>
          <a:r>
            <a:rPr lang="ru-RU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Местный  бюджет:</a:t>
          </a:r>
          <a:endParaRPr lang="en-US" sz="16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>
            <a:lnSpc>
              <a:spcPct val="90000"/>
            </a:lnSpc>
            <a:spcAft>
              <a:spcPct val="35000"/>
            </a:spcAft>
          </a:pPr>
          <a:endParaRPr lang="ru-RU" sz="16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>
            <a:lnSpc>
              <a:spcPct val="90000"/>
            </a:lnSpc>
            <a:spcAft>
              <a:spcPts val="0"/>
            </a:spcAft>
          </a:pPr>
          <a:r>
            <a:rPr lang="ru-RU" sz="1500" i="1" dirty="0">
              <a:solidFill>
                <a:schemeClr val="tx1"/>
              </a:solidFill>
              <a:latin typeface="Constantia" pitchFamily="18" charset="0"/>
              <a:cs typeface="Arial" pitchFamily="34" charset="0"/>
            </a:rPr>
            <a:t>Плановое значение </a:t>
          </a:r>
        </a:p>
        <a:p>
          <a:pPr>
            <a:lnSpc>
              <a:spcPct val="90000"/>
            </a:lnSpc>
            <a:spcAft>
              <a:spcPts val="0"/>
            </a:spcAft>
          </a:pPr>
          <a:r>
            <a:rPr lang="ru-RU" sz="1500" b="1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1 46</a:t>
          </a:r>
          <a:r>
            <a:rPr lang="en-US" sz="1500" b="1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6</a:t>
          </a:r>
          <a:r>
            <a:rPr lang="ru-RU" sz="1500" b="1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,</a:t>
          </a:r>
          <a:r>
            <a:rPr lang="en-US" sz="1500" b="1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2</a:t>
          </a:r>
          <a:r>
            <a:rPr lang="ru-RU" sz="1500" b="1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ru-RU" sz="1500" i="1" dirty="0" err="1">
              <a:solidFill>
                <a:schemeClr val="tx1"/>
              </a:solidFill>
              <a:latin typeface="Constantia" pitchFamily="18" charset="0"/>
              <a:cs typeface="Arial" pitchFamily="34" charset="0"/>
            </a:rPr>
            <a:t>тыс.рублей</a:t>
          </a:r>
          <a:endParaRPr lang="ru-RU" sz="1500" i="1" dirty="0">
            <a:solidFill>
              <a:schemeClr val="tx1"/>
            </a:solidFill>
            <a:latin typeface="Constantia" pitchFamily="18" charset="0"/>
            <a:cs typeface="Arial" pitchFamily="34" charset="0"/>
          </a:endParaRPr>
        </a:p>
        <a:p>
          <a:pPr>
            <a:lnSpc>
              <a:spcPct val="90000"/>
            </a:lnSpc>
            <a:spcAft>
              <a:spcPts val="0"/>
            </a:spcAft>
          </a:pPr>
          <a:endParaRPr lang="ru-RU" sz="800" i="1" dirty="0">
            <a:solidFill>
              <a:schemeClr val="tx1"/>
            </a:solidFill>
            <a:latin typeface="Constantia" pitchFamily="18" charset="0"/>
            <a:cs typeface="Arial" pitchFamily="34" charset="0"/>
          </a:endParaRPr>
        </a:p>
        <a:p>
          <a:pPr>
            <a:lnSpc>
              <a:spcPct val="90000"/>
            </a:lnSpc>
            <a:spcAft>
              <a:spcPts val="0"/>
            </a:spcAft>
          </a:pPr>
          <a:r>
            <a:rPr lang="ru-RU" sz="1500" i="1" dirty="0">
              <a:solidFill>
                <a:schemeClr val="tx1"/>
              </a:solidFill>
              <a:latin typeface="Constantia" pitchFamily="18" charset="0"/>
              <a:cs typeface="Arial" pitchFamily="34" charset="0"/>
            </a:rPr>
            <a:t>Фактическое значение   </a:t>
          </a:r>
        </a:p>
        <a:p>
          <a:pPr>
            <a:lnSpc>
              <a:spcPct val="90000"/>
            </a:lnSpc>
            <a:spcAft>
              <a:spcPts val="0"/>
            </a:spcAft>
          </a:pPr>
          <a:r>
            <a:rPr lang="ru-RU" sz="1500" b="1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1 46</a:t>
          </a:r>
          <a:r>
            <a:rPr lang="en-US" sz="1500" b="1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6</a:t>
          </a:r>
          <a:r>
            <a:rPr lang="ru-RU" sz="1500" b="1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,</a:t>
          </a:r>
          <a:r>
            <a:rPr lang="en-US" sz="1500" b="1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2</a:t>
          </a:r>
          <a:r>
            <a:rPr lang="ru-RU" sz="1500" b="1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ru-RU" sz="1500" i="1" dirty="0" err="1">
              <a:solidFill>
                <a:schemeClr val="tx1"/>
              </a:solidFill>
              <a:latin typeface="Constantia" pitchFamily="18" charset="0"/>
              <a:cs typeface="Arial" pitchFamily="34" charset="0"/>
            </a:rPr>
            <a:t>тыс.рублей</a:t>
          </a:r>
          <a:r>
            <a:rPr lang="ru-RU" sz="1500" i="1" dirty="0">
              <a:solidFill>
                <a:schemeClr val="tx1"/>
              </a:solidFill>
              <a:latin typeface="Constantia" pitchFamily="18" charset="0"/>
              <a:cs typeface="Arial" pitchFamily="34" charset="0"/>
            </a:rPr>
            <a:t> </a:t>
          </a:r>
        </a:p>
        <a:p>
          <a:pPr>
            <a:lnSpc>
              <a:spcPct val="90000"/>
            </a:lnSpc>
            <a:spcAft>
              <a:spcPts val="0"/>
            </a:spcAft>
          </a:pPr>
          <a:endParaRPr lang="ru-RU" sz="800" i="1" dirty="0">
            <a:solidFill>
              <a:schemeClr val="tx1"/>
            </a:solidFill>
            <a:latin typeface="Constantia" pitchFamily="18" charset="0"/>
            <a:cs typeface="Arial" pitchFamily="34" charset="0"/>
          </a:endParaRPr>
        </a:p>
        <a:p>
          <a:pPr>
            <a:lnSpc>
              <a:spcPct val="90000"/>
            </a:lnSpc>
            <a:spcAft>
              <a:spcPts val="0"/>
            </a:spcAft>
          </a:pPr>
          <a:r>
            <a:rPr lang="ru-RU" sz="1500" i="1" dirty="0">
              <a:solidFill>
                <a:schemeClr val="tx1"/>
              </a:solidFill>
              <a:latin typeface="Constantia" pitchFamily="18" charset="0"/>
              <a:cs typeface="Arial" pitchFamily="34" charset="0"/>
            </a:rPr>
            <a:t>Исполнение -</a:t>
          </a:r>
          <a:r>
            <a:rPr lang="ru-RU" sz="15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100 </a:t>
          </a:r>
          <a:r>
            <a:rPr lang="ru-RU" sz="1500" i="1" dirty="0">
              <a:solidFill>
                <a:schemeClr val="tx1"/>
              </a:solidFill>
              <a:latin typeface="Constantia" pitchFamily="18" charset="0"/>
              <a:cs typeface="Arial" pitchFamily="34" charset="0"/>
            </a:rPr>
            <a:t>%</a:t>
          </a:r>
        </a:p>
        <a:p>
          <a:pPr>
            <a:lnSpc>
              <a:spcPct val="90000"/>
            </a:lnSpc>
            <a:spcAft>
              <a:spcPct val="35000"/>
            </a:spcAft>
          </a:pPr>
          <a:endParaRPr lang="ru-RU" dirty="0"/>
        </a:p>
      </dgm:t>
    </dgm:pt>
    <dgm:pt modelId="{5D5DA51A-532D-4134-8BB4-DDA15B0D8EE6}" type="parTrans" cxnId="{50BE5D6D-856F-4B79-A972-403A714A892D}">
      <dgm:prSet/>
      <dgm:spPr/>
      <dgm:t>
        <a:bodyPr/>
        <a:lstStyle/>
        <a:p>
          <a:endParaRPr lang="ru-RU"/>
        </a:p>
      </dgm:t>
    </dgm:pt>
    <dgm:pt modelId="{E25D483A-299D-4337-8425-A116267894D9}" type="sibTrans" cxnId="{50BE5D6D-856F-4B79-A972-403A714A892D}">
      <dgm:prSet/>
      <dgm:spPr>
        <a:solidFill>
          <a:srgbClr val="1B6F53"/>
        </a:solidFill>
      </dgm:spPr>
      <dgm:t>
        <a:bodyPr/>
        <a:lstStyle/>
        <a:p>
          <a:endParaRPr lang="ru-RU"/>
        </a:p>
      </dgm:t>
    </dgm:pt>
    <dgm:pt modelId="{E357B1A8-9B93-42C7-BF90-3D6A6BD72358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8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Всего:</a:t>
          </a:r>
          <a:endParaRPr lang="en-US" sz="18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8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8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 marL="0" marR="0" indent="0" defTabSz="914400" eaLnBrk="1" fontAlgn="auto" latinLnBrk="0" hangingPunct="1">
            <a:lnSpc>
              <a:spcPct val="9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500" i="1" dirty="0">
              <a:solidFill>
                <a:schemeClr val="tx1"/>
              </a:solidFill>
              <a:latin typeface="Constantia" pitchFamily="18" charset="0"/>
              <a:cs typeface="Arial" pitchFamily="34" charset="0"/>
            </a:rPr>
            <a:t>Плановое  значение </a:t>
          </a:r>
        </a:p>
        <a:p>
          <a:pPr marL="0" marR="0" indent="0" defTabSz="914400" eaLnBrk="1" fontAlgn="auto" latinLnBrk="0" hangingPunct="1">
            <a:lnSpc>
              <a:spcPct val="9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500" b="1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3 6</a:t>
          </a:r>
          <a:r>
            <a:rPr lang="en-US" sz="1500" b="1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39</a:t>
          </a:r>
          <a:r>
            <a:rPr lang="ru-RU" sz="1500" b="1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,</a:t>
          </a:r>
          <a:r>
            <a:rPr lang="en-US" sz="1500" b="1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2</a:t>
          </a:r>
          <a:r>
            <a:rPr lang="ru-RU" sz="1500" i="1" dirty="0">
              <a:solidFill>
                <a:schemeClr val="tx1"/>
              </a:solidFill>
              <a:latin typeface="Constantia" pitchFamily="18" charset="0"/>
              <a:cs typeface="Arial" pitchFamily="34" charset="0"/>
            </a:rPr>
            <a:t> </a:t>
          </a:r>
          <a:r>
            <a:rPr lang="ru-RU" sz="1500" i="1" dirty="0" err="1">
              <a:solidFill>
                <a:schemeClr val="tx1"/>
              </a:solidFill>
              <a:latin typeface="Constantia" pitchFamily="18" charset="0"/>
              <a:cs typeface="Arial" pitchFamily="34" charset="0"/>
            </a:rPr>
            <a:t>тыс.рублей</a:t>
          </a:r>
          <a:endParaRPr lang="ru-RU" sz="1500" i="1" dirty="0">
            <a:solidFill>
              <a:schemeClr val="tx1"/>
            </a:solidFill>
            <a:latin typeface="Constantia" pitchFamily="18" charset="0"/>
            <a:cs typeface="Arial" pitchFamily="34" charset="0"/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200" dirty="0">
            <a:solidFill>
              <a:schemeClr val="tx1"/>
            </a:solidFill>
            <a:latin typeface="Constantia" pitchFamily="18" charset="0"/>
            <a:cs typeface="Arial" pitchFamily="34" charset="0"/>
          </a:endParaRPr>
        </a:p>
        <a:p>
          <a:pPr marL="0" marR="0" indent="0" defTabSz="914400" eaLnBrk="1" fontAlgn="auto" latinLnBrk="0" hangingPunct="1">
            <a:lnSpc>
              <a:spcPct val="9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500" i="1" dirty="0">
              <a:solidFill>
                <a:schemeClr val="tx1"/>
              </a:solidFill>
              <a:latin typeface="Constantia" pitchFamily="18" charset="0"/>
              <a:cs typeface="Arial" pitchFamily="34" charset="0"/>
            </a:rPr>
            <a:t>Фактическое значение  </a:t>
          </a:r>
        </a:p>
        <a:p>
          <a:pPr marL="0" marR="0" indent="0" defTabSz="914400" eaLnBrk="1" fontAlgn="auto" latinLnBrk="0" hangingPunct="1">
            <a:lnSpc>
              <a:spcPct val="9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500" b="1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3 6</a:t>
          </a:r>
          <a:r>
            <a:rPr lang="en-US" sz="1500" b="1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39,2</a:t>
          </a:r>
          <a:r>
            <a:rPr lang="ru-RU" sz="1500" i="1" dirty="0">
              <a:solidFill>
                <a:schemeClr val="tx1"/>
              </a:solidFill>
              <a:latin typeface="Constantia" pitchFamily="18" charset="0"/>
              <a:cs typeface="Arial" pitchFamily="34" charset="0"/>
            </a:rPr>
            <a:t> </a:t>
          </a:r>
          <a:r>
            <a:rPr lang="ru-RU" sz="1500" i="1" dirty="0" err="1">
              <a:solidFill>
                <a:schemeClr val="tx1"/>
              </a:solidFill>
              <a:latin typeface="Constantia" pitchFamily="18" charset="0"/>
              <a:cs typeface="Arial" pitchFamily="34" charset="0"/>
            </a:rPr>
            <a:t>тыс.рублей</a:t>
          </a:r>
          <a:endParaRPr lang="ru-RU" sz="1500" i="1" dirty="0">
            <a:solidFill>
              <a:schemeClr val="tx1"/>
            </a:solidFill>
            <a:latin typeface="Constantia" pitchFamily="18" charset="0"/>
            <a:cs typeface="Arial" pitchFamily="34" charset="0"/>
          </a:endParaRPr>
        </a:p>
        <a:p>
          <a:pPr marL="0" marR="0" indent="0" defTabSz="914400" eaLnBrk="1" fontAlgn="auto" latinLnBrk="0" hangingPunct="1">
            <a:lnSpc>
              <a:spcPct val="9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800" i="1" dirty="0">
            <a:solidFill>
              <a:schemeClr val="tx1"/>
            </a:solidFill>
            <a:latin typeface="Constantia" pitchFamily="18" charset="0"/>
            <a:cs typeface="Arial" pitchFamily="34" charset="0"/>
          </a:endParaRPr>
        </a:p>
        <a:p>
          <a:pPr marL="0" marR="0" indent="0" defTabSz="914400" eaLnBrk="1" fontAlgn="auto" latinLnBrk="0" hangingPunct="1">
            <a:lnSpc>
              <a:spcPct val="9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500" i="1" dirty="0">
              <a:solidFill>
                <a:schemeClr val="tx1"/>
              </a:solidFill>
              <a:latin typeface="Constantia" pitchFamily="18" charset="0"/>
              <a:cs typeface="Arial" pitchFamily="34" charset="0"/>
            </a:rPr>
            <a:t>Исполнение – </a:t>
          </a:r>
          <a:r>
            <a:rPr lang="ru-RU" sz="15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100</a:t>
          </a:r>
          <a:r>
            <a:rPr lang="ru-RU" sz="1500" i="1" dirty="0">
              <a:solidFill>
                <a:schemeClr val="tx1"/>
              </a:solidFill>
              <a:latin typeface="Constantia" pitchFamily="18" charset="0"/>
              <a:cs typeface="Arial" pitchFamily="34" charset="0"/>
            </a:rPr>
            <a:t> %.</a:t>
          </a:r>
        </a:p>
        <a:p>
          <a:pPr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>
            <a:solidFill>
              <a:schemeClr val="tx1"/>
            </a:solidFill>
          </a:endParaRPr>
        </a:p>
      </dgm:t>
    </dgm:pt>
    <dgm:pt modelId="{28F13D91-FCCF-440B-A847-5C0820C9D2C7}" type="parTrans" cxnId="{883FEF0C-D666-4FF3-8A7F-76D9B9A9CBF5}">
      <dgm:prSet/>
      <dgm:spPr/>
      <dgm:t>
        <a:bodyPr/>
        <a:lstStyle/>
        <a:p>
          <a:endParaRPr lang="ru-RU"/>
        </a:p>
      </dgm:t>
    </dgm:pt>
    <dgm:pt modelId="{307F0A3A-F98C-41B9-9621-B3FC60DF82EA}" type="sibTrans" cxnId="{883FEF0C-D666-4FF3-8A7F-76D9B9A9CBF5}">
      <dgm:prSet/>
      <dgm:spPr/>
      <dgm:t>
        <a:bodyPr/>
        <a:lstStyle/>
        <a:p>
          <a:endParaRPr lang="ru-RU"/>
        </a:p>
      </dgm:t>
    </dgm:pt>
    <dgm:pt modelId="{CADFEF9B-1CB7-4558-BF4A-20A4D380F51A}" type="pres">
      <dgm:prSet presAssocID="{2DC45939-4355-4319-B375-9A5F112B4A31}" presName="Name0" presStyleCnt="0">
        <dgm:presLayoutVars>
          <dgm:dir/>
          <dgm:resizeHandles val="exact"/>
        </dgm:presLayoutVars>
      </dgm:prSet>
      <dgm:spPr/>
    </dgm:pt>
    <dgm:pt modelId="{4A88BCAE-80F0-4300-BB6E-F7AC26BE71F6}" type="pres">
      <dgm:prSet presAssocID="{1F623ABE-94C3-4017-BC56-3116F4717B2B}" presName="composite" presStyleCnt="0"/>
      <dgm:spPr/>
    </dgm:pt>
    <dgm:pt modelId="{3AFDFB15-C8C5-4009-9688-BCFD451497DC}" type="pres">
      <dgm:prSet presAssocID="{1F623ABE-94C3-4017-BC56-3116F4717B2B}" presName="imagSh" presStyleLbl="bgImgPlace1" presStyleIdx="0" presStyleCnt="3" custLinFactNeighborX="16476" custLinFactNeighborY="-48670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</dgm:spPr>
    </dgm:pt>
    <dgm:pt modelId="{9D368D6F-9398-4BC6-97C3-6F30A447CBD5}" type="pres">
      <dgm:prSet presAssocID="{1F623ABE-94C3-4017-BC56-3116F4717B2B}" presName="txNode" presStyleLbl="node1" presStyleIdx="0" presStyleCnt="3" custScaleX="110659" custScaleY="125531" custLinFactNeighborX="-329" custLinFactNeighborY="10332">
        <dgm:presLayoutVars>
          <dgm:bulletEnabled val="1"/>
        </dgm:presLayoutVars>
      </dgm:prSet>
      <dgm:spPr/>
    </dgm:pt>
    <dgm:pt modelId="{5D7280E6-0424-4447-9C92-5F3A15A938F5}" type="pres">
      <dgm:prSet presAssocID="{EE29E59E-4198-44AD-9352-3159E4686157}" presName="sibTrans" presStyleLbl="sibTrans2D1" presStyleIdx="0" presStyleCnt="2" custAng="21591493" custScaleX="100615" custScaleY="92125" custLinFactY="207022" custLinFactNeighborX="-32792" custLinFactNeighborY="300000"/>
      <dgm:spPr>
        <a:prstGeom prst="mathPlus">
          <a:avLst/>
        </a:prstGeom>
      </dgm:spPr>
    </dgm:pt>
    <dgm:pt modelId="{4F6BC51F-7375-4562-9716-0086A780234B}" type="pres">
      <dgm:prSet presAssocID="{EE29E59E-4198-44AD-9352-3159E4686157}" presName="connTx" presStyleLbl="sibTrans2D1" presStyleIdx="0" presStyleCnt="2"/>
      <dgm:spPr/>
    </dgm:pt>
    <dgm:pt modelId="{1E996202-1099-44D1-895B-51C6191B68BE}" type="pres">
      <dgm:prSet presAssocID="{7E57DE19-5FFD-483E-B8BC-0FBDF6FE685E}" presName="composite" presStyleCnt="0"/>
      <dgm:spPr/>
    </dgm:pt>
    <dgm:pt modelId="{D518FEF4-BA0D-4C50-A54A-B40CBC883F80}" type="pres">
      <dgm:prSet presAssocID="{7E57DE19-5FFD-483E-B8BC-0FBDF6FE685E}" presName="imagSh" presStyleLbl="bgImgPlace1" presStyleIdx="1" presStyleCnt="3" custScaleX="83764" custScaleY="82863" custLinFactNeighborX="11886" custLinFactNeighborY="-44115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</dgm:pt>
    <dgm:pt modelId="{A6F4B7BC-0CD8-42F3-883F-1379840B6ACD}" type="pres">
      <dgm:prSet presAssocID="{7E57DE19-5FFD-483E-B8BC-0FBDF6FE685E}" presName="txNode" presStyleLbl="node1" presStyleIdx="1" presStyleCnt="3" custScaleX="122196" custScaleY="123983" custLinFactNeighborX="-4274" custLinFactNeighborY="13783">
        <dgm:presLayoutVars>
          <dgm:bulletEnabled val="1"/>
        </dgm:presLayoutVars>
      </dgm:prSet>
      <dgm:spPr/>
    </dgm:pt>
    <dgm:pt modelId="{7D1EBFFA-6D89-4970-A6D7-89CD1DD1EB1F}" type="pres">
      <dgm:prSet presAssocID="{E25D483A-299D-4337-8425-A116267894D9}" presName="sibTrans" presStyleLbl="sibTrans2D1" presStyleIdx="1" presStyleCnt="2" custAng="0" custScaleX="81972" custScaleY="74078" custLinFactY="215616" custLinFactNeighborX="40949" custLinFactNeighborY="300000"/>
      <dgm:spPr>
        <a:prstGeom prst="mathEqual">
          <a:avLst/>
        </a:prstGeom>
      </dgm:spPr>
    </dgm:pt>
    <dgm:pt modelId="{4D42619E-2813-46EA-B71E-1B414145743F}" type="pres">
      <dgm:prSet presAssocID="{E25D483A-299D-4337-8425-A116267894D9}" presName="connTx" presStyleLbl="sibTrans2D1" presStyleIdx="1" presStyleCnt="2"/>
      <dgm:spPr/>
    </dgm:pt>
    <dgm:pt modelId="{C18EFC5C-1FBE-44CA-A5A2-8134BC863021}" type="pres">
      <dgm:prSet presAssocID="{E357B1A8-9B93-42C7-BF90-3D6A6BD72358}" presName="composite" presStyleCnt="0"/>
      <dgm:spPr/>
    </dgm:pt>
    <dgm:pt modelId="{E3C9A029-5476-420E-AF20-76FE758534D7}" type="pres">
      <dgm:prSet presAssocID="{E357B1A8-9B93-42C7-BF90-3D6A6BD72358}" presName="imagSh" presStyleLbl="bgImgPlace1" presStyleIdx="2" presStyleCnt="3" custScaleX="109239" custScaleY="102926" custLinFactNeighborX="4384" custLinFactNeighborY="-50652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000" r="-19000"/>
          </a:stretch>
        </a:blipFill>
      </dgm:spPr>
    </dgm:pt>
    <dgm:pt modelId="{B3B43770-76FC-42BD-AC9F-FC8D63883869}" type="pres">
      <dgm:prSet presAssocID="{E357B1A8-9B93-42C7-BF90-3D6A6BD72358}" presName="txNode" presStyleLbl="node1" presStyleIdx="2" presStyleCnt="3" custScaleX="115861" custScaleY="124221" custLinFactNeighborX="-11550" custLinFactNeighborY="10824">
        <dgm:presLayoutVars>
          <dgm:bulletEnabled val="1"/>
        </dgm:presLayoutVars>
      </dgm:prSet>
      <dgm:spPr/>
    </dgm:pt>
  </dgm:ptLst>
  <dgm:cxnLst>
    <dgm:cxn modelId="{883FEF0C-D666-4FF3-8A7F-76D9B9A9CBF5}" srcId="{2DC45939-4355-4319-B375-9A5F112B4A31}" destId="{E357B1A8-9B93-42C7-BF90-3D6A6BD72358}" srcOrd="2" destOrd="0" parTransId="{28F13D91-FCCF-440B-A847-5C0820C9D2C7}" sibTransId="{307F0A3A-F98C-41B9-9621-B3FC60DF82EA}"/>
    <dgm:cxn modelId="{DEFC591E-8B64-4586-BD56-D56E97C4B010}" type="presOf" srcId="{E25D483A-299D-4337-8425-A116267894D9}" destId="{7D1EBFFA-6D89-4970-A6D7-89CD1DD1EB1F}" srcOrd="0" destOrd="0" presId="urn:microsoft.com/office/officeart/2005/8/layout/hProcess10"/>
    <dgm:cxn modelId="{57CB9F2D-2F78-4D4A-B14C-2ECA8F30CCDA}" type="presOf" srcId="{7E57DE19-5FFD-483E-B8BC-0FBDF6FE685E}" destId="{A6F4B7BC-0CD8-42F3-883F-1379840B6ACD}" srcOrd="0" destOrd="0" presId="urn:microsoft.com/office/officeart/2005/8/layout/hProcess10"/>
    <dgm:cxn modelId="{2935D439-C764-4A26-845A-41F92E2C5880}" type="presOf" srcId="{EE29E59E-4198-44AD-9352-3159E4686157}" destId="{5D7280E6-0424-4447-9C92-5F3A15A938F5}" srcOrd="0" destOrd="0" presId="urn:microsoft.com/office/officeart/2005/8/layout/hProcess10"/>
    <dgm:cxn modelId="{86D76041-8C8D-4E3F-B707-7CFAE1B899E8}" type="presOf" srcId="{E25D483A-299D-4337-8425-A116267894D9}" destId="{4D42619E-2813-46EA-B71E-1B414145743F}" srcOrd="1" destOrd="0" presId="urn:microsoft.com/office/officeart/2005/8/layout/hProcess10"/>
    <dgm:cxn modelId="{50BE5D6D-856F-4B79-A972-403A714A892D}" srcId="{2DC45939-4355-4319-B375-9A5F112B4A31}" destId="{7E57DE19-5FFD-483E-B8BC-0FBDF6FE685E}" srcOrd="1" destOrd="0" parTransId="{5D5DA51A-532D-4134-8BB4-DDA15B0D8EE6}" sibTransId="{E25D483A-299D-4337-8425-A116267894D9}"/>
    <dgm:cxn modelId="{116FD055-DC69-4E37-9750-36746105C431}" srcId="{2DC45939-4355-4319-B375-9A5F112B4A31}" destId="{1F623ABE-94C3-4017-BC56-3116F4717B2B}" srcOrd="0" destOrd="0" parTransId="{20AA6868-2770-44DB-B4F2-5341F40DBD88}" sibTransId="{EE29E59E-4198-44AD-9352-3159E4686157}"/>
    <dgm:cxn modelId="{8C51E08D-0F3C-42A0-A770-AE14B857EF2B}" type="presOf" srcId="{2DC45939-4355-4319-B375-9A5F112B4A31}" destId="{CADFEF9B-1CB7-4558-BF4A-20A4D380F51A}" srcOrd="0" destOrd="0" presId="urn:microsoft.com/office/officeart/2005/8/layout/hProcess10"/>
    <dgm:cxn modelId="{5364B2A7-0F98-43B5-B720-E4EEB74C6732}" type="presOf" srcId="{EE29E59E-4198-44AD-9352-3159E4686157}" destId="{4F6BC51F-7375-4562-9716-0086A780234B}" srcOrd="1" destOrd="0" presId="urn:microsoft.com/office/officeart/2005/8/layout/hProcess10"/>
    <dgm:cxn modelId="{DDC515E8-B1F1-4F4E-B0B9-F3B858E303E9}" type="presOf" srcId="{E357B1A8-9B93-42C7-BF90-3D6A6BD72358}" destId="{B3B43770-76FC-42BD-AC9F-FC8D63883869}" srcOrd="0" destOrd="0" presId="urn:microsoft.com/office/officeart/2005/8/layout/hProcess10"/>
    <dgm:cxn modelId="{9CB122F2-5736-4A94-A857-B87A1C687433}" type="presOf" srcId="{1F623ABE-94C3-4017-BC56-3116F4717B2B}" destId="{9D368D6F-9398-4BC6-97C3-6F30A447CBD5}" srcOrd="0" destOrd="0" presId="urn:microsoft.com/office/officeart/2005/8/layout/hProcess10"/>
    <dgm:cxn modelId="{B9F1DCC6-F847-4979-A29C-43532958CB51}" type="presParOf" srcId="{CADFEF9B-1CB7-4558-BF4A-20A4D380F51A}" destId="{4A88BCAE-80F0-4300-BB6E-F7AC26BE71F6}" srcOrd="0" destOrd="0" presId="urn:microsoft.com/office/officeart/2005/8/layout/hProcess10"/>
    <dgm:cxn modelId="{8B4CAC2D-0111-483D-89B6-5195ECCEC926}" type="presParOf" srcId="{4A88BCAE-80F0-4300-BB6E-F7AC26BE71F6}" destId="{3AFDFB15-C8C5-4009-9688-BCFD451497DC}" srcOrd="0" destOrd="0" presId="urn:microsoft.com/office/officeart/2005/8/layout/hProcess10"/>
    <dgm:cxn modelId="{E6C32C1C-DD8C-4CCB-861C-B57D1F6D1406}" type="presParOf" srcId="{4A88BCAE-80F0-4300-BB6E-F7AC26BE71F6}" destId="{9D368D6F-9398-4BC6-97C3-6F30A447CBD5}" srcOrd="1" destOrd="0" presId="urn:microsoft.com/office/officeart/2005/8/layout/hProcess10"/>
    <dgm:cxn modelId="{31632DCF-9D0C-4AEC-A2DD-71B26E33BE57}" type="presParOf" srcId="{CADFEF9B-1CB7-4558-BF4A-20A4D380F51A}" destId="{5D7280E6-0424-4447-9C92-5F3A15A938F5}" srcOrd="1" destOrd="0" presId="urn:microsoft.com/office/officeart/2005/8/layout/hProcess10"/>
    <dgm:cxn modelId="{192F0B2E-FF83-408B-A8EE-F8C18D61AAC7}" type="presParOf" srcId="{5D7280E6-0424-4447-9C92-5F3A15A938F5}" destId="{4F6BC51F-7375-4562-9716-0086A780234B}" srcOrd="0" destOrd="0" presId="urn:microsoft.com/office/officeart/2005/8/layout/hProcess10"/>
    <dgm:cxn modelId="{EFDF16FA-FA53-4E60-92CC-7F38BA6267E8}" type="presParOf" srcId="{CADFEF9B-1CB7-4558-BF4A-20A4D380F51A}" destId="{1E996202-1099-44D1-895B-51C6191B68BE}" srcOrd="2" destOrd="0" presId="urn:microsoft.com/office/officeart/2005/8/layout/hProcess10"/>
    <dgm:cxn modelId="{A8A538F9-97AD-44B0-9D6B-A954AFEE44FD}" type="presParOf" srcId="{1E996202-1099-44D1-895B-51C6191B68BE}" destId="{D518FEF4-BA0D-4C50-A54A-B40CBC883F80}" srcOrd="0" destOrd="0" presId="urn:microsoft.com/office/officeart/2005/8/layout/hProcess10"/>
    <dgm:cxn modelId="{535B3FA2-7734-451E-A4B0-25079C8FAA64}" type="presParOf" srcId="{1E996202-1099-44D1-895B-51C6191B68BE}" destId="{A6F4B7BC-0CD8-42F3-883F-1379840B6ACD}" srcOrd="1" destOrd="0" presId="urn:microsoft.com/office/officeart/2005/8/layout/hProcess10"/>
    <dgm:cxn modelId="{05369F65-2185-49EE-A138-138CD78857CE}" type="presParOf" srcId="{CADFEF9B-1CB7-4558-BF4A-20A4D380F51A}" destId="{7D1EBFFA-6D89-4970-A6D7-89CD1DD1EB1F}" srcOrd="3" destOrd="0" presId="urn:microsoft.com/office/officeart/2005/8/layout/hProcess10"/>
    <dgm:cxn modelId="{AC9C86CA-4675-44B9-83BC-F98BB2E25CCD}" type="presParOf" srcId="{7D1EBFFA-6D89-4970-A6D7-89CD1DD1EB1F}" destId="{4D42619E-2813-46EA-B71E-1B414145743F}" srcOrd="0" destOrd="0" presId="urn:microsoft.com/office/officeart/2005/8/layout/hProcess10"/>
    <dgm:cxn modelId="{F1761101-FB40-471D-8B82-4C0F40FB6D91}" type="presParOf" srcId="{CADFEF9B-1CB7-4558-BF4A-20A4D380F51A}" destId="{C18EFC5C-1FBE-44CA-A5A2-8134BC863021}" srcOrd="4" destOrd="0" presId="urn:microsoft.com/office/officeart/2005/8/layout/hProcess10"/>
    <dgm:cxn modelId="{9D624BA2-707A-4EBE-B5C7-AD76E36B4861}" type="presParOf" srcId="{C18EFC5C-1FBE-44CA-A5A2-8134BC863021}" destId="{E3C9A029-5476-420E-AF20-76FE758534D7}" srcOrd="0" destOrd="0" presId="urn:microsoft.com/office/officeart/2005/8/layout/hProcess10"/>
    <dgm:cxn modelId="{91F50C26-2B38-4D01-A51F-1F74026798EA}" type="presParOf" srcId="{C18EFC5C-1FBE-44CA-A5A2-8134BC863021}" destId="{B3B43770-76FC-42BD-AC9F-FC8D63883869}" srcOrd="1" destOrd="0" presId="urn:microsoft.com/office/officeart/2005/8/layout/hProcess10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E27247-37F0-4CAD-9490-E1125BEA010C}">
      <dsp:nvSpPr>
        <dsp:cNvPr id="0" name=""/>
        <dsp:cNvSpPr/>
      </dsp:nvSpPr>
      <dsp:spPr>
        <a:xfrm>
          <a:off x="0" y="0"/>
          <a:ext cx="8856984" cy="87720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just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kern="1200" dirty="0">
              <a:solidFill>
                <a:schemeClr val="tx1"/>
              </a:solidFill>
              <a:latin typeface="Constantia" pitchFamily="18" charset="0"/>
            </a:rPr>
            <a:t>- </a:t>
          </a:r>
          <a:r>
            <a:rPr lang="ru-RU" sz="1600" b="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Количество малых и средних предприятий включая индивидуальных предпринимателей на 10 тыс. </a:t>
          </a:r>
          <a:r>
            <a:rPr lang="en-US" sz="1600" b="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</a:t>
          </a:r>
          <a:r>
            <a:rPr lang="ru-RU" sz="1600" b="0" kern="1200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аселения</a:t>
          </a:r>
          <a:endParaRPr lang="en-US" sz="1600" b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i="1" kern="1200" dirty="0">
              <a:solidFill>
                <a:srgbClr val="1B6F53"/>
              </a:solidFill>
              <a:latin typeface="Constantia" pitchFamily="18" charset="0"/>
            </a:rPr>
            <a:t>Плановый показатель – </a:t>
          </a:r>
          <a:r>
            <a:rPr lang="en-US" sz="1300" b="1" i="1" kern="1200" dirty="0">
              <a:solidFill>
                <a:srgbClr val="1B6F53"/>
              </a:solidFill>
              <a:latin typeface="Arial" panose="020B0604020202020204" pitchFamily="34" charset="0"/>
              <a:cs typeface="Arial" panose="020B0604020202020204" pitchFamily="34" charset="0"/>
            </a:rPr>
            <a:t>198,8</a:t>
          </a:r>
          <a:r>
            <a:rPr lang="ru-RU" sz="1300" b="1" i="1" kern="1200" dirty="0">
              <a:solidFill>
                <a:srgbClr val="1B6F53"/>
              </a:solidFill>
              <a:latin typeface="Constantia" pitchFamily="18" charset="0"/>
            </a:rPr>
            <a:t> ед., Достигнутый результат – </a:t>
          </a:r>
          <a:r>
            <a:rPr lang="en-US" sz="1300" b="1" i="1" kern="1200" dirty="0">
              <a:solidFill>
                <a:srgbClr val="1B6F53"/>
              </a:solidFill>
              <a:latin typeface="Arial" panose="020B0604020202020204" pitchFamily="34" charset="0"/>
              <a:cs typeface="Arial" panose="020B0604020202020204" pitchFamily="34" charset="0"/>
            </a:rPr>
            <a:t>203,6</a:t>
          </a:r>
          <a:r>
            <a:rPr lang="ru-RU" sz="1300" b="1" i="1" kern="1200" dirty="0">
              <a:solidFill>
                <a:srgbClr val="1B6F53"/>
              </a:solidFill>
              <a:latin typeface="Constantia" pitchFamily="18" charset="0"/>
            </a:rPr>
            <a:t> ед.</a:t>
          </a:r>
          <a:r>
            <a:rPr lang="ru-RU" sz="1300" b="1" i="0" kern="1200" dirty="0">
              <a:solidFill>
                <a:srgbClr val="1B6F53"/>
              </a:solidFill>
              <a:latin typeface="Constantia" pitchFamily="18" charset="0"/>
            </a:rPr>
            <a:t> </a:t>
          </a:r>
          <a:endParaRPr lang="ru-RU" sz="1300" b="0" kern="1200" dirty="0">
            <a:solidFill>
              <a:schemeClr val="tx1"/>
            </a:solidFill>
            <a:latin typeface="Constantia" pitchFamily="18" charset="0"/>
          </a:endParaRPr>
        </a:p>
      </dsp:txBody>
      <dsp:txXfrm>
        <a:off x="1859117" y="0"/>
        <a:ext cx="6997866" cy="877202"/>
      </dsp:txXfrm>
    </dsp:sp>
    <dsp:sp modelId="{81A9D6D8-928C-4423-8D1D-063A8F5412EC}">
      <dsp:nvSpPr>
        <dsp:cNvPr id="0" name=""/>
        <dsp:cNvSpPr/>
      </dsp:nvSpPr>
      <dsp:spPr>
        <a:xfrm>
          <a:off x="87720" y="87720"/>
          <a:ext cx="1771396" cy="701762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4000" b="-34000"/>
          </a:stretch>
        </a:blip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DF5D81-5826-4AFF-AFAA-F941EF7E9408}">
      <dsp:nvSpPr>
        <dsp:cNvPr id="0" name=""/>
        <dsp:cNvSpPr/>
      </dsp:nvSpPr>
      <dsp:spPr>
        <a:xfrm>
          <a:off x="0" y="964922"/>
          <a:ext cx="8856984" cy="87720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300" b="0" kern="1200" dirty="0">
              <a:solidFill>
                <a:schemeClr val="tx1"/>
              </a:solidFill>
              <a:latin typeface="Constantia" pitchFamily="18" charset="0"/>
            </a:rPr>
            <a:t>- </a:t>
          </a:r>
          <a:r>
            <a:rPr lang="ru-RU" sz="1600" b="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Доля среднесписочной численности занятых на малых и средних предприятиях,  включая индивидуальных предпринимателей в общей численности  работающих</a:t>
          </a:r>
          <a:endParaRPr lang="en-US" sz="1600" b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300" b="1" i="1" kern="1200" dirty="0">
              <a:solidFill>
                <a:srgbClr val="1B6F53"/>
              </a:solidFill>
              <a:latin typeface="Constantia" pitchFamily="18" charset="0"/>
            </a:rPr>
            <a:t>Плановый показатель – </a:t>
          </a:r>
          <a:r>
            <a:rPr lang="en-US" sz="1300" b="1" i="1" kern="1200" dirty="0">
              <a:solidFill>
                <a:srgbClr val="1B6F53"/>
              </a:solidFill>
              <a:latin typeface="Arial" panose="020B0604020202020204" pitchFamily="34" charset="0"/>
              <a:cs typeface="Arial" panose="020B0604020202020204" pitchFamily="34" charset="0"/>
            </a:rPr>
            <a:t>17,5 %</a:t>
          </a:r>
          <a:r>
            <a:rPr lang="ru-RU" sz="1300" b="1" i="1" kern="1200" dirty="0">
              <a:solidFill>
                <a:srgbClr val="1B6F53"/>
              </a:solidFill>
              <a:latin typeface="Constantia" pitchFamily="18" charset="0"/>
            </a:rPr>
            <a:t>, Достигнутый результат – </a:t>
          </a:r>
          <a:r>
            <a:rPr lang="en-US" sz="1300" b="1" i="1" kern="1200" dirty="0">
              <a:solidFill>
                <a:srgbClr val="1B6F53"/>
              </a:solidFill>
              <a:latin typeface="Arial" panose="020B0604020202020204" pitchFamily="34" charset="0"/>
              <a:cs typeface="Arial" panose="020B0604020202020204" pitchFamily="34" charset="0"/>
            </a:rPr>
            <a:t>17,5</a:t>
          </a:r>
          <a:r>
            <a:rPr lang="ru-RU" sz="1300" b="1" i="1" kern="1200" dirty="0">
              <a:solidFill>
                <a:srgbClr val="1B6F53"/>
              </a:solidFill>
              <a:latin typeface="Constantia" pitchFamily="18" charset="0"/>
            </a:rPr>
            <a:t> </a:t>
          </a:r>
          <a:r>
            <a:rPr lang="en-US" sz="1300" b="1" i="1" kern="1200" dirty="0">
              <a:solidFill>
                <a:srgbClr val="1B6F53"/>
              </a:solidFill>
              <a:latin typeface="Arial" panose="020B0604020202020204" pitchFamily="34" charset="0"/>
              <a:cs typeface="Arial" panose="020B0604020202020204" pitchFamily="34" charset="0"/>
            </a:rPr>
            <a:t>%</a:t>
          </a:r>
          <a:r>
            <a:rPr lang="en-US" sz="1300" b="1" i="1" kern="1200" dirty="0">
              <a:solidFill>
                <a:srgbClr val="1B6F53"/>
              </a:solidFill>
              <a:latin typeface="Constantia" pitchFamily="18" charset="0"/>
            </a:rPr>
            <a:t>.</a:t>
          </a:r>
          <a:endParaRPr lang="ru-RU" sz="1300" b="0" kern="1200" dirty="0">
            <a:solidFill>
              <a:schemeClr val="tx1"/>
            </a:solidFill>
            <a:latin typeface="Constantia" pitchFamily="18" charset="0"/>
          </a:endParaRPr>
        </a:p>
      </dsp:txBody>
      <dsp:txXfrm>
        <a:off x="1859117" y="964922"/>
        <a:ext cx="6997866" cy="877202"/>
      </dsp:txXfrm>
    </dsp:sp>
    <dsp:sp modelId="{B88A6FE8-F6E2-437A-9647-F85129E082CC}">
      <dsp:nvSpPr>
        <dsp:cNvPr id="0" name=""/>
        <dsp:cNvSpPr/>
      </dsp:nvSpPr>
      <dsp:spPr>
        <a:xfrm>
          <a:off x="87720" y="1052643"/>
          <a:ext cx="1771396" cy="701762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4000" b="-34000"/>
          </a:stretch>
        </a:blip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CB2272-3F21-48BA-9CB4-539D4C53B75D}">
      <dsp:nvSpPr>
        <dsp:cNvPr id="0" name=""/>
        <dsp:cNvSpPr/>
      </dsp:nvSpPr>
      <dsp:spPr>
        <a:xfrm>
          <a:off x="0" y="1914959"/>
          <a:ext cx="8856984" cy="87720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just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kern="1200" dirty="0">
              <a:latin typeface="Constantia" pitchFamily="18" charset="0"/>
            </a:rPr>
            <a:t>- </a:t>
          </a: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Количество проведенных публичных мероприятий (выставки-ярмарки, круглые столы, семинары, мастер-классы), в которых организовано участие субъектов МСП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lvl="0" indent="0" algn="just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i="1" kern="1200" dirty="0">
              <a:solidFill>
                <a:srgbClr val="1B6F53"/>
              </a:solidFill>
              <a:latin typeface="Constantia" pitchFamily="18" charset="0"/>
            </a:rPr>
            <a:t>Плановый показатель – </a:t>
          </a:r>
          <a:r>
            <a:rPr lang="en-US" sz="1300" b="1" i="1" kern="1200" dirty="0">
              <a:solidFill>
                <a:srgbClr val="1B6F53"/>
              </a:solidFill>
              <a:latin typeface="Arial" panose="020B0604020202020204" pitchFamily="34" charset="0"/>
              <a:cs typeface="Arial" panose="020B0604020202020204" pitchFamily="34" charset="0"/>
            </a:rPr>
            <a:t>18</a:t>
          </a:r>
          <a:r>
            <a:rPr lang="ru-RU" sz="1300" b="1" i="1" kern="1200" dirty="0">
              <a:solidFill>
                <a:srgbClr val="1B6F53"/>
              </a:solidFill>
              <a:latin typeface="Constantia" pitchFamily="18" charset="0"/>
            </a:rPr>
            <a:t> ед., Достигнутый результат – </a:t>
          </a:r>
          <a:r>
            <a:rPr lang="ru-RU" sz="1300" b="1" i="1" kern="1200" dirty="0">
              <a:solidFill>
                <a:srgbClr val="1B6F53"/>
              </a:solidFill>
              <a:latin typeface="Arial" pitchFamily="34" charset="0"/>
              <a:cs typeface="Arial" pitchFamily="34" charset="0"/>
            </a:rPr>
            <a:t>1</a:t>
          </a:r>
          <a:r>
            <a:rPr lang="en-US" sz="1300" b="1" i="1" kern="1200" dirty="0">
              <a:solidFill>
                <a:srgbClr val="1B6F53"/>
              </a:solidFill>
              <a:latin typeface="Arial" pitchFamily="34" charset="0"/>
              <a:cs typeface="Arial" pitchFamily="34" charset="0"/>
            </a:rPr>
            <a:t>8</a:t>
          </a:r>
          <a:r>
            <a:rPr lang="ru-RU" sz="1300" b="1" i="1" kern="1200" dirty="0">
              <a:solidFill>
                <a:srgbClr val="1B6F53"/>
              </a:solidFill>
              <a:latin typeface="Constantia" pitchFamily="18" charset="0"/>
            </a:rPr>
            <a:t> ед.</a:t>
          </a:r>
          <a:r>
            <a:rPr lang="ru-RU" sz="1300" b="1" i="0" kern="1200" dirty="0">
              <a:solidFill>
                <a:srgbClr val="1B6F53"/>
              </a:solidFill>
              <a:latin typeface="Constantia" pitchFamily="18" charset="0"/>
            </a:rPr>
            <a:t> </a:t>
          </a:r>
          <a:endParaRPr lang="ru-RU" sz="1300" b="1" kern="1200" dirty="0">
            <a:solidFill>
              <a:srgbClr val="1B6F53"/>
            </a:solidFill>
            <a:latin typeface="Constantia" pitchFamily="18" charset="0"/>
          </a:endParaRPr>
        </a:p>
      </dsp:txBody>
      <dsp:txXfrm>
        <a:off x="1859117" y="1914959"/>
        <a:ext cx="6997866" cy="877202"/>
      </dsp:txXfrm>
    </dsp:sp>
    <dsp:sp modelId="{131256A8-0F3A-48E1-B997-AA87CB9ED320}">
      <dsp:nvSpPr>
        <dsp:cNvPr id="0" name=""/>
        <dsp:cNvSpPr/>
      </dsp:nvSpPr>
      <dsp:spPr>
        <a:xfrm>
          <a:off x="87720" y="2017565"/>
          <a:ext cx="1771396" cy="701762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4000" b="-34000"/>
          </a:stretch>
        </a:blip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15BC71-DC0B-4849-BAFA-B7CA15964880}">
      <dsp:nvSpPr>
        <dsp:cNvPr id="0" name=""/>
        <dsp:cNvSpPr/>
      </dsp:nvSpPr>
      <dsp:spPr>
        <a:xfrm>
          <a:off x="0" y="2894768"/>
          <a:ext cx="8856984" cy="87720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i="0" kern="1200" dirty="0">
              <a:latin typeface="Constantia" pitchFamily="18" charset="0"/>
            </a:rPr>
            <a:t>- </a:t>
          </a:r>
          <a:r>
            <a:rPr lang="ru-RU" sz="1600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Количество субъектов малого и среднего предпринимательства, включая индивидуальных предпринимателей, получивших финансовую поддержку</a:t>
          </a:r>
          <a:endParaRPr lang="en-US" sz="1600" i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300" b="1" i="1" kern="1200" dirty="0">
              <a:solidFill>
                <a:srgbClr val="1B6F53"/>
              </a:solidFill>
              <a:latin typeface="Constantia" pitchFamily="18" charset="0"/>
            </a:rPr>
            <a:t>Плановый показатель – </a:t>
          </a:r>
          <a:r>
            <a:rPr lang="ru-RU" sz="1300" b="1" i="1" kern="1200" dirty="0">
              <a:solidFill>
                <a:srgbClr val="1B6F53"/>
              </a:solidFill>
              <a:latin typeface="Arial" pitchFamily="34" charset="0"/>
              <a:cs typeface="Arial" pitchFamily="34" charset="0"/>
            </a:rPr>
            <a:t>1</a:t>
          </a:r>
          <a:r>
            <a:rPr lang="en-US" sz="1300" b="1" i="1" kern="1200" dirty="0">
              <a:solidFill>
                <a:srgbClr val="1B6F53"/>
              </a:solidFill>
              <a:latin typeface="Arial" pitchFamily="34" charset="0"/>
              <a:cs typeface="Arial" pitchFamily="34" charset="0"/>
            </a:rPr>
            <a:t>2</a:t>
          </a:r>
          <a:r>
            <a:rPr lang="ru-RU" sz="1300" b="1" i="1" kern="1200" dirty="0">
              <a:solidFill>
                <a:srgbClr val="1B6F53"/>
              </a:solidFill>
              <a:latin typeface="Constantia" pitchFamily="18" charset="0"/>
            </a:rPr>
            <a:t> ед., Достигнутый результат – </a:t>
          </a:r>
          <a:r>
            <a:rPr lang="ru-RU" sz="1300" b="1" i="1" kern="1200" dirty="0">
              <a:solidFill>
                <a:srgbClr val="1B6F53"/>
              </a:solidFill>
              <a:latin typeface="Arial" pitchFamily="34" charset="0"/>
              <a:cs typeface="Arial" pitchFamily="34" charset="0"/>
            </a:rPr>
            <a:t>2</a:t>
          </a:r>
          <a:r>
            <a:rPr lang="en-US" sz="1300" b="1" i="1" kern="1200" dirty="0">
              <a:solidFill>
                <a:srgbClr val="1B6F53"/>
              </a:solidFill>
              <a:latin typeface="Arial" pitchFamily="34" charset="0"/>
              <a:cs typeface="Arial" pitchFamily="34" charset="0"/>
            </a:rPr>
            <a:t>0</a:t>
          </a:r>
          <a:r>
            <a:rPr lang="ru-RU" sz="1300" b="1" i="1" kern="1200" dirty="0">
              <a:solidFill>
                <a:srgbClr val="1B6F53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ru-RU" sz="1300" b="1" i="1" kern="1200" dirty="0">
              <a:solidFill>
                <a:srgbClr val="1B6F53"/>
              </a:solidFill>
              <a:latin typeface="Constantia" pitchFamily="18" charset="0"/>
            </a:rPr>
            <a:t>ед.</a:t>
          </a:r>
          <a:endParaRPr lang="ru-RU" sz="1300" b="1" kern="1200" dirty="0">
            <a:solidFill>
              <a:srgbClr val="1B6F53"/>
            </a:solidFill>
          </a:endParaRPr>
        </a:p>
      </dsp:txBody>
      <dsp:txXfrm>
        <a:off x="1859117" y="2894768"/>
        <a:ext cx="6997866" cy="877202"/>
      </dsp:txXfrm>
    </dsp:sp>
    <dsp:sp modelId="{208CA3B3-E30C-4B61-B08A-8FD7E608E5E4}">
      <dsp:nvSpPr>
        <dsp:cNvPr id="0" name=""/>
        <dsp:cNvSpPr/>
      </dsp:nvSpPr>
      <dsp:spPr>
        <a:xfrm>
          <a:off x="87720" y="2982488"/>
          <a:ext cx="1771396" cy="701762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3CE356-D23E-4AC2-AEBC-857E94EF29E8}">
      <dsp:nvSpPr>
        <dsp:cNvPr id="0" name=""/>
        <dsp:cNvSpPr/>
      </dsp:nvSpPr>
      <dsp:spPr>
        <a:xfrm>
          <a:off x="0" y="3890875"/>
          <a:ext cx="8856984" cy="87720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just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kern="1200" dirty="0">
              <a:latin typeface="Constantia" pitchFamily="18" charset="0"/>
            </a:rPr>
            <a:t>- </a:t>
          </a: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Численность занятых в сфере малого и среднего предпринимательства, включая индивидуальных предпринимателей</a:t>
          </a:r>
          <a:endParaRPr lang="ru-RU" sz="16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i="1" kern="1200" dirty="0">
              <a:solidFill>
                <a:srgbClr val="1B6F53"/>
              </a:solidFill>
              <a:latin typeface="Constantia" pitchFamily="18" charset="0"/>
            </a:rPr>
            <a:t>Плановый показатель – </a:t>
          </a:r>
          <a:r>
            <a:rPr lang="en-US" sz="1300" b="1" i="1" kern="1200" dirty="0">
              <a:solidFill>
                <a:srgbClr val="1B6F53"/>
              </a:solidFill>
              <a:latin typeface="Arial" panose="020B0604020202020204" pitchFamily="34" charset="0"/>
              <a:cs typeface="Arial" panose="020B0604020202020204" pitchFamily="34" charset="0"/>
            </a:rPr>
            <a:t>4,9</a:t>
          </a:r>
          <a:r>
            <a:rPr lang="ru-RU" sz="1300" b="1" i="1" kern="1200" dirty="0">
              <a:solidFill>
                <a:srgbClr val="1B6F53"/>
              </a:solidFill>
              <a:latin typeface="Constantia" pitchFamily="18" charset="0"/>
            </a:rPr>
            <a:t> </a:t>
          </a:r>
          <a:r>
            <a:rPr lang="en-US" sz="1300" b="1" i="1" kern="1200" dirty="0" err="1">
              <a:solidFill>
                <a:srgbClr val="1B6F53"/>
              </a:solidFill>
              <a:latin typeface="Constantia" pitchFamily="18" charset="0"/>
            </a:rPr>
            <a:t>тыс.чел</a:t>
          </a:r>
          <a:r>
            <a:rPr lang="en-US" sz="1300" b="1" i="1" kern="1200" dirty="0">
              <a:solidFill>
                <a:srgbClr val="1B6F53"/>
              </a:solidFill>
              <a:latin typeface="Constantia" pitchFamily="18" charset="0"/>
            </a:rPr>
            <a:t>.</a:t>
          </a:r>
          <a:r>
            <a:rPr lang="ru-RU" sz="1300" b="1" i="1" kern="1200" dirty="0">
              <a:solidFill>
                <a:srgbClr val="1B6F53"/>
              </a:solidFill>
              <a:latin typeface="Constantia" pitchFamily="18" charset="0"/>
            </a:rPr>
            <a:t>, Достигнутый результат – </a:t>
          </a:r>
          <a:r>
            <a:rPr lang="en-US" sz="1300" b="1" i="1" kern="1200" dirty="0">
              <a:solidFill>
                <a:srgbClr val="1B6F53"/>
              </a:solidFill>
              <a:latin typeface="Arial" panose="020B0604020202020204" pitchFamily="34" charset="0"/>
              <a:cs typeface="Arial" panose="020B0604020202020204" pitchFamily="34" charset="0"/>
            </a:rPr>
            <a:t>4,9</a:t>
          </a:r>
          <a:r>
            <a:rPr lang="ru-RU" sz="1300" b="1" i="1" kern="1200" dirty="0">
              <a:solidFill>
                <a:srgbClr val="1B6F53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300" b="1" i="1" kern="1200" dirty="0" err="1">
              <a:solidFill>
                <a:srgbClr val="1B6F53"/>
              </a:solidFill>
              <a:latin typeface="Constantia" pitchFamily="18" charset="0"/>
            </a:rPr>
            <a:t>тыс.чел</a:t>
          </a:r>
          <a:r>
            <a:rPr lang="ru-RU" sz="1300" b="1" i="1" kern="1200" dirty="0">
              <a:solidFill>
                <a:srgbClr val="1B6F53"/>
              </a:solidFill>
              <a:latin typeface="Constantia" pitchFamily="18" charset="0"/>
            </a:rPr>
            <a:t>.</a:t>
          </a:r>
        </a:p>
      </dsp:txBody>
      <dsp:txXfrm>
        <a:off x="1859117" y="3890875"/>
        <a:ext cx="6997866" cy="877202"/>
      </dsp:txXfrm>
    </dsp:sp>
    <dsp:sp modelId="{42F1260C-BC52-46EC-BCCB-DB2198972824}">
      <dsp:nvSpPr>
        <dsp:cNvPr id="0" name=""/>
        <dsp:cNvSpPr/>
      </dsp:nvSpPr>
      <dsp:spPr>
        <a:xfrm>
          <a:off x="87720" y="3947411"/>
          <a:ext cx="1771396" cy="701762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4000" b="-34000"/>
          </a:stretch>
        </a:blip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B02616-67A6-45CA-BF33-A5ABFC9702CD}">
      <dsp:nvSpPr>
        <dsp:cNvPr id="0" name=""/>
        <dsp:cNvSpPr/>
      </dsp:nvSpPr>
      <dsp:spPr>
        <a:xfrm>
          <a:off x="0" y="4824614"/>
          <a:ext cx="8856984" cy="87720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just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i="1" kern="1200" dirty="0">
              <a:solidFill>
                <a:srgbClr val="1B6F53"/>
              </a:solidFill>
              <a:latin typeface="Constantia" pitchFamily="18" charset="0"/>
            </a:rPr>
            <a:t>- </a:t>
          </a:r>
          <a:r>
            <a:rPr lang="ru-RU" sz="1600" b="0" i="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Количество проведенных ярмарок на территории Нефтеюганского района, в том числе с участием сельхоз и товаропроизводителей</a:t>
          </a:r>
          <a:endParaRPr lang="en-US" sz="1600" b="0" i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lvl="0" indent="0" algn="just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i="1" kern="1200" dirty="0">
              <a:solidFill>
                <a:srgbClr val="1B6F53"/>
              </a:solidFill>
              <a:latin typeface="Constantia" pitchFamily="18" charset="0"/>
            </a:rPr>
            <a:t>Плановый показатель – </a:t>
          </a:r>
          <a:r>
            <a:rPr lang="ru-RU" sz="1300" b="1" i="1" kern="1200" dirty="0">
              <a:solidFill>
                <a:srgbClr val="1B6F53"/>
              </a:solidFill>
              <a:latin typeface="Arial" pitchFamily="34" charset="0"/>
              <a:cs typeface="Arial" pitchFamily="34" charset="0"/>
            </a:rPr>
            <a:t>1</a:t>
          </a:r>
          <a:r>
            <a:rPr lang="en-US" sz="1300" b="1" i="1" kern="1200" dirty="0">
              <a:solidFill>
                <a:srgbClr val="1B6F53"/>
              </a:solidFill>
              <a:latin typeface="Arial" pitchFamily="34" charset="0"/>
              <a:cs typeface="Arial" pitchFamily="34" charset="0"/>
            </a:rPr>
            <a:t>06</a:t>
          </a:r>
          <a:r>
            <a:rPr lang="ru-RU" sz="1300" b="1" i="1" kern="1200" dirty="0">
              <a:solidFill>
                <a:srgbClr val="1B6F53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ru-RU" sz="1300" b="1" i="1" kern="1200" dirty="0">
              <a:solidFill>
                <a:srgbClr val="1B6F53"/>
              </a:solidFill>
              <a:latin typeface="Constantia" pitchFamily="18" charset="0"/>
            </a:rPr>
            <a:t>ед., Достигнутый результат – </a:t>
          </a:r>
          <a:r>
            <a:rPr lang="en-US" sz="1300" b="1" i="1" u="none" kern="1200" dirty="0">
              <a:solidFill>
                <a:srgbClr val="1B6F53"/>
              </a:solidFill>
              <a:latin typeface="Arial" panose="020B0604020202020204" pitchFamily="34" charset="0"/>
              <a:cs typeface="Arial" panose="020B0604020202020204" pitchFamily="34" charset="0"/>
            </a:rPr>
            <a:t>106</a:t>
          </a:r>
          <a:r>
            <a:rPr lang="ru-RU" sz="1300" b="1" i="1" kern="1200" dirty="0">
              <a:solidFill>
                <a:srgbClr val="1B6F53"/>
              </a:solidFill>
              <a:latin typeface="Constantia" pitchFamily="18" charset="0"/>
            </a:rPr>
            <a:t> ед.</a:t>
          </a:r>
          <a:endParaRPr lang="ru-RU" sz="1300" b="0" i="0" kern="1200" dirty="0">
            <a:solidFill>
              <a:schemeClr val="tx1"/>
            </a:solidFill>
            <a:latin typeface="Constantia" pitchFamily="18" charset="0"/>
          </a:endParaRPr>
        </a:p>
      </dsp:txBody>
      <dsp:txXfrm>
        <a:off x="1859117" y="4824614"/>
        <a:ext cx="6997866" cy="877202"/>
      </dsp:txXfrm>
    </dsp:sp>
    <dsp:sp modelId="{EE820E56-8D2D-4A7D-B0D3-7FA6078D10A8}">
      <dsp:nvSpPr>
        <dsp:cNvPr id="0" name=""/>
        <dsp:cNvSpPr/>
      </dsp:nvSpPr>
      <dsp:spPr>
        <a:xfrm>
          <a:off x="87720" y="4912334"/>
          <a:ext cx="1771396" cy="701762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4000" b="-34000"/>
          </a:stretch>
        </a:blip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FDFB15-C8C5-4009-9688-BCFD451497DC}">
      <dsp:nvSpPr>
        <dsp:cNvPr id="0" name=""/>
        <dsp:cNvSpPr/>
      </dsp:nvSpPr>
      <dsp:spPr>
        <a:xfrm>
          <a:off x="319122" y="266391"/>
          <a:ext cx="1935487" cy="193548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  <a:ln>
          <a:noFill/>
        </a:ln>
        <a:effectLst/>
        <a:scene3d>
          <a:camera prst="orthographicFront"/>
          <a:lightRig rig="chilly" dir="t"/>
        </a:scene3d>
        <a:sp3d z="-2570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368D6F-9398-4BC6-97C3-6F30A447CBD5}">
      <dsp:nvSpPr>
        <dsp:cNvPr id="0" name=""/>
        <dsp:cNvSpPr/>
      </dsp:nvSpPr>
      <dsp:spPr>
        <a:xfrm>
          <a:off x="205791" y="2322585"/>
          <a:ext cx="2141790" cy="2429636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600" kern="1200" dirty="0"/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600" kern="1200" dirty="0"/>
        </a:p>
        <a:p>
          <a:pPr marL="0" lvl="0" indent="0" algn="ctr" defTabSz="2667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600" kern="1200" dirty="0"/>
            <a:t> </a:t>
          </a:r>
          <a:r>
            <a:rPr lang="ru-RU" sz="1600" b="1" kern="1200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Бюджет</a:t>
          </a:r>
        </a:p>
        <a:p>
          <a:pPr marL="0" lvl="0" indent="0" algn="ctr" defTabSz="2667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600" b="1" kern="1200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автономного </a:t>
          </a:r>
        </a:p>
        <a:p>
          <a:pPr marL="0" lvl="0" indent="0" algn="ctr" defTabSz="2667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600" b="1" kern="1200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округа:</a:t>
          </a:r>
        </a:p>
        <a:p>
          <a:pPr marL="0" lvl="0" indent="0" algn="ctr" defTabSz="2667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500" i="1" kern="1200" dirty="0">
              <a:solidFill>
                <a:schemeClr val="tx1"/>
              </a:solidFill>
              <a:latin typeface="Constantia" pitchFamily="18" charset="0"/>
              <a:cs typeface="Arial" pitchFamily="34" charset="0"/>
            </a:rPr>
            <a:t>Плановое значение </a:t>
          </a:r>
          <a:r>
            <a:rPr lang="ru-RU" sz="1200" kern="1200" dirty="0">
              <a:solidFill>
                <a:schemeClr val="tx1"/>
              </a:solidFill>
              <a:latin typeface="Constantia" pitchFamily="18" charset="0"/>
              <a:cs typeface="Arial" pitchFamily="34" charset="0"/>
            </a:rPr>
            <a:t> </a:t>
          </a:r>
        </a:p>
        <a:p>
          <a:pPr marL="0" lvl="0" indent="0" algn="ctr" defTabSz="2667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500" b="1" kern="1200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2 173,0 </a:t>
          </a:r>
          <a:r>
            <a:rPr lang="ru-RU" sz="1500" i="1" kern="1200" dirty="0" err="1">
              <a:solidFill>
                <a:schemeClr val="tx1"/>
              </a:solidFill>
              <a:latin typeface="Constantia" pitchFamily="18" charset="0"/>
              <a:cs typeface="Arial" pitchFamily="34" charset="0"/>
            </a:rPr>
            <a:t>тыс.рублей</a:t>
          </a:r>
          <a:endParaRPr lang="ru-RU" sz="1500" i="1" kern="1200" dirty="0">
            <a:solidFill>
              <a:schemeClr val="tx1"/>
            </a:solidFill>
            <a:latin typeface="Constantia" pitchFamily="18" charset="0"/>
            <a:cs typeface="Arial" pitchFamily="34" charset="0"/>
          </a:endParaRPr>
        </a:p>
        <a:p>
          <a:pPr marL="0" lvl="0" indent="0" algn="ctr" defTabSz="2667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endParaRPr lang="ru-RU" sz="8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 marL="0" lvl="0" indent="0" algn="ctr" defTabSz="2667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500" i="1" kern="1200" dirty="0">
              <a:solidFill>
                <a:schemeClr val="tx1"/>
              </a:solidFill>
              <a:latin typeface="Constantia" pitchFamily="18" charset="0"/>
              <a:cs typeface="Arial" pitchFamily="34" charset="0"/>
            </a:rPr>
            <a:t>Фактическое значение  </a:t>
          </a:r>
        </a:p>
        <a:p>
          <a:pPr marL="0" lvl="0" indent="0" algn="ctr" defTabSz="2667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500" b="1" kern="1200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2 173,0 </a:t>
          </a:r>
          <a:r>
            <a:rPr lang="ru-RU" sz="1500" i="1" kern="1200" dirty="0" err="1">
              <a:solidFill>
                <a:schemeClr val="tx1"/>
              </a:solidFill>
              <a:latin typeface="Constantia" pitchFamily="18" charset="0"/>
              <a:cs typeface="Arial" pitchFamily="34" charset="0"/>
            </a:rPr>
            <a:t>тыс.рублей</a:t>
          </a:r>
          <a:r>
            <a:rPr lang="ru-RU" sz="1500" i="1" kern="1200" dirty="0">
              <a:solidFill>
                <a:schemeClr val="tx1"/>
              </a:solidFill>
              <a:latin typeface="Constantia" pitchFamily="18" charset="0"/>
              <a:cs typeface="Arial" pitchFamily="34" charset="0"/>
            </a:rPr>
            <a:t>  </a:t>
          </a:r>
        </a:p>
        <a:p>
          <a:pPr marL="0" lvl="0" indent="0" algn="ctr" defTabSz="2667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endParaRPr lang="ru-RU" sz="800" i="1" kern="1200" dirty="0">
            <a:solidFill>
              <a:schemeClr val="tx1"/>
            </a:solidFill>
            <a:latin typeface="Constantia" pitchFamily="18" charset="0"/>
            <a:cs typeface="Arial" pitchFamily="34" charset="0"/>
          </a:endParaRPr>
        </a:p>
        <a:p>
          <a:pPr marL="0" lvl="0" indent="0" algn="ctr" defTabSz="2667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500" i="1" kern="1200" dirty="0">
              <a:solidFill>
                <a:schemeClr val="tx1"/>
              </a:solidFill>
              <a:latin typeface="Constantia" pitchFamily="18" charset="0"/>
              <a:cs typeface="Arial" pitchFamily="34" charset="0"/>
            </a:rPr>
            <a:t>Исполнение -</a:t>
          </a:r>
          <a:r>
            <a:rPr lang="en-US" sz="1500" i="1" kern="1200" dirty="0">
              <a:solidFill>
                <a:schemeClr val="tx1"/>
              </a:solidFill>
              <a:latin typeface="Constantia" pitchFamily="18" charset="0"/>
              <a:cs typeface="Arial" pitchFamily="34" charset="0"/>
            </a:rPr>
            <a:t> </a:t>
          </a:r>
          <a:r>
            <a:rPr lang="ru-RU" sz="1500" i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100</a:t>
          </a:r>
          <a:r>
            <a:rPr lang="ru-RU" sz="1500" i="1" kern="1200" dirty="0">
              <a:solidFill>
                <a:schemeClr val="tx1"/>
              </a:solidFill>
              <a:latin typeface="Constantia" pitchFamily="18" charset="0"/>
              <a:cs typeface="Arial" pitchFamily="34" charset="0"/>
            </a:rPr>
            <a:t> %</a:t>
          </a:r>
        </a:p>
        <a:p>
          <a:pPr marL="0" lvl="0" indent="0" algn="ctr" defTabSz="2667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200" kern="1200" dirty="0">
            <a:solidFill>
              <a:schemeClr val="tx1"/>
            </a:solidFill>
            <a:latin typeface="Constantia" pitchFamily="18" charset="0"/>
          </a:endParaRPr>
        </a:p>
      </dsp:txBody>
      <dsp:txXfrm>
        <a:off x="268522" y="2385316"/>
        <a:ext cx="2016328" cy="2304174"/>
      </dsp:txXfrm>
    </dsp:sp>
    <dsp:sp modelId="{5D7280E6-0424-4447-9C92-5F3A15A938F5}">
      <dsp:nvSpPr>
        <dsp:cNvPr id="0" name=""/>
        <dsp:cNvSpPr/>
      </dsp:nvSpPr>
      <dsp:spPr>
        <a:xfrm rot="6508">
          <a:off x="2520685" y="3384754"/>
          <a:ext cx="400172" cy="428446"/>
        </a:xfrm>
        <a:prstGeom prst="mathPlus">
          <a:avLst/>
        </a:prstGeom>
        <a:solidFill>
          <a:srgbClr val="1B6F53"/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800" kern="1200"/>
        </a:p>
      </dsp:txBody>
      <dsp:txXfrm>
        <a:off x="2520685" y="3470329"/>
        <a:ext cx="280120" cy="257068"/>
      </dsp:txXfrm>
    </dsp:sp>
    <dsp:sp modelId="{D518FEF4-BA0D-4C50-A54A-B40CBC883F80}">
      <dsp:nvSpPr>
        <dsp:cNvPr id="0" name=""/>
        <dsp:cNvSpPr/>
      </dsp:nvSpPr>
      <dsp:spPr>
        <a:xfrm>
          <a:off x="3390960" y="444964"/>
          <a:ext cx="1621241" cy="1603802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>
          <a:noFill/>
        </a:ln>
        <a:effectLst/>
        <a:scene3d>
          <a:camera prst="orthographicFront"/>
          <a:lightRig rig="chilly" dir="t"/>
        </a:scene3d>
        <a:sp3d z="-2570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F4B7BC-0CD8-42F3-883F-1379840B6ACD}">
      <dsp:nvSpPr>
        <dsp:cNvPr id="0" name=""/>
        <dsp:cNvSpPr/>
      </dsp:nvSpPr>
      <dsp:spPr>
        <a:xfrm>
          <a:off x="3021341" y="2328928"/>
          <a:ext cx="2365087" cy="2399675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109454"/>
            <a:satOff val="-716"/>
            <a:lumOff val="12277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800" b="1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Местный  бюджет:</a:t>
          </a:r>
          <a:endParaRPr lang="en-US" sz="1600" b="1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600" b="1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500" i="1" kern="1200" dirty="0">
              <a:solidFill>
                <a:schemeClr val="tx1"/>
              </a:solidFill>
              <a:latin typeface="Constantia" pitchFamily="18" charset="0"/>
              <a:cs typeface="Arial" pitchFamily="34" charset="0"/>
            </a:rPr>
            <a:t>Плановое значение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500" b="1" kern="1200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1 46</a:t>
          </a:r>
          <a:r>
            <a:rPr lang="en-US" sz="1500" b="1" kern="1200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6</a:t>
          </a:r>
          <a:r>
            <a:rPr lang="ru-RU" sz="1500" b="1" kern="1200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,</a:t>
          </a:r>
          <a:r>
            <a:rPr lang="en-US" sz="1500" b="1" kern="1200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2</a:t>
          </a:r>
          <a:r>
            <a:rPr lang="ru-RU" sz="1500" b="1" kern="1200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ru-RU" sz="1500" i="1" kern="1200" dirty="0" err="1">
              <a:solidFill>
                <a:schemeClr val="tx1"/>
              </a:solidFill>
              <a:latin typeface="Constantia" pitchFamily="18" charset="0"/>
              <a:cs typeface="Arial" pitchFamily="34" charset="0"/>
            </a:rPr>
            <a:t>тыс.рублей</a:t>
          </a:r>
          <a:endParaRPr lang="ru-RU" sz="1500" i="1" kern="1200" dirty="0">
            <a:solidFill>
              <a:schemeClr val="tx1"/>
            </a:solidFill>
            <a:latin typeface="Constantia" pitchFamily="18" charset="0"/>
            <a:cs typeface="Arial" pitchFamily="34" charset="0"/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ru-RU" sz="800" i="1" kern="1200" dirty="0">
            <a:solidFill>
              <a:schemeClr val="tx1"/>
            </a:solidFill>
            <a:latin typeface="Constantia" pitchFamily="18" charset="0"/>
            <a:cs typeface="Arial" pitchFamily="34" charset="0"/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500" i="1" kern="1200" dirty="0">
              <a:solidFill>
                <a:schemeClr val="tx1"/>
              </a:solidFill>
              <a:latin typeface="Constantia" pitchFamily="18" charset="0"/>
              <a:cs typeface="Arial" pitchFamily="34" charset="0"/>
            </a:rPr>
            <a:t>Фактическое значение  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500" b="1" kern="1200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1 46</a:t>
          </a:r>
          <a:r>
            <a:rPr lang="en-US" sz="1500" b="1" kern="1200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6</a:t>
          </a:r>
          <a:r>
            <a:rPr lang="ru-RU" sz="1500" b="1" kern="1200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,</a:t>
          </a:r>
          <a:r>
            <a:rPr lang="en-US" sz="1500" b="1" kern="1200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2</a:t>
          </a:r>
          <a:r>
            <a:rPr lang="ru-RU" sz="1500" b="1" kern="1200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ru-RU" sz="1500" i="1" kern="1200" dirty="0" err="1">
              <a:solidFill>
                <a:schemeClr val="tx1"/>
              </a:solidFill>
              <a:latin typeface="Constantia" pitchFamily="18" charset="0"/>
              <a:cs typeface="Arial" pitchFamily="34" charset="0"/>
            </a:rPr>
            <a:t>тыс.рублей</a:t>
          </a:r>
          <a:r>
            <a:rPr lang="ru-RU" sz="1500" i="1" kern="1200" dirty="0">
              <a:solidFill>
                <a:schemeClr val="tx1"/>
              </a:solidFill>
              <a:latin typeface="Constantia" pitchFamily="18" charset="0"/>
              <a:cs typeface="Arial" pitchFamily="34" charset="0"/>
            </a:rPr>
            <a:t>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ru-RU" sz="800" i="1" kern="1200" dirty="0">
            <a:solidFill>
              <a:schemeClr val="tx1"/>
            </a:solidFill>
            <a:latin typeface="Constantia" pitchFamily="18" charset="0"/>
            <a:cs typeface="Arial" pitchFamily="34" charset="0"/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500" i="1" kern="1200" dirty="0">
              <a:solidFill>
                <a:schemeClr val="tx1"/>
              </a:solidFill>
              <a:latin typeface="Constantia" pitchFamily="18" charset="0"/>
              <a:cs typeface="Arial" pitchFamily="34" charset="0"/>
            </a:rPr>
            <a:t>Исполнение -</a:t>
          </a:r>
          <a:r>
            <a:rPr lang="ru-RU" sz="1500" i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100 </a:t>
          </a:r>
          <a:r>
            <a:rPr lang="ru-RU" sz="1500" i="1" kern="1200" dirty="0">
              <a:solidFill>
                <a:schemeClr val="tx1"/>
              </a:solidFill>
              <a:latin typeface="Constantia" pitchFamily="18" charset="0"/>
              <a:cs typeface="Arial" pitchFamily="34" charset="0"/>
            </a:rPr>
            <a:t>%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kern="1200" dirty="0"/>
        </a:p>
      </dsp:txBody>
      <dsp:txXfrm>
        <a:off x="3090612" y="2398199"/>
        <a:ext cx="2226545" cy="2261133"/>
      </dsp:txXfrm>
    </dsp:sp>
    <dsp:sp modelId="{7D1EBFFA-6D89-4970-A6D7-89CD1DD1EB1F}">
      <dsp:nvSpPr>
        <dsp:cNvPr id="0" name=""/>
        <dsp:cNvSpPr/>
      </dsp:nvSpPr>
      <dsp:spPr>
        <a:xfrm rot="21566713">
          <a:off x="5690290" y="3458169"/>
          <a:ext cx="370670" cy="344514"/>
        </a:xfrm>
        <a:prstGeom prst="mathEqual">
          <a:avLst/>
        </a:prstGeom>
        <a:solidFill>
          <a:srgbClr val="1B6F53"/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400" kern="1200"/>
        </a:p>
      </dsp:txBody>
      <dsp:txXfrm>
        <a:off x="5690292" y="3527572"/>
        <a:ext cx="267316" cy="206708"/>
      </dsp:txXfrm>
    </dsp:sp>
    <dsp:sp modelId="{E3C9A029-5476-420E-AF20-76FE758534D7}">
      <dsp:nvSpPr>
        <dsp:cNvPr id="0" name=""/>
        <dsp:cNvSpPr/>
      </dsp:nvSpPr>
      <dsp:spPr>
        <a:xfrm>
          <a:off x="6304117" y="220210"/>
          <a:ext cx="2114306" cy="199211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000" r="-19000"/>
          </a:stretch>
        </a:blipFill>
        <a:ln>
          <a:noFill/>
        </a:ln>
        <a:effectLst/>
        <a:scene3d>
          <a:camera prst="orthographicFront"/>
          <a:lightRig rig="chilly" dir="t"/>
        </a:scene3d>
        <a:sp3d z="-2570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B43770-76FC-42BD-AC9F-FC8D63883869}">
      <dsp:nvSpPr>
        <dsp:cNvPr id="0" name=""/>
        <dsp:cNvSpPr/>
      </dsp:nvSpPr>
      <dsp:spPr>
        <a:xfrm>
          <a:off x="6246712" y="2365282"/>
          <a:ext cx="2242474" cy="2404281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218907"/>
            <a:satOff val="-1431"/>
            <a:lumOff val="24554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800" b="1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kern="1200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Всего:</a:t>
          </a:r>
          <a:endParaRPr lang="en-US" sz="1800" b="1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800" b="1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8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 marL="0" marR="0" lvl="0" indent="0" algn="ctr" defTabSz="914400" eaLnBrk="1" fontAlgn="auto" latinLnBrk="0" hangingPunct="1">
            <a:lnSpc>
              <a:spcPct val="9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500" i="1" kern="1200" dirty="0">
              <a:solidFill>
                <a:schemeClr val="tx1"/>
              </a:solidFill>
              <a:latin typeface="Constantia" pitchFamily="18" charset="0"/>
              <a:cs typeface="Arial" pitchFamily="34" charset="0"/>
            </a:rPr>
            <a:t>Плановое  значение </a:t>
          </a:r>
        </a:p>
        <a:p>
          <a:pPr marL="0" marR="0" lvl="0" indent="0" algn="ctr" defTabSz="914400" eaLnBrk="1" fontAlgn="auto" latinLnBrk="0" hangingPunct="1">
            <a:lnSpc>
              <a:spcPct val="9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500" b="1" kern="1200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3 6</a:t>
          </a:r>
          <a:r>
            <a:rPr lang="en-US" sz="1500" b="1" kern="1200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39</a:t>
          </a:r>
          <a:r>
            <a:rPr lang="ru-RU" sz="1500" b="1" kern="1200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,</a:t>
          </a:r>
          <a:r>
            <a:rPr lang="en-US" sz="1500" b="1" kern="1200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2</a:t>
          </a:r>
          <a:r>
            <a:rPr lang="ru-RU" sz="1500" i="1" kern="1200" dirty="0">
              <a:solidFill>
                <a:schemeClr val="tx1"/>
              </a:solidFill>
              <a:latin typeface="Constantia" pitchFamily="18" charset="0"/>
              <a:cs typeface="Arial" pitchFamily="34" charset="0"/>
            </a:rPr>
            <a:t> </a:t>
          </a:r>
          <a:r>
            <a:rPr lang="ru-RU" sz="1500" i="1" kern="1200" dirty="0" err="1">
              <a:solidFill>
                <a:schemeClr val="tx1"/>
              </a:solidFill>
              <a:latin typeface="Constantia" pitchFamily="18" charset="0"/>
              <a:cs typeface="Arial" pitchFamily="34" charset="0"/>
            </a:rPr>
            <a:t>тыс.рублей</a:t>
          </a:r>
          <a:endParaRPr lang="ru-RU" sz="1500" i="1" kern="1200" dirty="0">
            <a:solidFill>
              <a:schemeClr val="tx1"/>
            </a:solidFill>
            <a:latin typeface="Constantia" pitchFamily="18" charset="0"/>
            <a:cs typeface="Arial" pitchFamily="34" charset="0"/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200" kern="1200" dirty="0">
            <a:solidFill>
              <a:schemeClr val="tx1"/>
            </a:solidFill>
            <a:latin typeface="Constantia" pitchFamily="18" charset="0"/>
            <a:cs typeface="Arial" pitchFamily="34" charset="0"/>
          </a:endParaRPr>
        </a:p>
        <a:p>
          <a:pPr marL="0" marR="0" lvl="0" indent="0" algn="ctr" defTabSz="914400" eaLnBrk="1" fontAlgn="auto" latinLnBrk="0" hangingPunct="1">
            <a:lnSpc>
              <a:spcPct val="9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500" i="1" kern="1200" dirty="0">
              <a:solidFill>
                <a:schemeClr val="tx1"/>
              </a:solidFill>
              <a:latin typeface="Constantia" pitchFamily="18" charset="0"/>
              <a:cs typeface="Arial" pitchFamily="34" charset="0"/>
            </a:rPr>
            <a:t>Фактическое значение  </a:t>
          </a:r>
        </a:p>
        <a:p>
          <a:pPr marL="0" marR="0" lvl="0" indent="0" algn="ctr" defTabSz="914400" eaLnBrk="1" fontAlgn="auto" latinLnBrk="0" hangingPunct="1">
            <a:lnSpc>
              <a:spcPct val="9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500" b="1" kern="1200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3 6</a:t>
          </a:r>
          <a:r>
            <a:rPr lang="en-US" sz="1500" b="1" kern="1200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39,2</a:t>
          </a:r>
          <a:r>
            <a:rPr lang="ru-RU" sz="1500" i="1" kern="1200" dirty="0">
              <a:solidFill>
                <a:schemeClr val="tx1"/>
              </a:solidFill>
              <a:latin typeface="Constantia" pitchFamily="18" charset="0"/>
              <a:cs typeface="Arial" pitchFamily="34" charset="0"/>
            </a:rPr>
            <a:t> </a:t>
          </a:r>
          <a:r>
            <a:rPr lang="ru-RU" sz="1500" i="1" kern="1200" dirty="0" err="1">
              <a:solidFill>
                <a:schemeClr val="tx1"/>
              </a:solidFill>
              <a:latin typeface="Constantia" pitchFamily="18" charset="0"/>
              <a:cs typeface="Arial" pitchFamily="34" charset="0"/>
            </a:rPr>
            <a:t>тыс.рублей</a:t>
          </a:r>
          <a:endParaRPr lang="ru-RU" sz="1500" i="1" kern="1200" dirty="0">
            <a:solidFill>
              <a:schemeClr val="tx1"/>
            </a:solidFill>
            <a:latin typeface="Constantia" pitchFamily="18" charset="0"/>
            <a:cs typeface="Arial" pitchFamily="34" charset="0"/>
          </a:endParaRPr>
        </a:p>
        <a:p>
          <a:pPr marL="0" marR="0" lvl="0" indent="0" algn="ctr" defTabSz="914400" eaLnBrk="1" fontAlgn="auto" latinLnBrk="0" hangingPunct="1">
            <a:lnSpc>
              <a:spcPct val="9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800" i="1" kern="1200" dirty="0">
            <a:solidFill>
              <a:schemeClr val="tx1"/>
            </a:solidFill>
            <a:latin typeface="Constantia" pitchFamily="18" charset="0"/>
            <a:cs typeface="Arial" pitchFamily="34" charset="0"/>
          </a:endParaRPr>
        </a:p>
        <a:p>
          <a:pPr marL="0" marR="0" lvl="0" indent="0" algn="ctr" defTabSz="914400" eaLnBrk="1" fontAlgn="auto" latinLnBrk="0" hangingPunct="1">
            <a:lnSpc>
              <a:spcPct val="9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500" i="1" kern="1200" dirty="0">
              <a:solidFill>
                <a:schemeClr val="tx1"/>
              </a:solidFill>
              <a:latin typeface="Constantia" pitchFamily="18" charset="0"/>
              <a:cs typeface="Arial" pitchFamily="34" charset="0"/>
            </a:rPr>
            <a:t>Исполнение – </a:t>
          </a:r>
          <a:r>
            <a:rPr lang="ru-RU" sz="1500" i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100</a:t>
          </a:r>
          <a:r>
            <a:rPr lang="ru-RU" sz="1500" i="1" kern="1200" dirty="0">
              <a:solidFill>
                <a:schemeClr val="tx1"/>
              </a:solidFill>
              <a:latin typeface="Constantia" pitchFamily="18" charset="0"/>
              <a:cs typeface="Arial" pitchFamily="34" charset="0"/>
            </a:rPr>
            <a:t> %.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kern="1200" dirty="0">
            <a:solidFill>
              <a:schemeClr val="tx1"/>
            </a:solidFill>
          </a:endParaRPr>
        </a:p>
      </dsp:txBody>
      <dsp:txXfrm>
        <a:off x="6312392" y="2430962"/>
        <a:ext cx="2111114" cy="22729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  <dgm:cat type="picture" pri="30000"/>
    <dgm:cat type="pictureconvert" pri="3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7EDF36-5B2A-4193-AAEB-4B7D517477CD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581888-E8CF-4725-9EBB-1C59F8EF3B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1262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581888-E8CF-4725-9EBB-1C59F8EF3BF3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15343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581888-E8CF-4725-9EBB-1C59F8EF3BF3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02640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9707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6184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149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136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7180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7215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7200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3584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2937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7605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8068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9278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7.jpe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2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7.jp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jpeg"/><Relationship Id="rId5" Type="http://schemas.openxmlformats.org/officeDocument/2006/relationships/image" Target="../media/image29.jpg"/><Relationship Id="rId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4509120"/>
            <a:ext cx="9143999" cy="2348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908720"/>
            <a:ext cx="8136904" cy="4104456"/>
          </a:xfrm>
        </p:spPr>
        <p:txBody>
          <a:bodyPr>
            <a:noAutofit/>
          </a:bodyPr>
          <a:lstStyle/>
          <a:p>
            <a:pPr lvl="0">
              <a:lnSpc>
                <a:spcPts val="3360"/>
              </a:lnSpc>
              <a:spcBef>
                <a:spcPts val="0"/>
              </a:spcBef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Отчет о реализации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муниципальной программы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«Содействие развитию малого и среднего предпринимательства и создание условий для развития потребительского рынка в Нефтеюганском районе </a:t>
            </a: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2019-2024 годы и на период до 2030 года»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202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год</a:t>
            </a:r>
            <a:endParaRPr lang="ru-RU" sz="24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31531" y="514388"/>
            <a:ext cx="8612467" cy="68584"/>
          </a:xfrm>
          <a:prstGeom prst="rect">
            <a:avLst/>
          </a:prstGeom>
          <a:gradFill flip="none" rotWithShape="1">
            <a:gsLst>
              <a:gs pos="0">
                <a:srgbClr val="4F81BD">
                  <a:lumMod val="75000"/>
                </a:srgbClr>
              </a:gs>
              <a:gs pos="50000">
                <a:srgbClr val="4F81BD">
                  <a:tint val="44500"/>
                  <a:satMod val="160000"/>
                </a:srgbClr>
              </a:gs>
              <a:gs pos="100000">
                <a:srgbClr val="4F81BD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 w="25400" cap="flat" cmpd="sng" algn="ctr">
            <a:noFill/>
            <a:prstDash val="solid"/>
          </a:ln>
          <a:effectLst/>
        </p:spPr>
        <p:txBody>
          <a:bodyPr lIns="80135" tIns="40068" rIns="80135" bIns="40068" rtlCol="0" anchor="ctr"/>
          <a:lstStyle/>
          <a:p>
            <a:pPr marL="0" marR="0" lvl="0" indent="0" algn="ctr" defTabSz="80086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50" y="2950"/>
            <a:ext cx="1080228" cy="80982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91680" y="4762889"/>
            <a:ext cx="5328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постановление администрации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Нефтеюганского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района 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от 31.10.2016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№ 1782-па-нпа)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63888" y="6309320"/>
            <a:ext cx="55801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3608"/>
            <a:r>
              <a:rPr lang="ru-RU" sz="1400" dirty="0">
                <a:solidFill>
                  <a:schemeClr val="bg1"/>
                </a:solidFill>
                <a:latin typeface="Times New Roman" pitchFamily="18" charset="0"/>
                <a:ea typeface="Arial Unicode MS"/>
                <a:cs typeface="Times New Roman" pitchFamily="18" charset="0"/>
              </a:rPr>
              <a:t>Комитет по экономической политике и предпринимательству администрации </a:t>
            </a:r>
            <a:r>
              <a:rPr lang="ru-RU" sz="1400" dirty="0" err="1">
                <a:solidFill>
                  <a:schemeClr val="bg1"/>
                </a:solidFill>
                <a:latin typeface="Times New Roman" pitchFamily="18" charset="0"/>
                <a:ea typeface="Arial Unicode MS"/>
                <a:cs typeface="Times New Roman" pitchFamily="18" charset="0"/>
              </a:rPr>
              <a:t>Нефтеюганского</a:t>
            </a:r>
            <a:r>
              <a:rPr lang="ru-RU" sz="1400" dirty="0">
                <a:solidFill>
                  <a:schemeClr val="bg1"/>
                </a:solidFill>
                <a:latin typeface="Times New Roman" pitchFamily="18" charset="0"/>
                <a:ea typeface="Arial Unicode MS"/>
                <a:cs typeface="Times New Roman" pitchFamily="18" charset="0"/>
              </a:rPr>
              <a:t> района</a:t>
            </a:r>
          </a:p>
        </p:txBody>
      </p:sp>
    </p:spTree>
    <p:extLst>
      <p:ext uri="{BB962C8B-B14F-4D97-AF65-F5344CB8AC3E}">
        <p14:creationId xmlns:p14="http://schemas.microsoft.com/office/powerpoint/2010/main" val="22579154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2950"/>
            <a:ext cx="9144000" cy="809822"/>
          </a:xfrm>
          <a:prstGeom prst="rect">
            <a:avLst/>
          </a:prstGeom>
          <a:gradFill>
            <a:gsLst>
              <a:gs pos="46000">
                <a:srgbClr val="FFD54F"/>
              </a:gs>
              <a:gs pos="94000">
                <a:sysClr val="window" lastClr="FFFFFF">
                  <a:alpha val="0"/>
                </a:sys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b="1" i="1" dirty="0">
              <a:solidFill>
                <a:srgbClr val="1B6F5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b="1" i="1" dirty="0">
              <a:solidFill>
                <a:srgbClr val="1B6F5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</a:t>
            </a: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Достигнутые целевые показатели по итогам 202</a:t>
            </a:r>
            <a:r>
              <a:rPr lang="en-US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года</a:t>
            </a:r>
          </a:p>
          <a:p>
            <a:pPr algn="ctr"/>
            <a:endParaRPr lang="ru-RU" dirty="0">
              <a:solidFill>
                <a:srgbClr val="FF0000"/>
              </a:solidFill>
            </a:endParaRPr>
          </a:p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50" y="2950"/>
            <a:ext cx="1080228" cy="809822"/>
          </a:xfrm>
          <a:prstGeom prst="rect">
            <a:avLst/>
          </a:prstGeom>
        </p:spPr>
      </p:pic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110799215"/>
              </p:ext>
            </p:extLst>
          </p:nvPr>
        </p:nvGraphicFramePr>
        <p:xfrm>
          <a:off x="143508" y="980728"/>
          <a:ext cx="8856984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8" name="Схема 17"/>
          <p:cNvGraphicFramePr/>
          <p:nvPr>
            <p:extLst>
              <p:ext uri="{D42A27DB-BD31-4B8C-83A1-F6EECF244321}">
                <p14:modId xmlns:p14="http://schemas.microsoft.com/office/powerpoint/2010/main" val="829948624"/>
              </p:ext>
            </p:extLst>
          </p:nvPr>
        </p:nvGraphicFramePr>
        <p:xfrm>
          <a:off x="143508" y="966151"/>
          <a:ext cx="8856984" cy="57032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3212718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6124940" y="749151"/>
            <a:ext cx="1080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8705"/>
            <a:ext cx="9144000" cy="1048223"/>
          </a:xfrm>
          <a:prstGeom prst="rect">
            <a:avLst/>
          </a:prstGeom>
          <a:gradFill>
            <a:gsLst>
              <a:gs pos="46000">
                <a:srgbClr val="FFD54F"/>
              </a:gs>
              <a:gs pos="94000">
                <a:sysClr val="window" lastClr="FFFFFF">
                  <a:alpha val="0"/>
                </a:sys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Источники финансирования мероприятий за 202</a:t>
            </a:r>
            <a:r>
              <a:rPr lang="en-US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год 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50" y="2950"/>
            <a:ext cx="1080228" cy="809822"/>
          </a:xfrm>
          <a:prstGeom prst="rect">
            <a:avLst/>
          </a:prstGeom>
        </p:spPr>
      </p:pic>
      <p:graphicFrame>
        <p:nvGraphicFramePr>
          <p:cNvPr id="11" name="Схема 10">
            <a:extLst>
              <a:ext uri="{FF2B5EF4-FFF2-40B4-BE49-F238E27FC236}">
                <a16:creationId xmlns:a16="http://schemas.microsoft.com/office/drawing/2014/main" id="{21022EE5-D75C-4495-B8C4-6B77F108F4E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82039994"/>
              </p:ext>
            </p:extLst>
          </p:nvPr>
        </p:nvGraphicFramePr>
        <p:xfrm>
          <a:off x="323528" y="1268760"/>
          <a:ext cx="8712968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823163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BECECB19-5870-4BF9-853E-2808E0BCA18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65" r="22473"/>
          <a:stretch/>
        </p:blipFill>
        <p:spPr>
          <a:xfrm>
            <a:off x="5144352" y="3743103"/>
            <a:ext cx="3987193" cy="3060109"/>
          </a:xfrm>
          <a:prstGeom prst="rect">
            <a:avLst/>
          </a:prstGeom>
          <a:effectLst>
            <a:softEdge rad="114300"/>
          </a:effectLst>
        </p:spPr>
      </p:pic>
      <p:pic>
        <p:nvPicPr>
          <p:cNvPr id="18" name="Picture 3" descr="\\Maria\экономика$\ОТДЕЛ РАЗВИТИЯ ПРЕДПРИНИМАТЕЛЬСТВА\1.1. ПРОГРАММА  ПОДДЕРЖКИ  ПРЕДПРИНИМАТЕЛЬСТВА\6. Предприниматель года\Призвание 2021\4. ФОТО 22.10.2021\Наши\IMG_9439.jpg">
            <a:extLst>
              <a:ext uri="{FF2B5EF4-FFF2-40B4-BE49-F238E27FC236}">
                <a16:creationId xmlns:a16="http://schemas.microsoft.com/office/drawing/2014/main" id="{969D02BF-DC24-41D2-8012-7764289AF1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52" y="992425"/>
            <a:ext cx="3428691" cy="25715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1765" name="Rectangle 5"/>
          <p:cNvSpPr>
            <a:spLocks noChangeArrowheads="1"/>
          </p:cNvSpPr>
          <p:nvPr/>
        </p:nvSpPr>
        <p:spPr bwMode="gray">
          <a:xfrm>
            <a:off x="3505887" y="888547"/>
            <a:ext cx="5599383" cy="540000"/>
          </a:xfrm>
          <a:prstGeom prst="rect">
            <a:avLst/>
          </a:prstGeom>
          <a:solidFill>
            <a:srgbClr val="92D050">
              <a:alpha val="25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/>
          <a:lstStyle/>
          <a:p>
            <a:pPr indent="357188"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средствах массовой информации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информационных материалов</a:t>
            </a:r>
          </a:p>
        </p:txBody>
      </p:sp>
      <p:sp>
        <p:nvSpPr>
          <p:cNvPr id="501769" name="Rectangle 9"/>
          <p:cNvSpPr>
            <a:spLocks noChangeArrowheads="1"/>
          </p:cNvSpPr>
          <p:nvPr/>
        </p:nvSpPr>
        <p:spPr bwMode="gray">
          <a:xfrm>
            <a:off x="81295" y="3717894"/>
            <a:ext cx="5121004" cy="1754326"/>
          </a:xfrm>
          <a:prstGeom prst="rect">
            <a:avLst/>
          </a:prstGeom>
          <a:solidFill>
            <a:srgbClr val="92D050">
              <a:alpha val="25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 anchor="ctr">
            <a:spAutoFit/>
          </a:bodyPr>
          <a:lstStyle/>
          <a:p>
            <a:pPr lvl="0" indent="357188"/>
            <a:r>
              <a:rPr lang="en-US" sz="1500" dirty="0">
                <a:solidFill>
                  <a:prstClr val="black"/>
                </a:solidFill>
                <a:latin typeface="Constantia" pitchFamily="18" charset="0"/>
                <a:ea typeface="Calibri"/>
                <a:cs typeface="Times New Roman" pitchFamily="18" charset="0"/>
              </a:rPr>
              <a:t>• </a:t>
            </a:r>
            <a:r>
              <a:rPr lang="en-US" dirty="0" err="1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Ор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ганизовано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участие предпринимателей </a:t>
            </a:r>
            <a:endParaRPr lang="en-US" dirty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algn="just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Нефтеюганского района в окружной выставке-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ф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оруме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товаропроизводителей под брендом «Сделано в Югре». Участниками выставки-форума стали 9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субъектов, в том числе 2 субъекта МСП креативной индустрии</a:t>
            </a:r>
            <a:endParaRPr lang="ru-RU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Rectangle 9"/>
          <p:cNvSpPr>
            <a:spLocks noChangeArrowheads="1"/>
          </p:cNvSpPr>
          <p:nvPr/>
        </p:nvSpPr>
        <p:spPr bwMode="gray">
          <a:xfrm>
            <a:off x="3496043" y="1511162"/>
            <a:ext cx="5599383" cy="828007"/>
          </a:xfrm>
          <a:prstGeom prst="rect">
            <a:avLst/>
          </a:prstGeom>
          <a:solidFill>
            <a:srgbClr val="92D050">
              <a:alpha val="25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 anchor="ctr"/>
          <a:lstStyle/>
          <a:p>
            <a:pPr indent="357188" algn="just"/>
            <a:r>
              <a:rPr lang="en-US" dirty="0">
                <a:latin typeface="Constantia" panose="02030602050306030303" pitchFamily="18" charset="0"/>
                <a:cs typeface="Times New Roman" pitchFamily="18" charset="0"/>
              </a:rPr>
              <a:t>•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Проведено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18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мероприятий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ля субъектов малого и среднего предпринимательства, а также для граждан, желающих открыть свой бизнес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-12455" y="8705"/>
            <a:ext cx="9144000" cy="828007"/>
          </a:xfrm>
          <a:prstGeom prst="rect">
            <a:avLst/>
          </a:prstGeom>
          <a:gradFill>
            <a:gsLst>
              <a:gs pos="46000">
                <a:srgbClr val="FFD54F"/>
              </a:gs>
              <a:gs pos="94000">
                <a:sysClr val="window" lastClr="FFFFFF">
                  <a:alpha val="0"/>
                </a:sys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   </a:t>
            </a: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«Создание условий для развития </a:t>
            </a:r>
            <a:endParaRPr lang="en-US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   </a:t>
            </a: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субъектов малого и среднего предпринимательства»</a:t>
            </a: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50" y="2950"/>
            <a:ext cx="1080228" cy="809822"/>
          </a:xfrm>
          <a:prstGeom prst="rect">
            <a:avLst/>
          </a:prstGeom>
        </p:spPr>
      </p:pic>
      <p:sp>
        <p:nvSpPr>
          <p:cNvPr id="13" name="Rectangle 5">
            <a:extLst>
              <a:ext uri="{FF2B5EF4-FFF2-40B4-BE49-F238E27FC236}">
                <a16:creationId xmlns:a16="http://schemas.microsoft.com/office/drawing/2014/main" id="{CC0B51EA-1CFE-4A55-8449-682EB2C3B78E}"/>
              </a:ext>
            </a:extLst>
          </p:cNvPr>
          <p:cNvSpPr>
            <a:spLocks noChangeArrowheads="1"/>
          </p:cNvSpPr>
          <p:nvPr/>
        </p:nvSpPr>
        <p:spPr bwMode="gray">
          <a:xfrm>
            <a:off x="3496043" y="2431472"/>
            <a:ext cx="5589681" cy="1194119"/>
          </a:xfrm>
          <a:prstGeom prst="rect">
            <a:avLst/>
          </a:prstGeom>
          <a:solidFill>
            <a:srgbClr val="92D050">
              <a:alpha val="25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/>
          <a:lstStyle/>
          <a:p>
            <a:pPr indent="357188" algn="just"/>
            <a:r>
              <a:rPr lang="ru-RU" dirty="0">
                <a:latin typeface="Constantia" pitchFamily="18" charset="0"/>
                <a:cs typeface="Arial" pitchFamily="34" charset="0"/>
              </a:rPr>
              <a:t>•</a:t>
            </a:r>
            <a:r>
              <a:rPr lang="en-US" dirty="0">
                <a:latin typeface="Constantia" pitchFamily="18" charset="0"/>
                <a:cs typeface="Arial" pitchFamily="34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 конкурс «Призвание» среди субъектов малого и среднего предпринимательства Нефтеюганского район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а, в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котором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приняли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субъектов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МСП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9">
            <a:extLst>
              <a:ext uri="{FF2B5EF4-FFF2-40B4-BE49-F238E27FC236}">
                <a16:creationId xmlns:a16="http://schemas.microsoft.com/office/drawing/2014/main" id="{0B0374A0-B2B4-4177-B10E-6E02044A8B9B}"/>
              </a:ext>
            </a:extLst>
          </p:cNvPr>
          <p:cNvSpPr>
            <a:spLocks noChangeArrowheads="1"/>
          </p:cNvSpPr>
          <p:nvPr/>
        </p:nvSpPr>
        <p:spPr bwMode="gray">
          <a:xfrm>
            <a:off x="1604433" y="5551323"/>
            <a:ext cx="3597866" cy="1200329"/>
          </a:xfrm>
          <a:prstGeom prst="rect">
            <a:avLst/>
          </a:prstGeom>
          <a:solidFill>
            <a:srgbClr val="92D050">
              <a:alpha val="25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 anchor="ctr">
            <a:spAutoFit/>
          </a:bodyPr>
          <a:lstStyle/>
          <a:p>
            <a:pPr indent="360363" algn="just">
              <a:tabLst>
                <a:tab pos="534988" algn="l"/>
              </a:tabLst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зготовлена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печатная продукция для информирования субъектов предпринимательства о мерах финансовой поддержки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26D5766-0478-4F12-BE6D-381303F3B4E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42" y="5355499"/>
            <a:ext cx="1523793" cy="1523793"/>
          </a:xfrm>
          <a:prstGeom prst="rect">
            <a:avLst/>
          </a:prstGeom>
          <a:ln>
            <a:noFill/>
          </a:ln>
          <a:effectLst>
            <a:softEdge rad="1016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A6DA955-3AE2-4544-AC5B-7CDD5BC26CF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48" b="16410"/>
          <a:stretch/>
        </p:blipFill>
        <p:spPr>
          <a:xfrm>
            <a:off x="7764002" y="5350201"/>
            <a:ext cx="1383767" cy="1454657"/>
          </a:xfrm>
          <a:prstGeom prst="rect">
            <a:avLst/>
          </a:prstGeom>
          <a:effectLst>
            <a:softEdge rad="114300"/>
          </a:effectLst>
        </p:spPr>
      </p:pic>
    </p:spTree>
    <p:extLst>
      <p:ext uri="{BB962C8B-B14F-4D97-AF65-F5344CB8AC3E}">
        <p14:creationId xmlns:p14="http://schemas.microsoft.com/office/powerpoint/2010/main" val="435030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8A35109B-CB06-405A-9D61-09F8F6AC933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7663" y="3832773"/>
            <a:ext cx="1707222" cy="1684459"/>
          </a:xfrm>
          <a:prstGeom prst="rect">
            <a:avLst/>
          </a:prstGeom>
          <a:effectLst>
            <a:softEdge rad="16510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178312" y="3861048"/>
            <a:ext cx="3039375" cy="2862322"/>
          </a:xfrm>
          <a:prstGeom prst="rect">
            <a:avLst/>
          </a:prstGeom>
          <a:solidFill>
            <a:srgbClr val="92D050">
              <a:alpha val="25000"/>
            </a:srgbClr>
          </a:solidFill>
          <a:ln w="12700">
            <a:solidFill>
              <a:srgbClr val="1B6F53"/>
            </a:solidFill>
            <a:miter lim="800000"/>
          </a:ln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FontTx/>
              <a:buChar char="-"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в</a:t>
            </a:r>
            <a:r>
              <a:rPr lang="ru-RU" dirty="0" err="1"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озмещение</a:t>
            </a:r>
            <a:r>
              <a:rPr lang="ru-RU" dirty="0"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 части </a:t>
            </a:r>
            <a:endParaRPr lang="en-US" dirty="0"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затрат по обязательной и добровольной сертификации (декларированию) продукции (в том числе продовольственной продукции) местных товаропроизводителей </a:t>
            </a:r>
            <a:endParaRPr lang="en-US" dirty="0"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в размере 39,02 </a:t>
            </a:r>
            <a:r>
              <a:rPr lang="ru-RU" dirty="0" err="1"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тыс.рублей</a:t>
            </a:r>
            <a:r>
              <a:rPr lang="ru-RU" dirty="0"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, </a:t>
            </a:r>
            <a:endParaRPr lang="en-US" dirty="0"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(2 субъектам МСП)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390896" y="5800040"/>
            <a:ext cx="3039374" cy="923330"/>
          </a:xfrm>
          <a:prstGeom prst="rect">
            <a:avLst/>
          </a:prstGeom>
          <a:solidFill>
            <a:srgbClr val="FFC000">
              <a:alpha val="25000"/>
            </a:srgbClr>
          </a:solidFill>
          <a:ln w="12700">
            <a:solidFill>
              <a:srgbClr val="1B6F53"/>
            </a:solidFill>
            <a:miter lim="800000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FontTx/>
              <a:buChar char="-"/>
            </a:pPr>
            <a:r>
              <a:rPr lang="ru-RU" dirty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грант на развитие бизнеса </a:t>
            </a:r>
            <a:endParaRPr lang="en-US" dirty="0"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в размере 500,00 </a:t>
            </a:r>
            <a:r>
              <a:rPr lang="ru-RU" dirty="0" err="1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тыс.рублей</a:t>
            </a:r>
            <a:r>
              <a:rPr lang="ru-RU" dirty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, </a:t>
            </a:r>
            <a:endParaRPr lang="en-US" dirty="0"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(1 субъекту МСП)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378058" y="2493092"/>
            <a:ext cx="3039374" cy="1200329"/>
          </a:xfrm>
          <a:prstGeom prst="rect">
            <a:avLst/>
          </a:prstGeom>
          <a:solidFill>
            <a:srgbClr val="FFC000">
              <a:alpha val="25000"/>
            </a:srgbClr>
          </a:solidFill>
          <a:ln w="12700">
            <a:solidFill>
              <a:srgbClr val="1B6F53"/>
            </a:solidFill>
            <a:miter lim="800000"/>
          </a:ln>
          <a:effectLst>
            <a:innerShdw blurRad="63500" dist="38100" dir="18900000">
              <a:schemeClr val="bg1">
                <a:alpha val="50000"/>
              </a:schemeClr>
            </a:innerShdw>
            <a:reflection endPos="0" dir="5400000" sy="-100000" algn="bl" rotWithShape="0"/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>
              <a:buFontTx/>
              <a:buChar char="-"/>
            </a:pPr>
            <a:r>
              <a: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грант начинающем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у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предпринимателю </a:t>
            </a:r>
            <a:endParaRPr lang="en-US" dirty="0">
              <a:solidFill>
                <a:prstClr val="black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pPr lvl="0" algn="ctr"/>
            <a:r>
              <a:rPr lang="ru-RU" dirty="0">
                <a:solidFill>
                  <a:prstClr val="black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в размере 300,00 </a:t>
            </a:r>
            <a:r>
              <a:rPr lang="ru-RU" dirty="0" err="1">
                <a:solidFill>
                  <a:prstClr val="black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тыс.рублей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, </a:t>
            </a:r>
            <a:endParaRPr lang="en-US" dirty="0">
              <a:solidFill>
                <a:prstClr val="black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pPr lvl="0" algn="ctr"/>
            <a:r>
              <a:rPr lang="ru-RU" dirty="0">
                <a:solidFill>
                  <a:prstClr val="black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(1 субъекту МСП)</a:t>
            </a:r>
          </a:p>
        </p:txBody>
      </p:sp>
      <p:sp>
        <p:nvSpPr>
          <p:cNvPr id="19" name="AutoShape 22"/>
          <p:cNvSpPr>
            <a:spLocks noChangeArrowheads="1"/>
          </p:cNvSpPr>
          <p:nvPr/>
        </p:nvSpPr>
        <p:spPr bwMode="gray">
          <a:xfrm>
            <a:off x="314395" y="1466354"/>
            <a:ext cx="8362061" cy="762000"/>
          </a:xfrm>
          <a:prstGeom prst="roundRect">
            <a:avLst>
              <a:gd name="adj" fmla="val 50000"/>
            </a:avLst>
          </a:prstGeom>
          <a:solidFill>
            <a:srgbClr val="1B6F53"/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финансовая поддержка оказана 4 субъектам МСП 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 общую сумму 839,02 </a:t>
            </a:r>
            <a:r>
              <a:rPr lang="ru-RU" sz="20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тыс.рублей</a:t>
            </a:r>
            <a:r>
              <a:rPr lang="ru-RU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en-US" sz="20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местный</a:t>
            </a:r>
            <a:r>
              <a:rPr lang="en-US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бюджет</a:t>
            </a:r>
            <a:r>
              <a:rPr lang="ru-RU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), из них: </a:t>
            </a: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50" y="2950"/>
            <a:ext cx="1080228" cy="809822"/>
          </a:xfrm>
          <a:prstGeom prst="rect">
            <a:avLst/>
          </a:prstGeom>
        </p:spPr>
      </p:pic>
      <p:sp>
        <p:nvSpPr>
          <p:cNvPr id="24" name="Прямоугольник 23"/>
          <p:cNvSpPr/>
          <p:nvPr/>
        </p:nvSpPr>
        <p:spPr>
          <a:xfrm>
            <a:off x="0" y="8705"/>
            <a:ext cx="9144000" cy="1260055"/>
          </a:xfrm>
          <a:prstGeom prst="rect">
            <a:avLst/>
          </a:prstGeom>
          <a:gradFill>
            <a:gsLst>
              <a:gs pos="46000">
                <a:srgbClr val="FFD54F"/>
              </a:gs>
              <a:gs pos="94000">
                <a:sysClr val="window" lastClr="FFFFFF">
                  <a:alpha val="0"/>
                </a:sys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«Финансовая поддержка </a:t>
            </a:r>
          </a:p>
          <a:p>
            <a:pPr algn="ctr"/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субъектов малого и среднего предпринимательства </a:t>
            </a:r>
          </a:p>
          <a:p>
            <a:pPr algn="ctr"/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 начинающих предпринимателей»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51897" y="3853650"/>
            <a:ext cx="353863" cy="478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F875D15-A5C5-475A-8869-173E71FB1C8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16" y="2332230"/>
            <a:ext cx="2529302" cy="1580814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D4ED6CE-274B-414A-9366-8881CD8FA24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7686" y="3757172"/>
            <a:ext cx="1930377" cy="1872037"/>
          </a:xfrm>
          <a:prstGeom prst="rect">
            <a:avLst/>
          </a:prstGeom>
          <a:effectLst>
            <a:softEdge rad="215900"/>
          </a:effectLst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0EBA5A24-E2E2-4B13-9BD6-6DE28E4B5FC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493" y="2172421"/>
            <a:ext cx="2495179" cy="2495179"/>
          </a:xfrm>
          <a:prstGeom prst="rect">
            <a:avLst/>
          </a:prstGeom>
          <a:effectLst>
            <a:softEdge rad="152400"/>
          </a:effectLst>
        </p:spPr>
      </p:pic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5831DCC3-0A30-4D67-848B-788641AB756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9687" y="4402584"/>
            <a:ext cx="2725712" cy="2495179"/>
          </a:xfrm>
          <a:prstGeom prst="rect">
            <a:avLst/>
          </a:prstGeom>
          <a:effectLst>
            <a:softEdge rad="114300"/>
          </a:effectLst>
        </p:spPr>
      </p:pic>
      <p:pic>
        <p:nvPicPr>
          <p:cNvPr id="33" name="Picture 2">
            <a:extLst>
              <a:ext uri="{FF2B5EF4-FFF2-40B4-BE49-F238E27FC236}">
                <a16:creationId xmlns:a16="http://schemas.microsoft.com/office/drawing/2014/main" id="{8AAE333D-54D0-4B7C-BC24-B2CF581B08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355095" y="2461663"/>
            <a:ext cx="353863" cy="478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2">
            <a:extLst>
              <a:ext uri="{FF2B5EF4-FFF2-40B4-BE49-F238E27FC236}">
                <a16:creationId xmlns:a16="http://schemas.microsoft.com/office/drawing/2014/main" id="{21589CDF-C638-49A2-97B9-2B4138F74B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116065" y="5760328"/>
            <a:ext cx="353863" cy="478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9628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77435379-C6D2-420F-927D-5416675C218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411" y="4655162"/>
            <a:ext cx="2915231" cy="1945006"/>
          </a:xfrm>
          <a:prstGeom prst="rect">
            <a:avLst/>
          </a:prstGeom>
          <a:effectLst>
            <a:softEdge rad="1016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440" y="4918754"/>
            <a:ext cx="2773489" cy="1711762"/>
          </a:xfrm>
          <a:prstGeom prst="rect">
            <a:avLst/>
          </a:prstGeom>
          <a:effectLst>
            <a:softEdge rad="76200"/>
          </a:effectLst>
        </p:spPr>
      </p:pic>
      <p:sp>
        <p:nvSpPr>
          <p:cNvPr id="16" name="Прямоугольник 15"/>
          <p:cNvSpPr/>
          <p:nvPr/>
        </p:nvSpPr>
        <p:spPr>
          <a:xfrm>
            <a:off x="249143" y="2693905"/>
            <a:ext cx="2700000" cy="1754326"/>
          </a:xfrm>
          <a:prstGeom prst="rect">
            <a:avLst/>
          </a:prstGeom>
          <a:solidFill>
            <a:srgbClr val="92D050">
              <a:alpha val="25000"/>
            </a:srgbClr>
          </a:solidFill>
          <a:ln>
            <a:solidFill>
              <a:srgbClr val="1B6F53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Font typeface="Wingdings" pitchFamily="2" charset="2"/>
              <a:buChar char="§"/>
            </a:pPr>
            <a:r>
              <a:rPr lang="ru-RU" dirty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компенсация </a:t>
            </a:r>
            <a:endParaRPr lang="en-US" dirty="0"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части затрат на аренду нежилых помещений </a:t>
            </a:r>
          </a:p>
          <a:p>
            <a:pPr algn="ctr"/>
            <a:r>
              <a:rPr lang="ru-RU" dirty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в размере </a:t>
            </a:r>
            <a:endParaRPr lang="en-US" dirty="0"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111,32 </a:t>
            </a:r>
            <a:r>
              <a:rPr lang="ru-RU" dirty="0" err="1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тыс.рублей</a:t>
            </a:r>
            <a:r>
              <a:rPr lang="ru-RU" dirty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, </a:t>
            </a:r>
          </a:p>
          <a:p>
            <a:pPr algn="ctr"/>
            <a:r>
              <a:rPr lang="ru-RU" dirty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(2 субъектам МСП)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319185" y="2698174"/>
            <a:ext cx="2700000" cy="2308324"/>
          </a:xfrm>
          <a:prstGeom prst="rect">
            <a:avLst/>
          </a:prstGeom>
          <a:solidFill>
            <a:srgbClr val="92D050">
              <a:alpha val="25000"/>
            </a:srgbClr>
          </a:solidFill>
          <a:ln>
            <a:solidFill>
              <a:srgbClr val="1B6F53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>
              <a:buFont typeface="Wingdings" pitchFamily="2" charset="2"/>
              <a:buChar char="§"/>
            </a:pP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компенсация </a:t>
            </a:r>
            <a:endParaRPr lang="en-US" dirty="0">
              <a:solidFill>
                <a:schemeClr val="tx1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pPr lvl="0"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части затрат по приобретению оборудования </a:t>
            </a:r>
          </a:p>
          <a:p>
            <a:pPr lvl="0"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(основных средств) </a:t>
            </a:r>
            <a:endParaRPr lang="en-US" dirty="0">
              <a:solidFill>
                <a:schemeClr val="tx1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pPr lvl="0"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в размере </a:t>
            </a:r>
            <a:endParaRPr lang="en-US" dirty="0">
              <a:solidFill>
                <a:schemeClr val="tx1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pPr lvl="0"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2 273,02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тыс.рублей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, </a:t>
            </a:r>
          </a:p>
          <a:p>
            <a:pPr lvl="0"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(14 субъектам МСП)</a:t>
            </a:r>
          </a:p>
        </p:txBody>
      </p:sp>
      <p:sp>
        <p:nvSpPr>
          <p:cNvPr id="19" name="AutoShape 22"/>
          <p:cNvSpPr>
            <a:spLocks noChangeArrowheads="1"/>
          </p:cNvSpPr>
          <p:nvPr/>
        </p:nvSpPr>
        <p:spPr bwMode="gray">
          <a:xfrm>
            <a:off x="611560" y="1379864"/>
            <a:ext cx="7992888" cy="762000"/>
          </a:xfrm>
          <a:prstGeom prst="roundRect">
            <a:avLst>
              <a:gd name="adj" fmla="val 50000"/>
            </a:avLst>
          </a:prstGeom>
          <a:solidFill>
            <a:srgbClr val="1B6F53"/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финансовая поддержка оказана 16* субъектам МСП 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 общую сумму 2 414,44 </a:t>
            </a:r>
            <a:r>
              <a:rPr lang="ru-RU" sz="20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тыс.рублей</a:t>
            </a:r>
            <a:r>
              <a:rPr lang="ru-RU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из них: 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0" y="8705"/>
            <a:ext cx="9144000" cy="1260055"/>
          </a:xfrm>
          <a:prstGeom prst="rect">
            <a:avLst/>
          </a:prstGeom>
          <a:gradFill>
            <a:gsLst>
              <a:gs pos="46000">
                <a:srgbClr val="FFD54F"/>
              </a:gs>
              <a:gs pos="94000">
                <a:sysClr val="window" lastClr="FFFFFF">
                  <a:alpha val="0"/>
                </a:sys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Региональный проект «Акселерация субъектов </a:t>
            </a:r>
          </a:p>
          <a:p>
            <a:pPr algn="ctr"/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малого и среднего предпринимательства»</a:t>
            </a: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50" y="2950"/>
            <a:ext cx="1080228" cy="80982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5997" y="2198738"/>
            <a:ext cx="366291" cy="433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ый треугольник 2"/>
          <p:cNvSpPr/>
          <p:nvPr/>
        </p:nvSpPr>
        <p:spPr>
          <a:xfrm flipH="1">
            <a:off x="0" y="5909369"/>
            <a:ext cx="9144000" cy="948631"/>
          </a:xfrm>
          <a:prstGeom prst="rtTriangle">
            <a:avLst/>
          </a:prstGeom>
          <a:solidFill>
            <a:srgbClr val="1B6F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dirty="0"/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CE8B848F-0091-4FFF-AD81-D86EA6AD3313}"/>
              </a:ext>
            </a:extLst>
          </p:cNvPr>
          <p:cNvSpPr/>
          <p:nvPr/>
        </p:nvSpPr>
        <p:spPr>
          <a:xfrm>
            <a:off x="6404878" y="2714486"/>
            <a:ext cx="2520000" cy="2031325"/>
          </a:xfrm>
          <a:prstGeom prst="rect">
            <a:avLst/>
          </a:prstGeom>
          <a:solidFill>
            <a:srgbClr val="92D050">
              <a:alpha val="25000"/>
            </a:srgbClr>
          </a:solidFill>
          <a:ln>
            <a:solidFill>
              <a:srgbClr val="1B6F53"/>
            </a:solidFill>
          </a:ln>
          <a:effectLst>
            <a:glow rad="38100">
              <a:schemeClr val="bg1">
                <a:alpha val="40000"/>
              </a:schemeClr>
            </a:glow>
            <a:innerShdw blurRad="63500" dist="381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Font typeface="Wingdings" pitchFamily="2" charset="2"/>
              <a:buChar char="§"/>
            </a:pP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компенсация </a:t>
            </a:r>
            <a:endParaRPr lang="en-US" dirty="0">
              <a:solidFill>
                <a:schemeClr val="tx1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части затрат на оплату коммунальных услуг нежилых помещений </a:t>
            </a:r>
          </a:p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в размере </a:t>
            </a:r>
            <a:endParaRPr lang="en-US" dirty="0">
              <a:solidFill>
                <a:schemeClr val="tx1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30,10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тыс.рублей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, </a:t>
            </a:r>
          </a:p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(1 субъекту МСП)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8A16245-E44C-490E-855B-90E833F7DD35}"/>
              </a:ext>
            </a:extLst>
          </p:cNvPr>
          <p:cNvSpPr txBox="1"/>
          <p:nvPr/>
        </p:nvSpPr>
        <p:spPr>
          <a:xfrm>
            <a:off x="3061669" y="6526036"/>
            <a:ext cx="64001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*)</a:t>
            </a:r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СМСП предоставлена компенсация затрат по аренде и по приобретению оборудования</a:t>
            </a:r>
          </a:p>
        </p:txBody>
      </p:sp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E417271C-BFC8-4C23-BDCA-FBE47F22F01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34" y="4704729"/>
            <a:ext cx="1490426" cy="1987234"/>
          </a:xfrm>
          <a:prstGeom prst="rect">
            <a:avLst/>
          </a:prstGeom>
          <a:effectLst>
            <a:glow>
              <a:schemeClr val="bg1"/>
            </a:glow>
            <a:softEdge rad="127000"/>
          </a:effectLst>
        </p:spPr>
      </p:pic>
      <p:pic>
        <p:nvPicPr>
          <p:cNvPr id="25" name="object 10">
            <a:extLst>
              <a:ext uri="{FF2B5EF4-FFF2-40B4-BE49-F238E27FC236}">
                <a16:creationId xmlns:a16="http://schemas.microsoft.com/office/drawing/2014/main" id="{37266B26-8473-4A6E-8E8E-F8853A688C2B}"/>
              </a:ext>
            </a:extLst>
          </p:cNvPr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492373" y="4435631"/>
            <a:ext cx="1664303" cy="2166698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27" name="Picture 2">
            <a:extLst>
              <a:ext uri="{FF2B5EF4-FFF2-40B4-BE49-F238E27FC236}">
                <a16:creationId xmlns:a16="http://schemas.microsoft.com/office/drawing/2014/main" id="{5570E278-6CE1-46E7-9230-D86B59ACF7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6038" y="2198739"/>
            <a:ext cx="366291" cy="433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>
            <a:extLst>
              <a:ext uri="{FF2B5EF4-FFF2-40B4-BE49-F238E27FC236}">
                <a16:creationId xmlns:a16="http://schemas.microsoft.com/office/drawing/2014/main" id="{79882F66-5857-4992-8D23-CD10162EF3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1732" y="2203101"/>
            <a:ext cx="366291" cy="433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91770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0" y="8705"/>
            <a:ext cx="9144000" cy="1260000"/>
          </a:xfrm>
          <a:prstGeom prst="rect">
            <a:avLst/>
          </a:prstGeom>
          <a:gradFill>
            <a:gsLst>
              <a:gs pos="46000">
                <a:srgbClr val="FFD54F"/>
              </a:gs>
              <a:gs pos="94000">
                <a:sysClr val="window" lastClr="FFFFFF">
                  <a:alpha val="0"/>
                </a:sys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«Создание условий для удовлетворения </a:t>
            </a:r>
            <a:endParaRPr lang="en-US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спроса населения на товары и услуги»</a:t>
            </a: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50" y="2950"/>
            <a:ext cx="1080228" cy="809822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EDB869DE-50E9-44BE-AE8E-19AC959384BA}"/>
              </a:ext>
            </a:extLst>
          </p:cNvPr>
          <p:cNvSpPr/>
          <p:nvPr/>
        </p:nvSpPr>
        <p:spPr>
          <a:xfrm>
            <a:off x="4340215" y="2408199"/>
            <a:ext cx="4445927" cy="590931"/>
          </a:xfrm>
          <a:prstGeom prst="rect">
            <a:avLst/>
          </a:prstGeom>
          <a:solidFill>
            <a:srgbClr val="92D050">
              <a:alpha val="25000"/>
            </a:srgbClr>
          </a:solidFill>
          <a:ln w="12700">
            <a:solidFill>
              <a:srgbClr val="1B6F53"/>
            </a:solidFill>
            <a:miter lim="800000"/>
          </a:ln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lvl="0" indent="0" algn="just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ru-RU" sz="1800" kern="1200" dirty="0">
                <a:latin typeface="Times New Roman" pitchFamily="18" charset="0"/>
                <a:cs typeface="Times New Roman" pitchFamily="18" charset="0"/>
              </a:rPr>
              <a:t>- 2</a:t>
            </a:r>
            <a:r>
              <a:rPr lang="en-US" sz="1800" kern="1200" dirty="0">
                <a:latin typeface="Times New Roman" pitchFamily="18" charset="0"/>
                <a:cs typeface="Times New Roman" pitchFamily="18" charset="0"/>
              </a:rPr>
              <a:t>24</a:t>
            </a:r>
            <a:r>
              <a:rPr lang="ru-RU" sz="1800" kern="1200" dirty="0">
                <a:latin typeface="Times New Roman" pitchFamily="18" charset="0"/>
                <a:cs typeface="Times New Roman" pitchFamily="18" charset="0"/>
              </a:rPr>
              <a:t> объектов розничной торговли с общей торговой площадью </a:t>
            </a:r>
            <a:r>
              <a:rPr lang="en-US" sz="1800" kern="1200" dirty="0">
                <a:latin typeface="Times New Roman" pitchFamily="18" charset="0"/>
                <a:cs typeface="Times New Roman" pitchFamily="18" charset="0"/>
              </a:rPr>
              <a:t>21</a:t>
            </a:r>
            <a:r>
              <a:rPr lang="ru-RU" sz="1800" kern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kern="1200" dirty="0">
                <a:latin typeface="Times New Roman" pitchFamily="18" charset="0"/>
                <a:cs typeface="Times New Roman" pitchFamily="18" charset="0"/>
              </a:rPr>
              <a:t>023,54</a:t>
            </a:r>
            <a:r>
              <a:rPr lang="ru-RU" sz="1800" kern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kern="1200" dirty="0" err="1">
                <a:latin typeface="Times New Roman" pitchFamily="18" charset="0"/>
                <a:cs typeface="Times New Roman" pitchFamily="18" charset="0"/>
              </a:rPr>
              <a:t>кв.м</a:t>
            </a:r>
            <a:r>
              <a:rPr lang="ru-RU" sz="1800" kern="1200" dirty="0">
                <a:latin typeface="Times New Roman" pitchFamily="18" charset="0"/>
                <a:cs typeface="Times New Roman" pitchFamily="18" charset="0"/>
              </a:rPr>
              <a:t>.;</a:t>
            </a:r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4CFAEF88-0B77-4C67-B228-D408FE8E7CBA}"/>
              </a:ext>
            </a:extLst>
          </p:cNvPr>
          <p:cNvSpPr/>
          <p:nvPr/>
        </p:nvSpPr>
        <p:spPr>
          <a:xfrm>
            <a:off x="4340215" y="3139027"/>
            <a:ext cx="4445927" cy="646331"/>
          </a:xfrm>
          <a:prstGeom prst="rect">
            <a:avLst/>
          </a:prstGeom>
          <a:solidFill>
            <a:srgbClr val="92D050">
              <a:alpha val="25000"/>
            </a:srgbClr>
          </a:solidFill>
          <a:ln w="12700">
            <a:solidFill>
              <a:srgbClr val="1B6F53"/>
            </a:solidFill>
            <a:miter lim="800000"/>
          </a:ln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lvl="0" indent="0" algn="just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78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объект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ов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общественного питания                     на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2 936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посадочных мест;</a:t>
            </a:r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65BBFE7E-D057-4C9F-B8F6-C41ECCF6E76D}"/>
              </a:ext>
            </a:extLst>
          </p:cNvPr>
          <p:cNvSpPr/>
          <p:nvPr/>
        </p:nvSpPr>
        <p:spPr>
          <a:xfrm>
            <a:off x="4334521" y="3934336"/>
            <a:ext cx="4445927" cy="369332"/>
          </a:xfrm>
          <a:prstGeom prst="rect">
            <a:avLst/>
          </a:prstGeom>
          <a:solidFill>
            <a:srgbClr val="92D050">
              <a:alpha val="25000"/>
            </a:srgbClr>
          </a:solidFill>
          <a:ln w="12700">
            <a:solidFill>
              <a:srgbClr val="1B6F53"/>
            </a:solidFill>
            <a:miter lim="800000"/>
          </a:ln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just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- 134 объекта сферы платных услуг;</a:t>
            </a:r>
          </a:p>
        </p:txBody>
      </p: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id="{7F8419F2-2CA5-406D-91D0-30C1722EA693}"/>
              </a:ext>
            </a:extLst>
          </p:cNvPr>
          <p:cNvSpPr/>
          <p:nvPr/>
        </p:nvSpPr>
        <p:spPr>
          <a:xfrm>
            <a:off x="4334521" y="4449767"/>
            <a:ext cx="4445927" cy="646331"/>
          </a:xfrm>
          <a:prstGeom prst="rect">
            <a:avLst/>
          </a:prstGeom>
          <a:solidFill>
            <a:srgbClr val="92D050">
              <a:alpha val="25000"/>
            </a:srgbClr>
          </a:solidFill>
          <a:ln w="12700">
            <a:solidFill>
              <a:srgbClr val="1B6F53"/>
            </a:solidFill>
            <a:miter lim="800000"/>
          </a:ln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just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49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объект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ов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оказывающих бытовые услуги населению;</a:t>
            </a:r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id="{1175BA52-D77B-4497-87E5-90282FB24DE3}"/>
              </a:ext>
            </a:extLst>
          </p:cNvPr>
          <p:cNvSpPr/>
          <p:nvPr/>
        </p:nvSpPr>
        <p:spPr>
          <a:xfrm>
            <a:off x="4334521" y="5266825"/>
            <a:ext cx="4445927" cy="369332"/>
          </a:xfrm>
          <a:prstGeom prst="rect">
            <a:avLst/>
          </a:prstGeom>
          <a:solidFill>
            <a:srgbClr val="92D050">
              <a:alpha val="25000"/>
            </a:srgbClr>
          </a:solidFill>
          <a:ln w="12700">
            <a:solidFill>
              <a:srgbClr val="1B6F53"/>
            </a:solidFill>
            <a:miter lim="800000"/>
          </a:ln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just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- 9 объектов хлебопечения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  <p:sp>
        <p:nvSpPr>
          <p:cNvPr id="34" name="AutoShape 22">
            <a:extLst>
              <a:ext uri="{FF2B5EF4-FFF2-40B4-BE49-F238E27FC236}">
                <a16:creationId xmlns:a16="http://schemas.microsoft.com/office/drawing/2014/main" id="{F8D3D6E8-860D-455A-AF76-D960E6126421}"/>
              </a:ext>
            </a:extLst>
          </p:cNvPr>
          <p:cNvSpPr>
            <a:spLocks noChangeArrowheads="1"/>
          </p:cNvSpPr>
          <p:nvPr/>
        </p:nvSpPr>
        <p:spPr bwMode="gray">
          <a:xfrm>
            <a:off x="390969" y="1410726"/>
            <a:ext cx="8362061" cy="762000"/>
          </a:xfrm>
          <a:prstGeom prst="roundRect">
            <a:avLst>
              <a:gd name="adj" fmla="val 50000"/>
            </a:avLst>
          </a:prstGeom>
          <a:solidFill>
            <a:srgbClr val="1B6F53"/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Общее количество объектов потребительского рынка 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составляет 4</a:t>
            </a: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94</a:t>
            </a:r>
            <a:r>
              <a:rPr lang="ru-RU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единиц</a:t>
            </a: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ы</a:t>
            </a:r>
            <a:r>
              <a:rPr lang="ru-RU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в том числе: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1ACAD90-9A77-4AC4-BC03-B59E6E55517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84" b="-29984"/>
          <a:stretch/>
        </p:blipFill>
        <p:spPr>
          <a:xfrm>
            <a:off x="971600" y="2172726"/>
            <a:ext cx="3463343" cy="4309092"/>
          </a:xfrm>
          <a:prstGeom prst="rect">
            <a:avLst/>
          </a:prstGeom>
          <a:effectLst>
            <a:softEdge rad="2032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5C1639D-5DEC-465C-8FC3-8E34473D932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303668"/>
            <a:ext cx="3384376" cy="2530351"/>
          </a:xfrm>
          <a:prstGeom prst="rect">
            <a:avLst/>
          </a:prstGeom>
          <a:effectLst>
            <a:softEdge rad="114300"/>
          </a:effectLst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84FB87ED-1E28-4D32-88ED-D821BFAEE03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5654888"/>
            <a:ext cx="1896311" cy="1265471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22119A9E-80F0-46AE-B8DF-86503745A3B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160" y="5654888"/>
            <a:ext cx="1906547" cy="1265471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38799717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08920"/>
            <a:ext cx="8229600" cy="1143000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  <a:defRPr/>
            </a:pPr>
            <a:r>
              <a:rPr lang="ru-RU" b="1" kern="0" dirty="0">
                <a:solidFill>
                  <a:srgbClr val="1B6F53"/>
                </a:solidFill>
                <a:latin typeface="Arial" pitchFamily="34" charset="0"/>
                <a:cs typeface="Arial" pitchFamily="34" charset="0"/>
              </a:rPr>
              <a:t>Благодарим за внимание!</a:t>
            </a:r>
          </a:p>
        </p:txBody>
      </p:sp>
      <p:sp>
        <p:nvSpPr>
          <p:cNvPr id="3" name="Прямоугольный треугольник 2"/>
          <p:cNvSpPr/>
          <p:nvPr/>
        </p:nvSpPr>
        <p:spPr>
          <a:xfrm flipH="1">
            <a:off x="0" y="5445224"/>
            <a:ext cx="9144000" cy="1412776"/>
          </a:xfrm>
          <a:prstGeom prst="rtTriangle">
            <a:avLst/>
          </a:prstGeom>
          <a:solidFill>
            <a:srgbClr val="1B6F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50" y="2950"/>
            <a:ext cx="1080228" cy="809822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531531" y="514388"/>
            <a:ext cx="8612467" cy="68584"/>
          </a:xfrm>
          <a:prstGeom prst="rect">
            <a:avLst/>
          </a:prstGeom>
          <a:gradFill flip="none" rotWithShape="1">
            <a:gsLst>
              <a:gs pos="0">
                <a:srgbClr val="4F81BD">
                  <a:lumMod val="75000"/>
                </a:srgbClr>
              </a:gs>
              <a:gs pos="50000">
                <a:srgbClr val="4F81BD">
                  <a:tint val="44500"/>
                  <a:satMod val="160000"/>
                </a:srgbClr>
              </a:gs>
              <a:gs pos="100000">
                <a:srgbClr val="4F81BD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 w="25400" cap="flat" cmpd="sng" algn="ctr">
            <a:noFill/>
            <a:prstDash val="solid"/>
          </a:ln>
          <a:effectLst/>
        </p:spPr>
        <p:txBody>
          <a:bodyPr lIns="80135" tIns="40068" rIns="80135" bIns="40068" rtlCol="0" anchor="ctr"/>
          <a:lstStyle/>
          <a:p>
            <a:pPr marL="0" marR="0" lvl="0" indent="0" algn="ctr" defTabSz="80086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238566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B6F53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4576</TotalTime>
  <Words>739</Words>
  <Application>Microsoft Office PowerPoint</Application>
  <PresentationFormat>Экран (4:3)</PresentationFormat>
  <Paragraphs>110</Paragraphs>
  <Slides>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Constantia</vt:lpstr>
      <vt:lpstr>Times New Roman</vt:lpstr>
      <vt:lpstr>Wingdings</vt:lpstr>
      <vt:lpstr>Тема Office</vt:lpstr>
      <vt:lpstr>Отчет о реализации  муниципальной программы  «Содействие развитию малого и среднего предпринимательства и создание условий для развития потребительского рынка в Нефтеюганском районе  на 2019-2024 годы и на период до 2030 года»  за 2021 год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Благодарим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Дьяконова Валентина Ашотовна</dc:creator>
  <cp:lastModifiedBy>Кожина Анна Игоревна</cp:lastModifiedBy>
  <cp:revision>904</cp:revision>
  <cp:lastPrinted>2021-05-18T09:59:43Z</cp:lastPrinted>
  <dcterms:created xsi:type="dcterms:W3CDTF">2018-11-06T11:44:55Z</dcterms:created>
  <dcterms:modified xsi:type="dcterms:W3CDTF">2022-02-08T04:46:50Z</dcterms:modified>
</cp:coreProperties>
</file>