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7" r:id="rId4"/>
    <p:sldId id="258" r:id="rId5"/>
    <p:sldId id="259" r:id="rId6"/>
    <p:sldId id="272" r:id="rId7"/>
    <p:sldId id="260" r:id="rId8"/>
    <p:sldId id="269" r:id="rId9"/>
    <p:sldId id="273" r:id="rId10"/>
    <p:sldId id="262" r:id="rId11"/>
    <p:sldId id="271" r:id="rId12"/>
    <p:sldId id="26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6245570866141731"/>
          <c:y val="0.17926574803149606"/>
          <c:w val="0.54715616797900257"/>
          <c:h val="0.82073425196850391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dLbls>
            <c:dLbl>
              <c:idx val="0"/>
              <c:layout>
                <c:manualLayout>
                  <c:x val="5.4091480314689529E-2"/>
                  <c:y val="-0.14660556583859655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180 409,23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120,9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ru-RU" smtClean="0"/>
                      <a:t>57 543,31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tx>
                <c:rich>
                  <a:bodyPr/>
                  <a:lstStyle/>
                  <a:p>
                    <a:r>
                      <a:rPr lang="ru-RU" smtClean="0"/>
                      <a:t>19 445,4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Местный бюджет</c:v>
                </c:pt>
                <c:pt idx="1">
                  <c:v>Окружной бюджет</c:v>
                </c:pt>
              </c:strCache>
            </c:strRef>
          </c:cat>
          <c:val>
            <c:numRef>
              <c:f>Лист1!$B$2:$B$3</c:f>
              <c:numCache>
                <c:formatCode>#,##0.00</c:formatCode>
                <c:ptCount val="2"/>
                <c:pt idx="0">
                  <c:v>219742.9</c:v>
                </c:pt>
                <c:pt idx="1">
                  <c:v>120.9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83FD6F1-CD33-4975-BEE5-1DCADFF3EEF8}" type="doc">
      <dgm:prSet loTypeId="urn:microsoft.com/office/officeart/2005/8/layout/StepDown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C5B4C7B-4C54-4BC8-87AA-4B9DBFD1474F}">
      <dgm:prSet/>
      <dgm:spPr/>
      <dgm:t>
        <a:bodyPr/>
        <a:lstStyle/>
        <a:p>
          <a:pPr rtl="0"/>
          <a:r>
            <a:rPr lang="ru-RU" dirty="0" smtClean="0"/>
            <a:t>225</a:t>
          </a:r>
          <a:endParaRPr lang="ru-RU" dirty="0"/>
        </a:p>
      </dgm:t>
    </dgm:pt>
    <dgm:pt modelId="{BA16BBEE-5DFF-42F7-B008-8561F37C6CD9}" type="parTrans" cxnId="{779B2750-7B02-418C-B017-AE2C22860258}">
      <dgm:prSet/>
      <dgm:spPr/>
      <dgm:t>
        <a:bodyPr/>
        <a:lstStyle/>
        <a:p>
          <a:endParaRPr lang="ru-RU"/>
        </a:p>
      </dgm:t>
    </dgm:pt>
    <dgm:pt modelId="{C9F55248-F7B0-4D99-8000-111432505B1D}" type="sibTrans" cxnId="{779B2750-7B02-418C-B017-AE2C22860258}">
      <dgm:prSet/>
      <dgm:spPr/>
      <dgm:t>
        <a:bodyPr/>
        <a:lstStyle/>
        <a:p>
          <a:endParaRPr lang="ru-RU"/>
        </a:p>
      </dgm:t>
    </dgm:pt>
    <dgm:pt modelId="{83D68B87-5C85-4E32-AC2A-2D372F93BA47}">
      <dgm:prSet/>
      <dgm:spPr/>
      <dgm:t>
        <a:bodyPr/>
        <a:lstStyle/>
        <a:p>
          <a:r>
            <a:rPr lang="en-US" b="1" dirty="0" smtClean="0"/>
            <a:t>&lt;</a:t>
          </a:r>
          <a:r>
            <a:rPr lang="ru-RU" b="1" dirty="0" smtClean="0"/>
            <a:t>54</a:t>
          </a:r>
          <a:r>
            <a:rPr lang="en-US" b="1" dirty="0" smtClean="0"/>
            <a:t>00</a:t>
          </a:r>
          <a:r>
            <a:rPr lang="ru-RU" b="1" dirty="0" smtClean="0"/>
            <a:t>0</a:t>
          </a:r>
          <a:endParaRPr lang="ru-RU" b="1" dirty="0"/>
        </a:p>
      </dgm:t>
    </dgm:pt>
    <dgm:pt modelId="{C409CE30-ED5F-4777-8027-F492C536EA0C}" type="parTrans" cxnId="{FA8A42BE-5199-46DE-AA0B-6260F80B785C}">
      <dgm:prSet/>
      <dgm:spPr/>
      <dgm:t>
        <a:bodyPr/>
        <a:lstStyle/>
        <a:p>
          <a:endParaRPr lang="ru-RU"/>
        </a:p>
      </dgm:t>
    </dgm:pt>
    <dgm:pt modelId="{0CE85664-4BB2-4391-9611-C7F1C74CD272}" type="sibTrans" cxnId="{FA8A42BE-5199-46DE-AA0B-6260F80B785C}">
      <dgm:prSet/>
      <dgm:spPr/>
      <dgm:t>
        <a:bodyPr/>
        <a:lstStyle/>
        <a:p>
          <a:endParaRPr lang="ru-RU"/>
        </a:p>
      </dgm:t>
    </dgm:pt>
    <dgm:pt modelId="{9441D555-B1FD-4547-8E17-776423F36FF8}">
      <dgm:prSet custT="1"/>
      <dgm:spPr/>
      <dgm:t>
        <a:bodyPr/>
        <a:lstStyle/>
        <a:p>
          <a:r>
            <a:rPr lang="ru-RU" sz="1600" b="1" dirty="0" smtClean="0"/>
            <a:t>886 </a:t>
          </a:r>
          <a:r>
            <a:rPr lang="ru-RU" sz="1600" b="1" dirty="0" smtClean="0"/>
            <a:t>м</a:t>
          </a:r>
          <a:r>
            <a:rPr lang="ru-RU" sz="1600" b="1" cap="none" baseline="30000" dirty="0" smtClean="0"/>
            <a:t>3</a:t>
          </a:r>
        </a:p>
      </dgm:t>
    </dgm:pt>
    <dgm:pt modelId="{39FF1A07-F99D-4191-9569-18638C8B7ED7}" type="parTrans" cxnId="{2ED38775-115A-47E5-8DC7-E7BCF1A9E7C1}">
      <dgm:prSet/>
      <dgm:spPr/>
      <dgm:t>
        <a:bodyPr/>
        <a:lstStyle/>
        <a:p>
          <a:endParaRPr lang="ru-RU"/>
        </a:p>
      </dgm:t>
    </dgm:pt>
    <dgm:pt modelId="{8FFDB187-4A23-4BA2-A330-630DF13837DE}" type="sibTrans" cxnId="{2ED38775-115A-47E5-8DC7-E7BCF1A9E7C1}">
      <dgm:prSet/>
      <dgm:spPr/>
      <dgm:t>
        <a:bodyPr/>
        <a:lstStyle/>
        <a:p>
          <a:endParaRPr lang="ru-RU"/>
        </a:p>
      </dgm:t>
    </dgm:pt>
    <dgm:pt modelId="{E5D086E2-CCCB-400C-A958-8FAA7CCD1AD2}" type="pres">
      <dgm:prSet presAssocID="{883FD6F1-CD33-4975-BEE5-1DCADFF3EEF8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980304E3-CDC1-49DB-A20D-53F5AA129F36}" type="pres">
      <dgm:prSet presAssocID="{CC5B4C7B-4C54-4BC8-87AA-4B9DBFD1474F}" presName="composite" presStyleCnt="0"/>
      <dgm:spPr/>
    </dgm:pt>
    <dgm:pt modelId="{0A0188BD-F0DC-4ADB-BD0A-B089591CCA5A}" type="pres">
      <dgm:prSet presAssocID="{CC5B4C7B-4C54-4BC8-87AA-4B9DBFD1474F}" presName="bentUpArrow1" presStyleLbl="alignImgPlace1" presStyleIdx="0" presStyleCnt="2" custScaleX="84612" custScaleY="30082" custLinFactNeighborX="-29117" custLinFactNeighborY="-1864"/>
      <dgm:spPr/>
    </dgm:pt>
    <dgm:pt modelId="{3343736C-77FF-4039-A786-6956105DCC23}" type="pres">
      <dgm:prSet presAssocID="{CC5B4C7B-4C54-4BC8-87AA-4B9DBFD1474F}" presName="ParentText" presStyleLbl="node1" presStyleIdx="0" presStyleCnt="3" custScaleX="85350" custScaleY="56743" custLinFactNeighborX="-12072" custLinFactNeighborY="-1257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28FFDF-0031-49E5-8A9C-9994773E4866}" type="pres">
      <dgm:prSet presAssocID="{CC5B4C7B-4C54-4BC8-87AA-4B9DBFD1474F}" presName="ChildText" presStyleLbl="revTx" presStyleIdx="0" presStyleCnt="2">
        <dgm:presLayoutVars>
          <dgm:chMax val="0"/>
          <dgm:chPref val="0"/>
          <dgm:bulletEnabled val="1"/>
        </dgm:presLayoutVars>
      </dgm:prSet>
      <dgm:spPr/>
    </dgm:pt>
    <dgm:pt modelId="{EDB64849-834D-4145-9DCC-C22BF701C8F0}" type="pres">
      <dgm:prSet presAssocID="{C9F55248-F7B0-4D99-8000-111432505B1D}" presName="sibTrans" presStyleCnt="0"/>
      <dgm:spPr/>
    </dgm:pt>
    <dgm:pt modelId="{2AEB8648-D065-477C-AC2E-E5CEF7D3B19C}" type="pres">
      <dgm:prSet presAssocID="{83D68B87-5C85-4E32-AC2A-2D372F93BA47}" presName="composite" presStyleCnt="0"/>
      <dgm:spPr/>
    </dgm:pt>
    <dgm:pt modelId="{4F89D779-204D-4CB5-814B-B3E3296CF36B}" type="pres">
      <dgm:prSet presAssocID="{83D68B87-5C85-4E32-AC2A-2D372F93BA47}" presName="bentUpArrow1" presStyleLbl="alignImgPlace1" presStyleIdx="1" presStyleCnt="2" custScaleY="39253" custLinFactNeighborX="-30106" custLinFactNeighborY="-5721"/>
      <dgm:spPr/>
    </dgm:pt>
    <dgm:pt modelId="{1EAD573E-4FF4-441B-A951-B6D54C6531A1}" type="pres">
      <dgm:prSet presAssocID="{83D68B87-5C85-4E32-AC2A-2D372F93BA47}" presName="ParentText" presStyleLbl="node1" presStyleIdx="1" presStyleCnt="3" custScaleX="74872" custScaleY="65789" custLinFactNeighborX="-10558" custLinFactNeighborY="2895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920653-B579-41D8-8002-97600A03A25B}" type="pres">
      <dgm:prSet presAssocID="{83D68B87-5C85-4E32-AC2A-2D372F93BA47}" presName="ChildText" presStyleLbl="revTx" presStyleIdx="1" presStyleCnt="2">
        <dgm:presLayoutVars>
          <dgm:chMax val="0"/>
          <dgm:chPref val="0"/>
          <dgm:bulletEnabled val="1"/>
        </dgm:presLayoutVars>
      </dgm:prSet>
      <dgm:spPr/>
    </dgm:pt>
    <dgm:pt modelId="{B96619E2-6201-4E37-B746-731CB3908CB0}" type="pres">
      <dgm:prSet presAssocID="{0CE85664-4BB2-4391-9611-C7F1C74CD272}" presName="sibTrans" presStyleCnt="0"/>
      <dgm:spPr/>
    </dgm:pt>
    <dgm:pt modelId="{70EC9D47-71A0-42F4-992A-E88D90404B1F}" type="pres">
      <dgm:prSet presAssocID="{9441D555-B1FD-4547-8E17-776423F36FF8}" presName="composite" presStyleCnt="0"/>
      <dgm:spPr/>
    </dgm:pt>
    <dgm:pt modelId="{52F8BC43-7514-4DCE-BA86-1D60E57F8564}" type="pres">
      <dgm:prSet presAssocID="{9441D555-B1FD-4547-8E17-776423F36FF8}" presName="ParentText" presStyleLbl="node1" presStyleIdx="2" presStyleCnt="3" custScaleX="93090" custScaleY="67575" custLinFactNeighborX="-24061" custLinFactNeighborY="-252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73E17C4-B79C-4560-B19A-454799684589}" type="presOf" srcId="{CC5B4C7B-4C54-4BC8-87AA-4B9DBFD1474F}" destId="{3343736C-77FF-4039-A786-6956105DCC23}" srcOrd="0" destOrd="0" presId="urn:microsoft.com/office/officeart/2005/8/layout/StepDownProcess"/>
    <dgm:cxn modelId="{605605E8-B5CF-4B6A-87C2-F18BC267F086}" type="presOf" srcId="{9441D555-B1FD-4547-8E17-776423F36FF8}" destId="{52F8BC43-7514-4DCE-BA86-1D60E57F8564}" srcOrd="0" destOrd="0" presId="urn:microsoft.com/office/officeart/2005/8/layout/StepDownProcess"/>
    <dgm:cxn modelId="{779B2750-7B02-418C-B017-AE2C22860258}" srcId="{883FD6F1-CD33-4975-BEE5-1DCADFF3EEF8}" destId="{CC5B4C7B-4C54-4BC8-87AA-4B9DBFD1474F}" srcOrd="0" destOrd="0" parTransId="{BA16BBEE-5DFF-42F7-B008-8561F37C6CD9}" sibTransId="{C9F55248-F7B0-4D99-8000-111432505B1D}"/>
    <dgm:cxn modelId="{034CC280-B6BD-4D49-B6D6-F4B7D7BB4427}" type="presOf" srcId="{83D68B87-5C85-4E32-AC2A-2D372F93BA47}" destId="{1EAD573E-4FF4-441B-A951-B6D54C6531A1}" srcOrd="0" destOrd="0" presId="urn:microsoft.com/office/officeart/2005/8/layout/StepDownProcess"/>
    <dgm:cxn modelId="{2ED38775-115A-47E5-8DC7-E7BCF1A9E7C1}" srcId="{883FD6F1-CD33-4975-BEE5-1DCADFF3EEF8}" destId="{9441D555-B1FD-4547-8E17-776423F36FF8}" srcOrd="2" destOrd="0" parTransId="{39FF1A07-F99D-4191-9569-18638C8B7ED7}" sibTransId="{8FFDB187-4A23-4BA2-A330-630DF13837DE}"/>
    <dgm:cxn modelId="{FA8A42BE-5199-46DE-AA0B-6260F80B785C}" srcId="{883FD6F1-CD33-4975-BEE5-1DCADFF3EEF8}" destId="{83D68B87-5C85-4E32-AC2A-2D372F93BA47}" srcOrd="1" destOrd="0" parTransId="{C409CE30-ED5F-4777-8027-F492C536EA0C}" sibTransId="{0CE85664-4BB2-4391-9611-C7F1C74CD272}"/>
    <dgm:cxn modelId="{6533A64A-2AFE-4995-9EBD-9A1ECAD655BB}" type="presOf" srcId="{883FD6F1-CD33-4975-BEE5-1DCADFF3EEF8}" destId="{E5D086E2-CCCB-400C-A958-8FAA7CCD1AD2}" srcOrd="0" destOrd="0" presId="urn:microsoft.com/office/officeart/2005/8/layout/StepDownProcess"/>
    <dgm:cxn modelId="{A07F67AD-0ECB-447D-B958-616AAE66A29C}" type="presParOf" srcId="{E5D086E2-CCCB-400C-A958-8FAA7CCD1AD2}" destId="{980304E3-CDC1-49DB-A20D-53F5AA129F36}" srcOrd="0" destOrd="0" presId="urn:microsoft.com/office/officeart/2005/8/layout/StepDownProcess"/>
    <dgm:cxn modelId="{3345C8A7-2982-4EB8-A8F5-99397D42EB9A}" type="presParOf" srcId="{980304E3-CDC1-49DB-A20D-53F5AA129F36}" destId="{0A0188BD-F0DC-4ADB-BD0A-B089591CCA5A}" srcOrd="0" destOrd="0" presId="urn:microsoft.com/office/officeart/2005/8/layout/StepDownProcess"/>
    <dgm:cxn modelId="{7FF7AF47-E518-4008-8AE9-92BA9D02A25E}" type="presParOf" srcId="{980304E3-CDC1-49DB-A20D-53F5AA129F36}" destId="{3343736C-77FF-4039-A786-6956105DCC23}" srcOrd="1" destOrd="0" presId="urn:microsoft.com/office/officeart/2005/8/layout/StepDownProcess"/>
    <dgm:cxn modelId="{84AF7BA2-38C1-4ED2-8184-51D9ACF51384}" type="presParOf" srcId="{980304E3-CDC1-49DB-A20D-53F5AA129F36}" destId="{E628FFDF-0031-49E5-8A9C-9994773E4866}" srcOrd="2" destOrd="0" presId="urn:microsoft.com/office/officeart/2005/8/layout/StepDownProcess"/>
    <dgm:cxn modelId="{B255BA7F-C9B8-418B-8D86-6196A5789DEC}" type="presParOf" srcId="{E5D086E2-CCCB-400C-A958-8FAA7CCD1AD2}" destId="{EDB64849-834D-4145-9DCC-C22BF701C8F0}" srcOrd="1" destOrd="0" presId="urn:microsoft.com/office/officeart/2005/8/layout/StepDownProcess"/>
    <dgm:cxn modelId="{95EA9DBB-297F-451A-862F-5EA241728F97}" type="presParOf" srcId="{E5D086E2-CCCB-400C-A958-8FAA7CCD1AD2}" destId="{2AEB8648-D065-477C-AC2E-E5CEF7D3B19C}" srcOrd="2" destOrd="0" presId="urn:microsoft.com/office/officeart/2005/8/layout/StepDownProcess"/>
    <dgm:cxn modelId="{6D741A0A-8E2A-4DE1-A454-2B6F12FDB09A}" type="presParOf" srcId="{2AEB8648-D065-477C-AC2E-E5CEF7D3B19C}" destId="{4F89D779-204D-4CB5-814B-B3E3296CF36B}" srcOrd="0" destOrd="0" presId="urn:microsoft.com/office/officeart/2005/8/layout/StepDownProcess"/>
    <dgm:cxn modelId="{A9E4DC1B-C263-441C-B66C-DDD2A557F704}" type="presParOf" srcId="{2AEB8648-D065-477C-AC2E-E5CEF7D3B19C}" destId="{1EAD573E-4FF4-441B-A951-B6D54C6531A1}" srcOrd="1" destOrd="0" presId="urn:microsoft.com/office/officeart/2005/8/layout/StepDownProcess"/>
    <dgm:cxn modelId="{151D1D8D-25E3-4B26-BBC9-C0356EAD6182}" type="presParOf" srcId="{2AEB8648-D065-477C-AC2E-E5CEF7D3B19C}" destId="{F7920653-B579-41D8-8002-97600A03A25B}" srcOrd="2" destOrd="0" presId="urn:microsoft.com/office/officeart/2005/8/layout/StepDownProcess"/>
    <dgm:cxn modelId="{6E709DEC-0F28-44F9-AFB6-926C47C3F0DD}" type="presParOf" srcId="{E5D086E2-CCCB-400C-A958-8FAA7CCD1AD2}" destId="{B96619E2-6201-4E37-B746-731CB3908CB0}" srcOrd="3" destOrd="0" presId="urn:microsoft.com/office/officeart/2005/8/layout/StepDownProcess"/>
    <dgm:cxn modelId="{610C9223-ACE7-4BD2-A424-8B587E19B2B0}" type="presParOf" srcId="{E5D086E2-CCCB-400C-A958-8FAA7CCD1AD2}" destId="{70EC9D47-71A0-42F4-992A-E88D90404B1F}" srcOrd="4" destOrd="0" presId="urn:microsoft.com/office/officeart/2005/8/layout/StepDownProcess"/>
    <dgm:cxn modelId="{C7D55A67-0B7D-4229-ADA7-7766D7AAACD6}" type="presParOf" srcId="{70EC9D47-71A0-42F4-992A-E88D90404B1F}" destId="{52F8BC43-7514-4DCE-BA86-1D60E57F8564}" srcOrd="0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B979AF1-E8C5-4C7F-B1A4-052AD58B0C39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7B2C9F4-D853-4471-AADB-7A1D807507EE}">
      <dgm:prSet custT="1"/>
      <dgm:spPr/>
      <dgm:t>
        <a:bodyPr/>
        <a:lstStyle/>
        <a:p>
          <a:pPr rtl="0"/>
          <a:r>
            <a:rPr lang="ru-RU" sz="1200" b="1" u="sng" dirty="0" smtClean="0"/>
            <a:t>Федеральный проект «Чистая вода» Национального проекта «Экология»</a:t>
          </a:r>
          <a:r>
            <a:rPr lang="ru-RU" sz="1200" b="1" u="none" dirty="0" smtClean="0"/>
            <a:t> </a:t>
          </a:r>
          <a:r>
            <a:rPr lang="ru-RU" sz="1200" b="1" u="none" dirty="0" smtClean="0"/>
            <a:t>выполнены </a:t>
          </a:r>
          <a:r>
            <a:rPr lang="ru-RU" sz="1200" b="1" u="none" dirty="0" smtClean="0"/>
            <a:t>проектно-изыскательские работы  по объекту  «Реконструкция  ВОС гп. Пойковский</a:t>
          </a:r>
          <a:r>
            <a:rPr lang="ru-RU" sz="1200" b="1" u="none" dirty="0" smtClean="0"/>
            <a:t>», заключен контракт на строительно-монтажные работы.</a:t>
          </a:r>
          <a:endParaRPr lang="ru-RU" sz="1200" b="1" u="none" dirty="0"/>
        </a:p>
      </dgm:t>
    </dgm:pt>
    <dgm:pt modelId="{41FA8722-D16E-4DBF-A45F-2514E0D19EFB}" type="parTrans" cxnId="{F70D04B1-D86F-4A54-A8B3-49532BAB1000}">
      <dgm:prSet/>
      <dgm:spPr/>
      <dgm:t>
        <a:bodyPr/>
        <a:lstStyle/>
        <a:p>
          <a:endParaRPr lang="ru-RU"/>
        </a:p>
      </dgm:t>
    </dgm:pt>
    <dgm:pt modelId="{C1F0E9A6-4DF2-4664-A63A-63194EF961FF}" type="sibTrans" cxnId="{F70D04B1-D86F-4A54-A8B3-49532BAB1000}">
      <dgm:prSet/>
      <dgm:spPr/>
      <dgm:t>
        <a:bodyPr/>
        <a:lstStyle/>
        <a:p>
          <a:endParaRPr lang="ru-RU"/>
        </a:p>
      </dgm:t>
    </dgm:pt>
    <dgm:pt modelId="{44782B88-2541-4751-8EEE-A20A0A92CBE2}">
      <dgm:prSet custT="1"/>
      <dgm:spPr/>
      <dgm:t>
        <a:bodyPr/>
        <a:lstStyle/>
        <a:p>
          <a:r>
            <a:rPr lang="ru-RU" sz="1100" b="1" u="sng" dirty="0" smtClean="0"/>
            <a:t> </a:t>
          </a:r>
          <a:r>
            <a:rPr lang="ru-RU" sz="1100" b="1" u="sng" dirty="0" err="1" smtClean="0"/>
            <a:t>сп</a:t>
          </a:r>
          <a:r>
            <a:rPr lang="ru-RU" sz="1100" b="1" u="sng" dirty="0" smtClean="0"/>
            <a:t>. Салым </a:t>
          </a:r>
          <a:r>
            <a:rPr lang="ru-RU" sz="1100" b="1" u="none" dirty="0" smtClean="0"/>
            <a:t>                                                                     </a:t>
          </a:r>
          <a:r>
            <a:rPr lang="ru-RU" sz="1100" b="1" u="none" dirty="0" smtClean="0"/>
            <a:t>проводится </a:t>
          </a:r>
          <a:r>
            <a:rPr lang="ru-RU" sz="1100" b="1" u="none" dirty="0" smtClean="0"/>
            <a:t>выполнение  проектно-изыскательских работ по модернизации объекта «Установка </a:t>
          </a:r>
          <a:r>
            <a:rPr lang="ru-RU" sz="1100" b="1" u="none" dirty="0" err="1" smtClean="0"/>
            <a:t>обезжелезования</a:t>
          </a:r>
          <a:r>
            <a:rPr lang="ru-RU" sz="1100" b="1" u="none" dirty="0" smtClean="0"/>
            <a:t>» </a:t>
          </a:r>
          <a:endParaRPr lang="ru-RU" sz="1100" b="1" u="sng" dirty="0"/>
        </a:p>
      </dgm:t>
    </dgm:pt>
    <dgm:pt modelId="{0FF27AF6-05F9-4BBF-8060-BC553D591544}" type="parTrans" cxnId="{4161AD8A-9163-4649-B3B6-CC43F0D47B6E}">
      <dgm:prSet/>
      <dgm:spPr/>
      <dgm:t>
        <a:bodyPr/>
        <a:lstStyle/>
        <a:p>
          <a:endParaRPr lang="ru-RU"/>
        </a:p>
      </dgm:t>
    </dgm:pt>
    <dgm:pt modelId="{65289E75-E19E-44E1-9D96-B9F95FA939D9}" type="sibTrans" cxnId="{4161AD8A-9163-4649-B3B6-CC43F0D47B6E}">
      <dgm:prSet/>
      <dgm:spPr/>
      <dgm:t>
        <a:bodyPr/>
        <a:lstStyle/>
        <a:p>
          <a:endParaRPr lang="ru-RU"/>
        </a:p>
      </dgm:t>
    </dgm:pt>
    <dgm:pt modelId="{2474E03B-9681-46D2-B2C6-F10B09F7ADC3}">
      <dgm:prSet custT="1"/>
      <dgm:spPr/>
      <dgm:t>
        <a:bodyPr/>
        <a:lstStyle/>
        <a:p>
          <a:pPr rtl="0"/>
          <a:r>
            <a:rPr lang="ru-RU" sz="1100" b="1" i="0" u="sng" dirty="0" err="1" smtClean="0"/>
            <a:t>сп</a:t>
          </a:r>
          <a:r>
            <a:rPr lang="ru-RU" sz="1100" b="1" i="0" u="sng" dirty="0" smtClean="0"/>
            <a:t>. Сингапай</a:t>
          </a:r>
          <a:r>
            <a:rPr lang="ru-RU" sz="1100" b="1" i="0" u="none" dirty="0" smtClean="0"/>
            <a:t>                                                                     </a:t>
          </a:r>
          <a:r>
            <a:rPr lang="ru-RU" sz="1100" b="1" i="0" u="none" dirty="0" smtClean="0"/>
            <a:t>проводится выполнение  </a:t>
          </a:r>
          <a:r>
            <a:rPr lang="ru-RU" sz="1100" b="1" i="0" u="none" dirty="0" smtClean="0"/>
            <a:t>проектно-изыскательских работ по объекту «Комплекс сооружений водоснабжения, водоочистки и сетей водоснабжения»</a:t>
          </a:r>
          <a:endParaRPr lang="ru-RU" sz="1100" b="1" i="0" u="sng" dirty="0"/>
        </a:p>
      </dgm:t>
    </dgm:pt>
    <dgm:pt modelId="{085823AE-694B-4F8B-82A2-FC66DBD3A3D2}" type="sibTrans" cxnId="{CE15380B-20BB-4AF1-9BD0-6B64F642822C}">
      <dgm:prSet/>
      <dgm:spPr/>
      <dgm:t>
        <a:bodyPr/>
        <a:lstStyle/>
        <a:p>
          <a:endParaRPr lang="ru-RU"/>
        </a:p>
      </dgm:t>
    </dgm:pt>
    <dgm:pt modelId="{C0B5BD1B-C2B1-459D-96A9-413CE65CE4EF}" type="parTrans" cxnId="{CE15380B-20BB-4AF1-9BD0-6B64F642822C}">
      <dgm:prSet/>
      <dgm:spPr/>
      <dgm:t>
        <a:bodyPr/>
        <a:lstStyle/>
        <a:p>
          <a:endParaRPr lang="ru-RU"/>
        </a:p>
      </dgm:t>
    </dgm:pt>
    <dgm:pt modelId="{946468A3-1023-4123-83B5-22B91A146FD9}">
      <dgm:prSet custT="1"/>
      <dgm:spPr/>
      <dgm:t>
        <a:bodyPr/>
        <a:lstStyle/>
        <a:p>
          <a:r>
            <a:rPr lang="ru-RU" sz="1100" b="1" u="sng" dirty="0" err="1" smtClean="0"/>
            <a:t>сп</a:t>
          </a:r>
          <a:r>
            <a:rPr lang="ru-RU" sz="1100" b="1" u="sng" dirty="0" smtClean="0"/>
            <a:t>. </a:t>
          </a:r>
          <a:r>
            <a:rPr lang="ru-RU" sz="1100" b="1" u="sng" dirty="0" err="1" smtClean="0"/>
            <a:t>Каркатеевы</a:t>
          </a:r>
          <a:r>
            <a:rPr lang="ru-RU" sz="1100" b="1" dirty="0" smtClean="0"/>
            <a:t>                                             Завершено строительство сетей водоснабжения. Начато строительство объекта «Строительство </a:t>
          </a:r>
          <a:r>
            <a:rPr lang="ru-RU" sz="1100" b="1" dirty="0" err="1" smtClean="0"/>
            <a:t>блочно</a:t>
          </a:r>
          <a:r>
            <a:rPr lang="ru-RU" sz="1100" b="1" dirty="0" smtClean="0"/>
            <a:t>-модульной  водоочистной установки производительностью  250 м3/</a:t>
          </a:r>
          <a:r>
            <a:rPr lang="ru-RU" sz="1100" b="1" dirty="0" err="1" smtClean="0"/>
            <a:t>сут</a:t>
          </a:r>
          <a:r>
            <a:rPr lang="ru-RU" sz="1100" b="1" dirty="0" smtClean="0"/>
            <a:t>. »</a:t>
          </a:r>
          <a:endParaRPr lang="ru-RU" sz="1100" b="1" dirty="0"/>
        </a:p>
      </dgm:t>
    </dgm:pt>
    <dgm:pt modelId="{7F19EFA7-8E41-4DC1-91D7-00828D15EBB1}" type="parTrans" cxnId="{DFDCC2CC-DAC1-4D2C-8B3B-AFB85343D160}">
      <dgm:prSet/>
      <dgm:spPr/>
      <dgm:t>
        <a:bodyPr/>
        <a:lstStyle/>
        <a:p>
          <a:endParaRPr lang="ru-RU"/>
        </a:p>
      </dgm:t>
    </dgm:pt>
    <dgm:pt modelId="{14B79609-4D0F-439D-BDF3-C73DD8F18F5E}" type="sibTrans" cxnId="{DFDCC2CC-DAC1-4D2C-8B3B-AFB85343D160}">
      <dgm:prSet/>
      <dgm:spPr/>
      <dgm:t>
        <a:bodyPr/>
        <a:lstStyle/>
        <a:p>
          <a:endParaRPr lang="ru-RU"/>
        </a:p>
      </dgm:t>
    </dgm:pt>
    <dgm:pt modelId="{AE15232D-D642-4AA1-8859-50F1E07819DD}">
      <dgm:prSet custT="1"/>
      <dgm:spPr/>
      <dgm:t>
        <a:bodyPr/>
        <a:lstStyle/>
        <a:p>
          <a:pPr rtl="0"/>
          <a:r>
            <a:rPr lang="ru-RU" sz="1600" b="1" u="sng" dirty="0" smtClean="0"/>
            <a:t>Обеспечение населения качественной питьевой водой</a:t>
          </a:r>
          <a:endParaRPr lang="ru-RU" sz="1600" b="1" u="sng" dirty="0"/>
        </a:p>
      </dgm:t>
    </dgm:pt>
    <dgm:pt modelId="{499E0061-34A9-4D24-BD1C-F4BD169279DE}" type="parTrans" cxnId="{2B6A2687-66BF-423C-89B3-B1F6A74BC1CC}">
      <dgm:prSet/>
      <dgm:spPr/>
      <dgm:t>
        <a:bodyPr/>
        <a:lstStyle/>
        <a:p>
          <a:endParaRPr lang="ru-RU"/>
        </a:p>
      </dgm:t>
    </dgm:pt>
    <dgm:pt modelId="{FCCB5907-D766-4A25-AF1A-50B3C347A48C}" type="sibTrans" cxnId="{2B6A2687-66BF-423C-89B3-B1F6A74BC1CC}">
      <dgm:prSet/>
      <dgm:spPr/>
      <dgm:t>
        <a:bodyPr/>
        <a:lstStyle/>
        <a:p>
          <a:endParaRPr lang="ru-RU"/>
        </a:p>
      </dgm:t>
    </dgm:pt>
    <dgm:pt modelId="{378EB8CA-B490-43FD-9665-9294F56BE1F1}" type="pres">
      <dgm:prSet presAssocID="{1B979AF1-E8C5-4C7F-B1A4-052AD58B0C39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5453DB8-F4B7-4D9A-97BE-1FD3D2E4B28A}" type="pres">
      <dgm:prSet presAssocID="{47B2C9F4-D853-4471-AADB-7A1D807507EE}" presName="root1" presStyleCnt="0"/>
      <dgm:spPr/>
    </dgm:pt>
    <dgm:pt modelId="{92A6A21D-08B3-4B74-B684-A8B126C1DBE3}" type="pres">
      <dgm:prSet presAssocID="{47B2C9F4-D853-4471-AADB-7A1D807507EE}" presName="LevelOneTextNode" presStyleLbl="node0" presStyleIdx="0" presStyleCnt="2" custLinFactNeighborX="-116" custLinFactNeighborY="-16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636A757-38C8-4BC9-A7D6-7666A5186AB6}" type="pres">
      <dgm:prSet presAssocID="{47B2C9F4-D853-4471-AADB-7A1D807507EE}" presName="level2hierChild" presStyleCnt="0"/>
      <dgm:spPr/>
    </dgm:pt>
    <dgm:pt modelId="{4E7E371C-E45E-4B09-87A8-044F2B8BE2E9}" type="pres">
      <dgm:prSet presAssocID="{AE15232D-D642-4AA1-8859-50F1E07819DD}" presName="root1" presStyleCnt="0"/>
      <dgm:spPr/>
    </dgm:pt>
    <dgm:pt modelId="{1CEAB895-E760-4B4B-82ED-3390F15E8CAF}" type="pres">
      <dgm:prSet presAssocID="{AE15232D-D642-4AA1-8859-50F1E07819DD}" presName="LevelOneTextNode" presStyleLbl="node0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3B3369F-9211-485F-8CB9-28DACCF9A41A}" type="pres">
      <dgm:prSet presAssocID="{AE15232D-D642-4AA1-8859-50F1E07819DD}" presName="level2hierChild" presStyleCnt="0"/>
      <dgm:spPr/>
    </dgm:pt>
    <dgm:pt modelId="{A4D49E41-8DB4-4CB7-A52A-E9E64B69B692}" type="pres">
      <dgm:prSet presAssocID="{C0B5BD1B-C2B1-459D-96A9-413CE65CE4EF}" presName="conn2-1" presStyleLbl="parChTrans1D2" presStyleIdx="0" presStyleCnt="3"/>
      <dgm:spPr/>
      <dgm:t>
        <a:bodyPr/>
        <a:lstStyle/>
        <a:p>
          <a:endParaRPr lang="ru-RU"/>
        </a:p>
      </dgm:t>
    </dgm:pt>
    <dgm:pt modelId="{A66C0E13-4662-4E2C-9785-BA17DB2CCC8F}" type="pres">
      <dgm:prSet presAssocID="{C0B5BD1B-C2B1-459D-96A9-413CE65CE4EF}" presName="connTx" presStyleLbl="parChTrans1D2" presStyleIdx="0" presStyleCnt="3"/>
      <dgm:spPr/>
      <dgm:t>
        <a:bodyPr/>
        <a:lstStyle/>
        <a:p>
          <a:endParaRPr lang="ru-RU"/>
        </a:p>
      </dgm:t>
    </dgm:pt>
    <dgm:pt modelId="{4ADE110F-E7BA-4A21-B64C-83EF856AE834}" type="pres">
      <dgm:prSet presAssocID="{2474E03B-9681-46D2-B2C6-F10B09F7ADC3}" presName="root2" presStyleCnt="0"/>
      <dgm:spPr/>
    </dgm:pt>
    <dgm:pt modelId="{E870AE41-032E-4AB7-AEAE-BEE555C292DC}" type="pres">
      <dgm:prSet presAssocID="{2474E03B-9681-46D2-B2C6-F10B09F7ADC3}" presName="LevelTwoTextNode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C940ED5-C7D2-4A7D-9A47-A59913EC4749}" type="pres">
      <dgm:prSet presAssocID="{2474E03B-9681-46D2-B2C6-F10B09F7ADC3}" presName="level3hierChild" presStyleCnt="0"/>
      <dgm:spPr/>
    </dgm:pt>
    <dgm:pt modelId="{C8E566C4-00E9-461C-AAB0-BF34B34401CB}" type="pres">
      <dgm:prSet presAssocID="{0FF27AF6-05F9-4BBF-8060-BC553D591544}" presName="conn2-1" presStyleLbl="parChTrans1D2" presStyleIdx="1" presStyleCnt="3"/>
      <dgm:spPr/>
      <dgm:t>
        <a:bodyPr/>
        <a:lstStyle/>
        <a:p>
          <a:endParaRPr lang="ru-RU"/>
        </a:p>
      </dgm:t>
    </dgm:pt>
    <dgm:pt modelId="{1AC335F9-7103-4E7D-9D1C-462C2BDC66FD}" type="pres">
      <dgm:prSet presAssocID="{0FF27AF6-05F9-4BBF-8060-BC553D591544}" presName="connTx" presStyleLbl="parChTrans1D2" presStyleIdx="1" presStyleCnt="3"/>
      <dgm:spPr/>
      <dgm:t>
        <a:bodyPr/>
        <a:lstStyle/>
        <a:p>
          <a:endParaRPr lang="ru-RU"/>
        </a:p>
      </dgm:t>
    </dgm:pt>
    <dgm:pt modelId="{C29E15B2-C057-4082-9A4E-BBDC537EAA08}" type="pres">
      <dgm:prSet presAssocID="{44782B88-2541-4751-8EEE-A20A0A92CBE2}" presName="root2" presStyleCnt="0"/>
      <dgm:spPr/>
    </dgm:pt>
    <dgm:pt modelId="{5F5174EB-18A6-4FCB-A54E-A4087B3579AC}" type="pres">
      <dgm:prSet presAssocID="{44782B88-2541-4751-8EEE-A20A0A92CBE2}" presName="LevelTwoTextNode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156E99F-7E07-407D-A457-BAE666D372C9}" type="pres">
      <dgm:prSet presAssocID="{44782B88-2541-4751-8EEE-A20A0A92CBE2}" presName="level3hierChild" presStyleCnt="0"/>
      <dgm:spPr/>
    </dgm:pt>
    <dgm:pt modelId="{8DAAD91D-7BFD-4190-B30C-832B71FF67C9}" type="pres">
      <dgm:prSet presAssocID="{7F19EFA7-8E41-4DC1-91D7-00828D15EBB1}" presName="conn2-1" presStyleLbl="parChTrans1D2" presStyleIdx="2" presStyleCnt="3"/>
      <dgm:spPr/>
      <dgm:t>
        <a:bodyPr/>
        <a:lstStyle/>
        <a:p>
          <a:endParaRPr lang="ru-RU"/>
        </a:p>
      </dgm:t>
    </dgm:pt>
    <dgm:pt modelId="{90457028-38D7-4117-BF52-A29E826FE375}" type="pres">
      <dgm:prSet presAssocID="{7F19EFA7-8E41-4DC1-91D7-00828D15EBB1}" presName="connTx" presStyleLbl="parChTrans1D2" presStyleIdx="2" presStyleCnt="3"/>
      <dgm:spPr/>
      <dgm:t>
        <a:bodyPr/>
        <a:lstStyle/>
        <a:p>
          <a:endParaRPr lang="ru-RU"/>
        </a:p>
      </dgm:t>
    </dgm:pt>
    <dgm:pt modelId="{147781C9-4B50-4E48-AE40-220AA7C11F53}" type="pres">
      <dgm:prSet presAssocID="{946468A3-1023-4123-83B5-22B91A146FD9}" presName="root2" presStyleCnt="0"/>
      <dgm:spPr/>
    </dgm:pt>
    <dgm:pt modelId="{B8FBB976-3367-47F9-BF73-7BE3B6AFA57B}" type="pres">
      <dgm:prSet presAssocID="{946468A3-1023-4123-83B5-22B91A146FD9}" presName="LevelTwoTextNode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AC13429-6402-4AA5-B8C1-99C8453948D2}" type="pres">
      <dgm:prSet presAssocID="{946468A3-1023-4123-83B5-22B91A146FD9}" presName="level3hierChild" presStyleCnt="0"/>
      <dgm:spPr/>
    </dgm:pt>
  </dgm:ptLst>
  <dgm:cxnLst>
    <dgm:cxn modelId="{7A7D2C5E-2E3A-4D00-B6F6-A184F41789C6}" type="presOf" srcId="{C0B5BD1B-C2B1-459D-96A9-413CE65CE4EF}" destId="{A4D49E41-8DB4-4CB7-A52A-E9E64B69B692}" srcOrd="0" destOrd="0" presId="urn:microsoft.com/office/officeart/2005/8/layout/hierarchy2"/>
    <dgm:cxn modelId="{4161AD8A-9163-4649-B3B6-CC43F0D47B6E}" srcId="{AE15232D-D642-4AA1-8859-50F1E07819DD}" destId="{44782B88-2541-4751-8EEE-A20A0A92CBE2}" srcOrd="1" destOrd="0" parTransId="{0FF27AF6-05F9-4BBF-8060-BC553D591544}" sibTransId="{65289E75-E19E-44E1-9D96-B9F95FA939D9}"/>
    <dgm:cxn modelId="{F70D04B1-D86F-4A54-A8B3-49532BAB1000}" srcId="{1B979AF1-E8C5-4C7F-B1A4-052AD58B0C39}" destId="{47B2C9F4-D853-4471-AADB-7A1D807507EE}" srcOrd="0" destOrd="0" parTransId="{41FA8722-D16E-4DBF-A45F-2514E0D19EFB}" sibTransId="{C1F0E9A6-4DF2-4664-A63A-63194EF961FF}"/>
    <dgm:cxn modelId="{2B6A2687-66BF-423C-89B3-B1F6A74BC1CC}" srcId="{1B979AF1-E8C5-4C7F-B1A4-052AD58B0C39}" destId="{AE15232D-D642-4AA1-8859-50F1E07819DD}" srcOrd="1" destOrd="0" parTransId="{499E0061-34A9-4D24-BD1C-F4BD169279DE}" sibTransId="{FCCB5907-D766-4A25-AF1A-50B3C347A48C}"/>
    <dgm:cxn modelId="{CE15380B-20BB-4AF1-9BD0-6B64F642822C}" srcId="{AE15232D-D642-4AA1-8859-50F1E07819DD}" destId="{2474E03B-9681-46D2-B2C6-F10B09F7ADC3}" srcOrd="0" destOrd="0" parTransId="{C0B5BD1B-C2B1-459D-96A9-413CE65CE4EF}" sibTransId="{085823AE-694B-4F8B-82A2-FC66DBD3A3D2}"/>
    <dgm:cxn modelId="{26D53934-6848-4EA0-BBE7-DF599CF96EFA}" type="presOf" srcId="{44782B88-2541-4751-8EEE-A20A0A92CBE2}" destId="{5F5174EB-18A6-4FCB-A54E-A4087B3579AC}" srcOrd="0" destOrd="0" presId="urn:microsoft.com/office/officeart/2005/8/layout/hierarchy2"/>
    <dgm:cxn modelId="{675578B3-5E4B-4B54-822E-55813F24A4D2}" type="presOf" srcId="{C0B5BD1B-C2B1-459D-96A9-413CE65CE4EF}" destId="{A66C0E13-4662-4E2C-9785-BA17DB2CCC8F}" srcOrd="1" destOrd="0" presId="urn:microsoft.com/office/officeart/2005/8/layout/hierarchy2"/>
    <dgm:cxn modelId="{E41056E3-ACBF-40F8-9562-F831757C309B}" type="presOf" srcId="{7F19EFA7-8E41-4DC1-91D7-00828D15EBB1}" destId="{8DAAD91D-7BFD-4190-B30C-832B71FF67C9}" srcOrd="0" destOrd="0" presId="urn:microsoft.com/office/officeart/2005/8/layout/hierarchy2"/>
    <dgm:cxn modelId="{4BC79BB3-B54D-46EF-BE5F-6732D7CF1A00}" type="presOf" srcId="{0FF27AF6-05F9-4BBF-8060-BC553D591544}" destId="{1AC335F9-7103-4E7D-9D1C-462C2BDC66FD}" srcOrd="1" destOrd="0" presId="urn:microsoft.com/office/officeart/2005/8/layout/hierarchy2"/>
    <dgm:cxn modelId="{D108E712-77BF-4FC2-AE67-4F9CB96F391F}" type="presOf" srcId="{2474E03B-9681-46D2-B2C6-F10B09F7ADC3}" destId="{E870AE41-032E-4AB7-AEAE-BEE555C292DC}" srcOrd="0" destOrd="0" presId="urn:microsoft.com/office/officeart/2005/8/layout/hierarchy2"/>
    <dgm:cxn modelId="{C0586957-0F4E-4ED6-A5F2-6AD845463EEE}" type="presOf" srcId="{0FF27AF6-05F9-4BBF-8060-BC553D591544}" destId="{C8E566C4-00E9-461C-AAB0-BF34B34401CB}" srcOrd="0" destOrd="0" presId="urn:microsoft.com/office/officeart/2005/8/layout/hierarchy2"/>
    <dgm:cxn modelId="{0EC75CD7-B001-493E-8D20-2CA8FDB20A7A}" type="presOf" srcId="{1B979AF1-E8C5-4C7F-B1A4-052AD58B0C39}" destId="{378EB8CA-B490-43FD-9665-9294F56BE1F1}" srcOrd="0" destOrd="0" presId="urn:microsoft.com/office/officeart/2005/8/layout/hierarchy2"/>
    <dgm:cxn modelId="{DFDCC2CC-DAC1-4D2C-8B3B-AFB85343D160}" srcId="{AE15232D-D642-4AA1-8859-50F1E07819DD}" destId="{946468A3-1023-4123-83B5-22B91A146FD9}" srcOrd="2" destOrd="0" parTransId="{7F19EFA7-8E41-4DC1-91D7-00828D15EBB1}" sibTransId="{14B79609-4D0F-439D-BDF3-C73DD8F18F5E}"/>
    <dgm:cxn modelId="{40F88B58-79B5-4B55-BC91-C2964139FCE7}" type="presOf" srcId="{946468A3-1023-4123-83B5-22B91A146FD9}" destId="{B8FBB976-3367-47F9-BF73-7BE3B6AFA57B}" srcOrd="0" destOrd="0" presId="urn:microsoft.com/office/officeart/2005/8/layout/hierarchy2"/>
    <dgm:cxn modelId="{4C4156A7-F9E2-4E86-B489-AD101FB1BD50}" type="presOf" srcId="{AE15232D-D642-4AA1-8859-50F1E07819DD}" destId="{1CEAB895-E760-4B4B-82ED-3390F15E8CAF}" srcOrd="0" destOrd="0" presId="urn:microsoft.com/office/officeart/2005/8/layout/hierarchy2"/>
    <dgm:cxn modelId="{913DCEA1-E4C0-4696-893C-A949F8E450F9}" type="presOf" srcId="{7F19EFA7-8E41-4DC1-91D7-00828D15EBB1}" destId="{90457028-38D7-4117-BF52-A29E826FE375}" srcOrd="1" destOrd="0" presId="urn:microsoft.com/office/officeart/2005/8/layout/hierarchy2"/>
    <dgm:cxn modelId="{8F7496F5-245D-491F-BFA3-7A0CB1FA92BB}" type="presOf" srcId="{47B2C9F4-D853-4471-AADB-7A1D807507EE}" destId="{92A6A21D-08B3-4B74-B684-A8B126C1DBE3}" srcOrd="0" destOrd="0" presId="urn:microsoft.com/office/officeart/2005/8/layout/hierarchy2"/>
    <dgm:cxn modelId="{16C679AB-28CA-4C41-B90A-929EEB1077ED}" type="presParOf" srcId="{378EB8CA-B490-43FD-9665-9294F56BE1F1}" destId="{15453DB8-F4B7-4D9A-97BE-1FD3D2E4B28A}" srcOrd="0" destOrd="0" presId="urn:microsoft.com/office/officeart/2005/8/layout/hierarchy2"/>
    <dgm:cxn modelId="{CAD44DE9-C934-45F8-8F5D-03E4F658CCC0}" type="presParOf" srcId="{15453DB8-F4B7-4D9A-97BE-1FD3D2E4B28A}" destId="{92A6A21D-08B3-4B74-B684-A8B126C1DBE3}" srcOrd="0" destOrd="0" presId="urn:microsoft.com/office/officeart/2005/8/layout/hierarchy2"/>
    <dgm:cxn modelId="{D91D5B13-B638-4FD2-B291-84C32AADBBF8}" type="presParOf" srcId="{15453DB8-F4B7-4D9A-97BE-1FD3D2E4B28A}" destId="{A636A757-38C8-4BC9-A7D6-7666A5186AB6}" srcOrd="1" destOrd="0" presId="urn:microsoft.com/office/officeart/2005/8/layout/hierarchy2"/>
    <dgm:cxn modelId="{D648C451-501B-4C42-A642-6605376873AE}" type="presParOf" srcId="{378EB8CA-B490-43FD-9665-9294F56BE1F1}" destId="{4E7E371C-E45E-4B09-87A8-044F2B8BE2E9}" srcOrd="1" destOrd="0" presId="urn:microsoft.com/office/officeart/2005/8/layout/hierarchy2"/>
    <dgm:cxn modelId="{25DE1F7F-1141-4152-8C59-B31EEBF4B1BE}" type="presParOf" srcId="{4E7E371C-E45E-4B09-87A8-044F2B8BE2E9}" destId="{1CEAB895-E760-4B4B-82ED-3390F15E8CAF}" srcOrd="0" destOrd="0" presId="urn:microsoft.com/office/officeart/2005/8/layout/hierarchy2"/>
    <dgm:cxn modelId="{F5F65583-03D9-4E22-AD83-64EEED0C3B00}" type="presParOf" srcId="{4E7E371C-E45E-4B09-87A8-044F2B8BE2E9}" destId="{B3B3369F-9211-485F-8CB9-28DACCF9A41A}" srcOrd="1" destOrd="0" presId="urn:microsoft.com/office/officeart/2005/8/layout/hierarchy2"/>
    <dgm:cxn modelId="{558E8310-C54C-43C2-96D0-F7266930608F}" type="presParOf" srcId="{B3B3369F-9211-485F-8CB9-28DACCF9A41A}" destId="{A4D49E41-8DB4-4CB7-A52A-E9E64B69B692}" srcOrd="0" destOrd="0" presId="urn:microsoft.com/office/officeart/2005/8/layout/hierarchy2"/>
    <dgm:cxn modelId="{7431B703-CBCD-420A-A625-AA51E6B4AD64}" type="presParOf" srcId="{A4D49E41-8DB4-4CB7-A52A-E9E64B69B692}" destId="{A66C0E13-4662-4E2C-9785-BA17DB2CCC8F}" srcOrd="0" destOrd="0" presId="urn:microsoft.com/office/officeart/2005/8/layout/hierarchy2"/>
    <dgm:cxn modelId="{F2CDD4E6-97CC-41AC-8F11-0DCD519F3FFE}" type="presParOf" srcId="{B3B3369F-9211-485F-8CB9-28DACCF9A41A}" destId="{4ADE110F-E7BA-4A21-B64C-83EF856AE834}" srcOrd="1" destOrd="0" presId="urn:microsoft.com/office/officeart/2005/8/layout/hierarchy2"/>
    <dgm:cxn modelId="{22F3CF8B-0CE8-4A96-B909-3CEDC7B7B745}" type="presParOf" srcId="{4ADE110F-E7BA-4A21-B64C-83EF856AE834}" destId="{E870AE41-032E-4AB7-AEAE-BEE555C292DC}" srcOrd="0" destOrd="0" presId="urn:microsoft.com/office/officeart/2005/8/layout/hierarchy2"/>
    <dgm:cxn modelId="{DF6F1837-E3B5-4676-A2B9-DBC4A5A11848}" type="presParOf" srcId="{4ADE110F-E7BA-4A21-B64C-83EF856AE834}" destId="{5C940ED5-C7D2-4A7D-9A47-A59913EC4749}" srcOrd="1" destOrd="0" presId="urn:microsoft.com/office/officeart/2005/8/layout/hierarchy2"/>
    <dgm:cxn modelId="{660FA8FE-1F7E-4C48-9C08-0082E2E7B222}" type="presParOf" srcId="{B3B3369F-9211-485F-8CB9-28DACCF9A41A}" destId="{C8E566C4-00E9-461C-AAB0-BF34B34401CB}" srcOrd="2" destOrd="0" presId="urn:microsoft.com/office/officeart/2005/8/layout/hierarchy2"/>
    <dgm:cxn modelId="{484DEC7E-B6E1-4F8E-BCAA-CA32D93A11D0}" type="presParOf" srcId="{C8E566C4-00E9-461C-AAB0-BF34B34401CB}" destId="{1AC335F9-7103-4E7D-9D1C-462C2BDC66FD}" srcOrd="0" destOrd="0" presId="urn:microsoft.com/office/officeart/2005/8/layout/hierarchy2"/>
    <dgm:cxn modelId="{3C0CD75A-D43C-4629-98A1-AD249639F098}" type="presParOf" srcId="{B3B3369F-9211-485F-8CB9-28DACCF9A41A}" destId="{C29E15B2-C057-4082-9A4E-BBDC537EAA08}" srcOrd="3" destOrd="0" presId="urn:microsoft.com/office/officeart/2005/8/layout/hierarchy2"/>
    <dgm:cxn modelId="{B7E0495B-78BB-401C-A34A-55FFEFD7A086}" type="presParOf" srcId="{C29E15B2-C057-4082-9A4E-BBDC537EAA08}" destId="{5F5174EB-18A6-4FCB-A54E-A4087B3579AC}" srcOrd="0" destOrd="0" presId="urn:microsoft.com/office/officeart/2005/8/layout/hierarchy2"/>
    <dgm:cxn modelId="{595CA356-9EA4-418D-AF87-410B95839E53}" type="presParOf" srcId="{C29E15B2-C057-4082-9A4E-BBDC537EAA08}" destId="{D156E99F-7E07-407D-A457-BAE666D372C9}" srcOrd="1" destOrd="0" presId="urn:microsoft.com/office/officeart/2005/8/layout/hierarchy2"/>
    <dgm:cxn modelId="{C0CE32A1-8C01-4E00-8445-1A70D22834CD}" type="presParOf" srcId="{B3B3369F-9211-485F-8CB9-28DACCF9A41A}" destId="{8DAAD91D-7BFD-4190-B30C-832B71FF67C9}" srcOrd="4" destOrd="0" presId="urn:microsoft.com/office/officeart/2005/8/layout/hierarchy2"/>
    <dgm:cxn modelId="{8C03D96E-5D3B-48A6-99B8-E17D60CE294B}" type="presParOf" srcId="{8DAAD91D-7BFD-4190-B30C-832B71FF67C9}" destId="{90457028-38D7-4117-BF52-A29E826FE375}" srcOrd="0" destOrd="0" presId="urn:microsoft.com/office/officeart/2005/8/layout/hierarchy2"/>
    <dgm:cxn modelId="{30C267B2-35CE-42B0-B053-B5F1816FA602}" type="presParOf" srcId="{B3B3369F-9211-485F-8CB9-28DACCF9A41A}" destId="{147781C9-4B50-4E48-AE40-220AA7C11F53}" srcOrd="5" destOrd="0" presId="urn:microsoft.com/office/officeart/2005/8/layout/hierarchy2"/>
    <dgm:cxn modelId="{1B045C16-E41C-40A2-89DD-BDEF4649DB5B}" type="presParOf" srcId="{147781C9-4B50-4E48-AE40-220AA7C11F53}" destId="{B8FBB976-3367-47F9-BF73-7BE3B6AFA57B}" srcOrd="0" destOrd="0" presId="urn:microsoft.com/office/officeart/2005/8/layout/hierarchy2"/>
    <dgm:cxn modelId="{B2D123C5-416D-4DD5-B71F-8CC81117F825}" type="presParOf" srcId="{147781C9-4B50-4E48-AE40-220AA7C11F53}" destId="{EAC13429-6402-4AA5-B8C1-99C8453948D2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A0188BD-F0DC-4ADB-BD0A-B089591CCA5A}">
      <dsp:nvSpPr>
        <dsp:cNvPr id="0" name=""/>
        <dsp:cNvSpPr/>
      </dsp:nvSpPr>
      <dsp:spPr>
        <a:xfrm rot="5400000">
          <a:off x="257336" y="2076689"/>
          <a:ext cx="233711" cy="748384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343736C-77FF-4039-A786-6956105DCC23}">
      <dsp:nvSpPr>
        <dsp:cNvPr id="0" name=""/>
        <dsp:cNvSpPr/>
      </dsp:nvSpPr>
      <dsp:spPr>
        <a:xfrm>
          <a:off x="0" y="1348386"/>
          <a:ext cx="1116264" cy="519461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225</a:t>
          </a:r>
          <a:endParaRPr lang="ru-RU" sz="1900" kern="1200" dirty="0"/>
        </a:p>
      </dsp:txBody>
      <dsp:txXfrm>
        <a:off x="25363" y="1373749"/>
        <a:ext cx="1065538" cy="468735"/>
      </dsp:txXfrm>
    </dsp:sp>
    <dsp:sp modelId="{E628FFDF-0031-49E5-8A9C-9994773E4866}">
      <dsp:nvSpPr>
        <dsp:cNvPr id="0" name=""/>
        <dsp:cNvSpPr/>
      </dsp:nvSpPr>
      <dsp:spPr>
        <a:xfrm>
          <a:off x="1212624" y="1249203"/>
          <a:ext cx="951217" cy="7399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F89D779-204D-4CB5-814B-B3E3296CF36B}">
      <dsp:nvSpPr>
        <dsp:cNvPr id="0" name=""/>
        <dsp:cNvSpPr/>
      </dsp:nvSpPr>
      <dsp:spPr>
        <a:xfrm rot="5400000">
          <a:off x="1062414" y="2648127"/>
          <a:ext cx="304962" cy="884489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EAD573E-4FF4-441B-A951-B6D54C6531A1}">
      <dsp:nvSpPr>
        <dsp:cNvPr id="0" name=""/>
        <dsp:cNvSpPr/>
      </dsp:nvSpPr>
      <dsp:spPr>
        <a:xfrm>
          <a:off x="913123" y="2014446"/>
          <a:ext cx="979225" cy="602274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kern="1200" dirty="0" smtClean="0"/>
            <a:t>&lt;</a:t>
          </a:r>
          <a:r>
            <a:rPr lang="ru-RU" sz="1900" b="1" kern="1200" dirty="0" smtClean="0"/>
            <a:t>54</a:t>
          </a:r>
          <a:r>
            <a:rPr lang="en-US" sz="1900" b="1" kern="1200" dirty="0" smtClean="0"/>
            <a:t>00</a:t>
          </a:r>
          <a:r>
            <a:rPr lang="ru-RU" sz="1900" b="1" kern="1200" dirty="0" smtClean="0"/>
            <a:t>0</a:t>
          </a:r>
          <a:endParaRPr lang="ru-RU" sz="1900" b="1" kern="1200" dirty="0"/>
        </a:p>
      </dsp:txBody>
      <dsp:txXfrm>
        <a:off x="942529" y="2043852"/>
        <a:ext cx="920413" cy="543462"/>
      </dsp:txXfrm>
    </dsp:sp>
    <dsp:sp modelId="{F7920653-B579-41D8-8002-97600A03A25B}">
      <dsp:nvSpPr>
        <dsp:cNvPr id="0" name=""/>
        <dsp:cNvSpPr/>
      </dsp:nvSpPr>
      <dsp:spPr>
        <a:xfrm>
          <a:off x="2194754" y="1918659"/>
          <a:ext cx="951217" cy="7399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2F8BC43-7514-4DCE-BA86-1D60E57F8564}">
      <dsp:nvSpPr>
        <dsp:cNvPr id="0" name=""/>
        <dsp:cNvSpPr/>
      </dsp:nvSpPr>
      <dsp:spPr>
        <a:xfrm>
          <a:off x="1762624" y="2600671"/>
          <a:ext cx="1217492" cy="618624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886 </a:t>
          </a:r>
          <a:r>
            <a:rPr lang="ru-RU" sz="1600" b="1" kern="1200" dirty="0" smtClean="0"/>
            <a:t>м</a:t>
          </a:r>
          <a:r>
            <a:rPr lang="ru-RU" sz="1600" b="1" kern="1200" cap="none" baseline="30000" dirty="0" smtClean="0"/>
            <a:t>3</a:t>
          </a:r>
        </a:p>
      </dsp:txBody>
      <dsp:txXfrm>
        <a:off x="1792828" y="2630875"/>
        <a:ext cx="1157084" cy="55821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A6A21D-08B3-4B74-B684-A8B126C1DBE3}">
      <dsp:nvSpPr>
        <dsp:cNvPr id="0" name=""/>
        <dsp:cNvSpPr/>
      </dsp:nvSpPr>
      <dsp:spPr>
        <a:xfrm>
          <a:off x="466363" y="4"/>
          <a:ext cx="3008302" cy="150415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u="sng" kern="1200" dirty="0" smtClean="0"/>
            <a:t>Федеральный проект «Чистая вода» Национального проекта «Экология»</a:t>
          </a:r>
          <a:r>
            <a:rPr lang="ru-RU" sz="1200" b="1" u="none" kern="1200" dirty="0" smtClean="0"/>
            <a:t> </a:t>
          </a:r>
          <a:r>
            <a:rPr lang="ru-RU" sz="1200" b="1" u="none" kern="1200" dirty="0" smtClean="0"/>
            <a:t>выполнены </a:t>
          </a:r>
          <a:r>
            <a:rPr lang="ru-RU" sz="1200" b="1" u="none" kern="1200" dirty="0" smtClean="0"/>
            <a:t>проектно-изыскательские работы  по объекту  «Реконструкция  ВОС гп. Пойковский</a:t>
          </a:r>
          <a:r>
            <a:rPr lang="ru-RU" sz="1200" b="1" u="none" kern="1200" dirty="0" smtClean="0"/>
            <a:t>», заключен контракт на строительно-монтажные работы.</a:t>
          </a:r>
          <a:endParaRPr lang="ru-RU" sz="1200" b="1" u="none" kern="1200" dirty="0"/>
        </a:p>
      </dsp:txBody>
      <dsp:txXfrm>
        <a:off x="510418" y="44059"/>
        <a:ext cx="2920192" cy="1416041"/>
      </dsp:txXfrm>
    </dsp:sp>
    <dsp:sp modelId="{1CEAB895-E760-4B4B-82ED-3390F15E8CAF}">
      <dsp:nvSpPr>
        <dsp:cNvPr id="0" name=""/>
        <dsp:cNvSpPr/>
      </dsp:nvSpPr>
      <dsp:spPr>
        <a:xfrm>
          <a:off x="469853" y="1732200"/>
          <a:ext cx="3008302" cy="150415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u="sng" kern="1200" dirty="0" smtClean="0"/>
            <a:t>Обеспечение населения качественной питьевой водой</a:t>
          </a:r>
          <a:endParaRPr lang="ru-RU" sz="1600" b="1" u="sng" kern="1200" dirty="0"/>
        </a:p>
      </dsp:txBody>
      <dsp:txXfrm>
        <a:off x="513908" y="1776255"/>
        <a:ext cx="2920192" cy="1416041"/>
      </dsp:txXfrm>
    </dsp:sp>
    <dsp:sp modelId="{A4D49E41-8DB4-4CB7-A52A-E9E64B69B692}">
      <dsp:nvSpPr>
        <dsp:cNvPr id="0" name=""/>
        <dsp:cNvSpPr/>
      </dsp:nvSpPr>
      <dsp:spPr>
        <a:xfrm rot="18289469">
          <a:off x="3026239" y="1592142"/>
          <a:ext cx="2107154" cy="54492"/>
        </a:xfrm>
        <a:custGeom>
          <a:avLst/>
          <a:gdLst/>
          <a:ahLst/>
          <a:cxnLst/>
          <a:rect l="0" t="0" r="0" b="0"/>
          <a:pathLst>
            <a:path>
              <a:moveTo>
                <a:pt x="0" y="27246"/>
              </a:moveTo>
              <a:lnTo>
                <a:pt x="2107154" y="2724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/>
        </a:p>
      </dsp:txBody>
      <dsp:txXfrm>
        <a:off x="4027138" y="1566710"/>
        <a:ext cx="105357" cy="105357"/>
      </dsp:txXfrm>
    </dsp:sp>
    <dsp:sp modelId="{E870AE41-032E-4AB7-AEAE-BEE555C292DC}">
      <dsp:nvSpPr>
        <dsp:cNvPr id="0" name=""/>
        <dsp:cNvSpPr/>
      </dsp:nvSpPr>
      <dsp:spPr>
        <a:xfrm>
          <a:off x="4681477" y="2426"/>
          <a:ext cx="3008302" cy="150415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i="0" u="sng" kern="1200" dirty="0" err="1" smtClean="0"/>
            <a:t>сп</a:t>
          </a:r>
          <a:r>
            <a:rPr lang="ru-RU" sz="1100" b="1" i="0" u="sng" kern="1200" dirty="0" smtClean="0"/>
            <a:t>. Сингапай</a:t>
          </a:r>
          <a:r>
            <a:rPr lang="ru-RU" sz="1100" b="1" i="0" u="none" kern="1200" dirty="0" smtClean="0"/>
            <a:t>                                                                     </a:t>
          </a:r>
          <a:r>
            <a:rPr lang="ru-RU" sz="1100" b="1" i="0" u="none" kern="1200" dirty="0" smtClean="0"/>
            <a:t>проводится выполнение  </a:t>
          </a:r>
          <a:r>
            <a:rPr lang="ru-RU" sz="1100" b="1" i="0" u="none" kern="1200" dirty="0" smtClean="0"/>
            <a:t>проектно-изыскательских работ по объекту «Комплекс сооружений водоснабжения, водоочистки и сетей водоснабжения»</a:t>
          </a:r>
          <a:endParaRPr lang="ru-RU" sz="1100" b="1" i="0" u="sng" kern="1200" dirty="0"/>
        </a:p>
      </dsp:txBody>
      <dsp:txXfrm>
        <a:off x="4725532" y="46481"/>
        <a:ext cx="2920192" cy="1416041"/>
      </dsp:txXfrm>
    </dsp:sp>
    <dsp:sp modelId="{C8E566C4-00E9-461C-AAB0-BF34B34401CB}">
      <dsp:nvSpPr>
        <dsp:cNvPr id="0" name=""/>
        <dsp:cNvSpPr/>
      </dsp:nvSpPr>
      <dsp:spPr>
        <a:xfrm>
          <a:off x="3478156" y="2457029"/>
          <a:ext cx="1203321" cy="54492"/>
        </a:xfrm>
        <a:custGeom>
          <a:avLst/>
          <a:gdLst/>
          <a:ahLst/>
          <a:cxnLst/>
          <a:rect l="0" t="0" r="0" b="0"/>
          <a:pathLst>
            <a:path>
              <a:moveTo>
                <a:pt x="0" y="27246"/>
              </a:moveTo>
              <a:lnTo>
                <a:pt x="1203321" y="2724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049733" y="2454192"/>
        <a:ext cx="60166" cy="60166"/>
      </dsp:txXfrm>
    </dsp:sp>
    <dsp:sp modelId="{5F5174EB-18A6-4FCB-A54E-A4087B3579AC}">
      <dsp:nvSpPr>
        <dsp:cNvPr id="0" name=""/>
        <dsp:cNvSpPr/>
      </dsp:nvSpPr>
      <dsp:spPr>
        <a:xfrm>
          <a:off x="4681477" y="1732200"/>
          <a:ext cx="3008302" cy="150415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u="sng" kern="1200" dirty="0" smtClean="0"/>
            <a:t> </a:t>
          </a:r>
          <a:r>
            <a:rPr lang="ru-RU" sz="1100" b="1" u="sng" kern="1200" dirty="0" err="1" smtClean="0"/>
            <a:t>сп</a:t>
          </a:r>
          <a:r>
            <a:rPr lang="ru-RU" sz="1100" b="1" u="sng" kern="1200" dirty="0" smtClean="0"/>
            <a:t>. Салым </a:t>
          </a:r>
          <a:r>
            <a:rPr lang="ru-RU" sz="1100" b="1" u="none" kern="1200" dirty="0" smtClean="0"/>
            <a:t>                                                                     </a:t>
          </a:r>
          <a:r>
            <a:rPr lang="ru-RU" sz="1100" b="1" u="none" kern="1200" dirty="0" smtClean="0"/>
            <a:t>проводится </a:t>
          </a:r>
          <a:r>
            <a:rPr lang="ru-RU" sz="1100" b="1" u="none" kern="1200" dirty="0" smtClean="0"/>
            <a:t>выполнение  проектно-изыскательских работ по модернизации объекта «Установка </a:t>
          </a:r>
          <a:r>
            <a:rPr lang="ru-RU" sz="1100" b="1" u="none" kern="1200" dirty="0" err="1" smtClean="0"/>
            <a:t>обезжелезования</a:t>
          </a:r>
          <a:r>
            <a:rPr lang="ru-RU" sz="1100" b="1" u="none" kern="1200" dirty="0" smtClean="0"/>
            <a:t>» </a:t>
          </a:r>
          <a:endParaRPr lang="ru-RU" sz="1100" b="1" u="sng" kern="1200" dirty="0"/>
        </a:p>
      </dsp:txBody>
      <dsp:txXfrm>
        <a:off x="4725532" y="1776255"/>
        <a:ext cx="2920192" cy="1416041"/>
      </dsp:txXfrm>
    </dsp:sp>
    <dsp:sp modelId="{8DAAD91D-7BFD-4190-B30C-832B71FF67C9}">
      <dsp:nvSpPr>
        <dsp:cNvPr id="0" name=""/>
        <dsp:cNvSpPr/>
      </dsp:nvSpPr>
      <dsp:spPr>
        <a:xfrm rot="3310531">
          <a:off x="3026239" y="3321917"/>
          <a:ext cx="2107154" cy="54492"/>
        </a:xfrm>
        <a:custGeom>
          <a:avLst/>
          <a:gdLst/>
          <a:ahLst/>
          <a:cxnLst/>
          <a:rect l="0" t="0" r="0" b="0"/>
          <a:pathLst>
            <a:path>
              <a:moveTo>
                <a:pt x="0" y="27246"/>
              </a:moveTo>
              <a:lnTo>
                <a:pt x="2107154" y="2724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/>
        </a:p>
      </dsp:txBody>
      <dsp:txXfrm>
        <a:off x="4027138" y="3296484"/>
        <a:ext cx="105357" cy="105357"/>
      </dsp:txXfrm>
    </dsp:sp>
    <dsp:sp modelId="{B8FBB976-3367-47F9-BF73-7BE3B6AFA57B}">
      <dsp:nvSpPr>
        <dsp:cNvPr id="0" name=""/>
        <dsp:cNvSpPr/>
      </dsp:nvSpPr>
      <dsp:spPr>
        <a:xfrm>
          <a:off x="4681477" y="3461974"/>
          <a:ext cx="3008302" cy="150415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u="sng" kern="1200" dirty="0" err="1" smtClean="0"/>
            <a:t>сп</a:t>
          </a:r>
          <a:r>
            <a:rPr lang="ru-RU" sz="1100" b="1" u="sng" kern="1200" dirty="0" smtClean="0"/>
            <a:t>. </a:t>
          </a:r>
          <a:r>
            <a:rPr lang="ru-RU" sz="1100" b="1" u="sng" kern="1200" dirty="0" err="1" smtClean="0"/>
            <a:t>Каркатеевы</a:t>
          </a:r>
          <a:r>
            <a:rPr lang="ru-RU" sz="1100" b="1" kern="1200" dirty="0" smtClean="0"/>
            <a:t>                                             Завершено строительство сетей водоснабжения. Начато строительство объекта «Строительство </a:t>
          </a:r>
          <a:r>
            <a:rPr lang="ru-RU" sz="1100" b="1" kern="1200" dirty="0" err="1" smtClean="0"/>
            <a:t>блочно</a:t>
          </a:r>
          <a:r>
            <a:rPr lang="ru-RU" sz="1100" b="1" kern="1200" dirty="0" smtClean="0"/>
            <a:t>-модульной  водоочистной установки производительностью  250 м3/</a:t>
          </a:r>
          <a:r>
            <a:rPr lang="ru-RU" sz="1100" b="1" kern="1200" dirty="0" err="1" smtClean="0"/>
            <a:t>сут</a:t>
          </a:r>
          <a:r>
            <a:rPr lang="ru-RU" sz="1100" b="1" kern="1200" dirty="0" smtClean="0"/>
            <a:t>. »</a:t>
          </a:r>
          <a:endParaRPr lang="ru-RU" sz="1100" b="1" kern="1200" dirty="0"/>
        </a:p>
      </dsp:txBody>
      <dsp:txXfrm>
        <a:off x="4725532" y="3506029"/>
        <a:ext cx="2920192" cy="141604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10.02.2022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6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2522711"/>
          </a:xfrm>
        </p:spPr>
        <p:txBody>
          <a:bodyPr>
            <a:no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Нефтеюганского района «Обеспечение экологической безопасности Нефтеюганского района на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2019-2024 годы и на период до 2030 года» за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5077939"/>
            <a:ext cx="7480920" cy="1159373"/>
          </a:xfrm>
        </p:spPr>
        <p:txBody>
          <a:bodyPr>
            <a:normAutofit/>
          </a:bodyPr>
          <a:lstStyle/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74306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Финансирование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Объем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финансирования муниципальной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 в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году </a:t>
            </a:r>
          </a:p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</a:t>
            </a:r>
          </a:p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тыс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рублей,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том числе: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1" y="1988840"/>
            <a:ext cx="1621305" cy="12241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28994" y="2831450"/>
            <a:ext cx="110799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180 530,14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3128951246"/>
              </p:ext>
            </p:extLst>
          </p:nvPr>
        </p:nvGraphicFramePr>
        <p:xfrm>
          <a:off x="2267744" y="2492896"/>
          <a:ext cx="5808900" cy="38164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833342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Исполнение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63548163"/>
              </p:ext>
            </p:extLst>
          </p:nvPr>
        </p:nvGraphicFramePr>
        <p:xfrm>
          <a:off x="467544" y="1268760"/>
          <a:ext cx="8229600" cy="4597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8432"/>
                <a:gridCol w="1440160"/>
                <a:gridCol w="936104"/>
                <a:gridCol w="936104"/>
                <a:gridCol w="10288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основного мероприятия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Источник финансирования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 (тыс. рублей)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 (тыс. рублей)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Исполнение (%)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Основное мероприятие 1 «Организация и развитие системы экологического образования, просвещения и формирования экологической культуры, в том числе участие в международной экологической акции «Спасти  </a:t>
                      </a:r>
                    </a:p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 сохранить» 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Местный бюджет 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1123,33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1123,33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 rowSpan="2"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Основное мероприятие 2 «Организация деятельности по обращению с отходами производства и потребления» 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Окружной бюджет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120,9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120,9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Местный бюджет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2414,03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2384,03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98,8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Основное мероприятие  3 «Повышение экологически безопасного уровня обращения с отходами и качества жизни населения»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Местный бюджет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29872,0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26890,73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Основное мероприятие 5 </a:t>
                      </a: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 Региональный проект «Чистая </a:t>
                      </a: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вода»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Местный бюджет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146999,87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56170,35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 rowSpan="3"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180530,13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86669,35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36,5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Окружной бюджет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120,9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120,9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Местный бюджет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180409,24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86548,45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62919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Целевые показатели: 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57200" y="1600200"/>
            <a:ext cx="8579296" cy="4525963"/>
          </a:xfrm>
        </p:spPr>
        <p:txBody>
          <a:bodyPr>
            <a:normAutofit lnSpcReduction="10000"/>
          </a:bodyPr>
          <a:lstStyle/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Доля населения, вовлеченного в эколого- просветительские и эколого-образовательные мероприятия, от общего количества населения района 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46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47%</a:t>
            </a:r>
            <a:endPara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Доля ликвидированных несанкционированных свалок, в том числе выявленных на 01.01.2018 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100 до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100% </a:t>
            </a:r>
            <a:endPara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Отношение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обустроенных мест (площадок) накопления твердых коммунальных отходов к запланированному количеству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0 %</a:t>
            </a: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Доля обеспеченности поселений  района канализационно-очистными сооружениями приведенных к нормативному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состоянию –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12,5  до 12,5%</a:t>
            </a:r>
            <a:endPara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Построены и реконструированы крупные объекты питьевого водоснабжения, (нарастающим итогом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–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 ед. </a:t>
            </a: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Протяженность очищенной прибрежной полосы водных объектов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 с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км. до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8,4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км.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населения, вовлеченного в мероприятия по очистке берегов водных объектов, (нарастающим итогом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1,215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1,585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тыс. человек</a:t>
            </a:r>
          </a:p>
          <a:p>
            <a:pPr marL="0" indent="0">
              <a:buNone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5517232"/>
            <a:ext cx="1296144" cy="122385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5558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1600" dirty="0">
                <a:latin typeface="Times New Roman"/>
                <a:ea typeface="Times New Roman"/>
              </a:rPr>
              <a:t>Сохранение благоприятной окружающей среды и биологического разнообразия в интересах настоящего и будущего поколений, в том числе эффективное обращение с отходами производства и потребления. Экологическое оздоровление водных </a:t>
            </a:r>
            <a:r>
              <a:rPr lang="ru-RU" sz="1600" dirty="0" smtClean="0">
                <a:latin typeface="Times New Roman"/>
                <a:ea typeface="Times New Roman"/>
              </a:rPr>
              <a:t>объектов.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420888"/>
            <a:ext cx="5725449" cy="425080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2701506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 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Распространение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среди всех групп населения экологических знаний и формирование экологически мотивированных культурных навыков, а также создание системы общественного контроля, направленной на выявление и ликвидацию несанкционированных 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свалок.</a:t>
            </a:r>
            <a:endParaRPr lang="ru-RU" sz="2400" dirty="0">
              <a:ea typeface="Calibri"/>
              <a:cs typeface="Times New Roman"/>
            </a:endParaRPr>
          </a:p>
          <a:p>
            <a:pPr marL="514350" indent="-514350">
              <a:buAutoNum type="arabicPeriod"/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Снижение 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негативного воздействия на окружающую среду и  формирование комплексной системы обращения с твердыми коммунальными отходами, включая ликвидацию 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свалок.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Применение 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всеми объектами, оказывающими значительное негативное воздействие на окружающую среду, системы экологического регулирования, основанной на использовании наилучших доступных 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технологий.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Times New Roman"/>
                <a:ea typeface="Times New Roman"/>
              </a:rPr>
              <a:t>Сохранение </a:t>
            </a:r>
            <a:r>
              <a:rPr lang="ru-RU" dirty="0">
                <a:latin typeface="Times New Roman"/>
                <a:ea typeface="Times New Roman"/>
              </a:rPr>
              <a:t>уникальных водных объектов, в том числе участие в реализации мероприятий по очистке от мусора берегов и прибрежной акватории протоки Юганская Обь реки Обь.</a:t>
            </a:r>
            <a:endParaRPr lang="ru-RU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67401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Ответственный исполнитель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Администрация Нефтеюганского района (комитет по делам народов Севера, охраны окружающей среды и водных </a:t>
            </a:r>
          </a:p>
          <a:p>
            <a:pPr marL="0" indent="0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ресурсов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800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Соисполнители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Департамент образования и молодежной политики Нефтеюганского района.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Департамент строительства и жилищно-коммунального комплекса Нефтеюганского района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Администрации городского и сельских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поселений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МКУ «Управление по делам администрации»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782057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2" y="4581128"/>
            <a:ext cx="8026151" cy="1584176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ru-RU" sz="1600" b="0" cap="none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</a:t>
            </a:r>
            <a:r>
              <a:rPr lang="ru-RU" sz="1600" b="0" cap="none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0" cap="none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r>
              <a:rPr lang="ru-RU" sz="1600" b="0" cap="none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году Нефтеюганский район </a:t>
            </a:r>
            <a:r>
              <a:rPr lang="ru-RU" sz="1600" b="0" cap="none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третий </a:t>
            </a:r>
            <a:r>
              <a:rPr lang="ru-RU" sz="1600" b="0" cap="none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 подряд </a:t>
            </a:r>
            <a:r>
              <a:rPr lang="ru-RU" sz="1600" b="0" cap="none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стал лидером по реализации проекта </a:t>
            </a:r>
            <a:r>
              <a:rPr lang="ru-RU" sz="1600" b="0" cap="none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«Международная </a:t>
            </a:r>
            <a:r>
              <a:rPr lang="ru-RU" sz="1600" b="0" cap="none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экологическая акция «Спасти и сохранить» среди муниципальных образований автономного округа</a:t>
            </a:r>
            <a:br>
              <a:rPr lang="ru-RU" sz="1600" b="0" cap="none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0" cap="none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600" b="0" cap="none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проведено </a:t>
            </a:r>
            <a:r>
              <a:rPr lang="ru-RU" sz="1600" b="0" cap="none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423 мероприятия, </a:t>
            </a:r>
            <a:r>
              <a:rPr lang="ru-RU" sz="1600" b="0" cap="none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них  </a:t>
            </a:r>
            <a:r>
              <a:rPr lang="ru-RU" sz="1600" b="0" cap="none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198 </a:t>
            </a:r>
            <a:r>
              <a:rPr lang="ru-RU" sz="1600" b="0" cap="none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эколого-просветительской направленности </a:t>
            </a:r>
            <a:r>
              <a:rPr lang="ru-RU" sz="1600" b="0" cap="none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0" cap="none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0" cap="none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увеличено </a:t>
            </a:r>
            <a:r>
              <a:rPr lang="ru-RU" sz="1600" b="0" cap="none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</a:t>
            </a:r>
            <a:r>
              <a:rPr lang="ru-RU" sz="1600" b="0" cap="none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47 </a:t>
            </a:r>
            <a:r>
              <a:rPr lang="ru-RU" sz="1600" b="0" cap="none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 количество населения, вовлеченного в </a:t>
            </a:r>
            <a:r>
              <a:rPr lang="ru-RU" sz="1600" b="0" cap="none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эколого</a:t>
            </a:r>
            <a:r>
              <a:rPr lang="ru-RU" sz="1600" b="0" cap="none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просветительские и эколого-образовательные мероприятия  от общего количества населения района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type="body" idx="1"/>
          </p:nvPr>
        </p:nvSpPr>
        <p:spPr>
          <a:xfrm>
            <a:off x="722313" y="1340769"/>
            <a:ext cx="7772400" cy="1008112"/>
          </a:xfrm>
        </p:spPr>
        <p:txBody>
          <a:bodyPr>
            <a:normAutofit fontScale="70000" lnSpcReduction="20000"/>
          </a:bodyPr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Основное мероприятие </a:t>
            </a:r>
            <a:r>
              <a:rPr lang="ru-RU" sz="2400" b="1" dirty="0">
                <a:solidFill>
                  <a:schemeClr val="tx1"/>
                </a:solidFill>
                <a:latin typeface="Times New Roman"/>
                <a:ea typeface="Calibri"/>
              </a:rPr>
              <a:t>«Организация и развитие системы экологического образования, просвещения и формирования экологической культуры, в том числе участие в международной экологической  акции «Спасти  и сохранить»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\\10.10.1.6\общие папки\Обмен\Чокан Т. П\Новая папка\для отчета главы за 2018\Фото экология\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332669"/>
            <a:ext cx="2304256" cy="17444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\\10.10.1.6\общие папки\Обмен\Чокан Т. П\Новая папка\для отчета главы за 2018\Фото экология\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9852" y="2785084"/>
            <a:ext cx="2520280" cy="15080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\\10.10.1.6\общие папки\Обмен\Чокан Т. П\Новая папка\для отчета главы за 2018\Фото экология\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2332669"/>
            <a:ext cx="2376264" cy="17444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2817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819035105"/>
              </p:ext>
            </p:extLst>
          </p:nvPr>
        </p:nvGraphicFramePr>
        <p:xfrm>
          <a:off x="341371" y="-99391"/>
          <a:ext cx="3295363" cy="4536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619672" y="1332907"/>
            <a:ext cx="3024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accent4">
                    <a:lumMod val="50000"/>
                  </a:schemeClr>
                </a:solidFill>
              </a:rPr>
              <a:t>Мероприятий (субботники, озеленение)</a:t>
            </a:r>
            <a:endParaRPr lang="ru-RU" sz="14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121192" y="1686192"/>
            <a:ext cx="133175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00" b="1" dirty="0" smtClean="0">
              <a:solidFill>
                <a:schemeClr val="accent4">
                  <a:lumMod val="50000"/>
                </a:schemeClr>
              </a:solidFill>
            </a:endParaRPr>
          </a:p>
          <a:p>
            <a:r>
              <a:rPr lang="ru-RU" sz="1400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1400" b="1" dirty="0" smtClean="0">
                <a:solidFill>
                  <a:schemeClr val="accent4">
                    <a:lumMod val="50000"/>
                  </a:schemeClr>
                </a:solidFill>
              </a:rPr>
              <a:t>     </a:t>
            </a:r>
          </a:p>
          <a:p>
            <a:r>
              <a:rPr lang="ru-RU" sz="1400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1400" b="1" dirty="0" smtClean="0">
                <a:solidFill>
                  <a:schemeClr val="accent4">
                    <a:lumMod val="50000"/>
                  </a:schemeClr>
                </a:solidFill>
              </a:rPr>
              <a:t>    саженцев</a:t>
            </a:r>
            <a:endParaRPr lang="ru-RU" sz="14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885759" y="2325066"/>
            <a:ext cx="25899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accent4">
                    <a:lumMod val="50000"/>
                  </a:schemeClr>
                </a:solidFill>
              </a:rPr>
              <a:t>                  </a:t>
            </a:r>
          </a:p>
          <a:p>
            <a:r>
              <a:rPr lang="ru-RU" sz="1200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1200" b="1" dirty="0" smtClean="0">
                <a:solidFill>
                  <a:schemeClr val="accent4">
                    <a:lumMod val="50000"/>
                  </a:schemeClr>
                </a:solidFill>
              </a:rPr>
              <a:t>              </a:t>
            </a:r>
          </a:p>
          <a:p>
            <a:r>
              <a:rPr lang="ru-RU" sz="1200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1200" b="1" dirty="0" smtClean="0">
                <a:solidFill>
                  <a:schemeClr val="accent4">
                    <a:lumMod val="50000"/>
                  </a:schemeClr>
                </a:solidFill>
              </a:rPr>
              <a:t>                убрано мусора </a:t>
            </a:r>
          </a:p>
          <a:p>
            <a:r>
              <a:rPr lang="ru-RU" sz="1200" b="1" dirty="0" smtClean="0">
                <a:solidFill>
                  <a:schemeClr val="accent4">
                    <a:lumMod val="50000"/>
                  </a:schemeClr>
                </a:solidFill>
              </a:rPr>
              <a:t>                на субботниках</a:t>
            </a:r>
            <a:endParaRPr lang="ru-RU" sz="12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404664"/>
            <a:ext cx="70567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Основное мероприятие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«Организация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развитие системы экологического образования, просвещения и формирования экологической культуры, в том числе участие в международной экологической акции «Спасти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сохранить» </a:t>
            </a:r>
          </a:p>
        </p:txBody>
      </p:sp>
      <p:pic>
        <p:nvPicPr>
          <p:cNvPr id="1026" name="Picture 2" descr="\\10.10.5.1\comsev\#МЕРОПРИЯТИЯ 2021\19.05 Открытие акции Спасти И Сохранить\1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305" y="3501008"/>
            <a:ext cx="1876471" cy="28803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\\10.10.5.1\comsev\#МЕРОПРИЯТИЯ 2021\19.05 Открытие акции Спасти И Сохранить\16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3645024"/>
            <a:ext cx="4392488" cy="28083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3235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Основное мероприятие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«Организация деятельности по обращению с отходами производства и потребления»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755576" y="5373216"/>
            <a:ext cx="792088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dirty="0"/>
              <a:t>Создан экологический патруль, проведено </a:t>
            </a:r>
            <a:r>
              <a:rPr lang="ru-RU" sz="2000" dirty="0" smtClean="0"/>
              <a:t>14 </a:t>
            </a:r>
            <a:r>
              <a:rPr lang="ru-RU" sz="2000" dirty="0" smtClean="0"/>
              <a:t>рейдов.</a:t>
            </a:r>
            <a:endParaRPr lang="ru-RU" sz="2000" dirty="0"/>
          </a:p>
          <a:p>
            <a:pPr algn="ctr"/>
            <a:r>
              <a:rPr lang="ru-RU" sz="2000" dirty="0" smtClean="0"/>
              <a:t>Ликвидировано 16 </a:t>
            </a:r>
            <a:r>
              <a:rPr lang="ru-RU" sz="2000" dirty="0"/>
              <a:t>мест размещения отходов - 100 % от  вновь выявленных в текущем году </a:t>
            </a:r>
          </a:p>
        </p:txBody>
      </p:sp>
      <p:pic>
        <p:nvPicPr>
          <p:cNvPr id="2050" name="Picture 2" descr="\\10.10.5.1\comsev\#МЕРОПРИЯТИЯ 2021\19.05 Открытие акции Спасти И Сохранить\PerminovPro-1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060848"/>
            <a:ext cx="5544616" cy="34110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5804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7355160" cy="1143000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Национальный проект «Экология»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Региональный проект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«Сохранение уникальных водных объектов»</a:t>
            </a:r>
          </a:p>
          <a:p>
            <a:pPr marL="0" indent="0" algn="ctr">
              <a:buNone/>
            </a:pP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9592" y="5157192"/>
            <a:ext cx="78488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поселениях района состоялись субботники по очистке от мусора берегов водных объектов территории Нефтеюганского района. Приняли участие в субботниках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435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человек. Убрано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8,4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км, вывезено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166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м.куб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мусора. </a:t>
            </a:r>
          </a:p>
        </p:txBody>
      </p:sp>
      <p:pic>
        <p:nvPicPr>
          <p:cNvPr id="1026" name="Picture 2" descr="\\10.10.5.1\comsev\Фото к отчету\Preview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2348880"/>
            <a:ext cx="3960440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76034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Схема 11"/>
          <p:cNvGraphicFramePr/>
          <p:nvPr>
            <p:extLst>
              <p:ext uri="{D42A27DB-BD31-4B8C-83A1-F6EECF244321}">
                <p14:modId xmlns:p14="http://schemas.microsoft.com/office/powerpoint/2010/main" val="3739142511"/>
              </p:ext>
            </p:extLst>
          </p:nvPr>
        </p:nvGraphicFramePr>
        <p:xfrm>
          <a:off x="539552" y="1556792"/>
          <a:ext cx="8159634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115616" y="548680"/>
            <a:ext cx="58326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Региональный проект </a:t>
            </a:r>
            <a:r>
              <a:rPr lang="ru-RU" dirty="0" smtClean="0"/>
              <a:t>«Чистая вода»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151758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512</TotalTime>
  <Words>761</Words>
  <Application>Microsoft Office PowerPoint</Application>
  <PresentationFormat>Экран (4:3)</PresentationFormat>
  <Paragraphs>104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Муниципальная программа Нефтеюганского района «Обеспечение экологической безопасности Нефтеюганского района на  2019-2024 годы и на период до 2030 года» за 2021 год</vt:lpstr>
      <vt:lpstr>Презентация PowerPoint</vt:lpstr>
      <vt:lpstr>Презентация PowerPoint</vt:lpstr>
      <vt:lpstr>Презентация PowerPoint</vt:lpstr>
      <vt:lpstr>- в 2021 году Нефтеюганский район третий год подряд стал лидером по реализации проекта «Международная экологическая акция «Спасти и сохранить» среди муниципальных образований автономного округа - проведено 423 мероприятия, из них  198 – эколого-просветительской направленности  - увеличено до 47 % количество населения, вовлеченного в эколого - просветительские и эколого-образовательные мероприятия  от общего количества населения района</vt:lpstr>
      <vt:lpstr>Презентация PowerPoint</vt:lpstr>
      <vt:lpstr>Презентация PowerPoint</vt:lpstr>
      <vt:lpstr>Национальный проект «Экология»</vt:lpstr>
      <vt:lpstr>Презентация PowerPoint</vt:lpstr>
      <vt:lpstr>Финансирование</vt:lpstr>
      <vt:lpstr>Исполнение</vt:lpstr>
      <vt:lpstr>Целевые показатели: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Муниципальная программа Нефтеюганского района «Обеспечение экологической безопасности Нефтеюганского района на  2017-2020 годы»</dc:title>
  <dc:creator>Потехина Сабина Ильхамовна</dc:creator>
  <cp:lastModifiedBy>Заруднева Анастасия Сергеевна</cp:lastModifiedBy>
  <cp:revision>42</cp:revision>
  <dcterms:created xsi:type="dcterms:W3CDTF">2017-03-17T09:24:32Z</dcterms:created>
  <dcterms:modified xsi:type="dcterms:W3CDTF">2022-02-10T10:28:01Z</dcterms:modified>
</cp:coreProperties>
</file>