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3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notesSlides/notesSlide15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6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7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8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8" r:id="rId3"/>
    <p:sldId id="298" r:id="rId4"/>
    <p:sldId id="322" r:id="rId5"/>
    <p:sldId id="302" r:id="rId6"/>
    <p:sldId id="323" r:id="rId7"/>
    <p:sldId id="324" r:id="rId8"/>
    <p:sldId id="325" r:id="rId9"/>
    <p:sldId id="327" r:id="rId10"/>
    <p:sldId id="326" r:id="rId11"/>
    <p:sldId id="328" r:id="rId12"/>
    <p:sldId id="338" r:id="rId13"/>
    <p:sldId id="330" r:id="rId14"/>
    <p:sldId id="331" r:id="rId15"/>
    <p:sldId id="332" r:id="rId16"/>
    <p:sldId id="290" r:id="rId17"/>
    <p:sldId id="340" r:id="rId18"/>
    <p:sldId id="335" r:id="rId19"/>
    <p:sldId id="341" r:id="rId20"/>
    <p:sldId id="342" r:id="rId2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9F36"/>
    <a:srgbClr val="2B7885"/>
    <a:srgbClr val="DBF6FE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61" autoAdjust="0"/>
  </p:normalViewPr>
  <p:slideViewPr>
    <p:cSldViewPr snapToGrid="0">
      <p:cViewPr varScale="1">
        <p:scale>
          <a:sx n="92" d="100"/>
          <a:sy n="92" d="100"/>
        </p:scale>
        <p:origin x="1332" y="108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ru-RU" dirty="0" smtClean="0"/>
              <a:t>2020 </a:t>
            </a:r>
            <a:r>
              <a:rPr lang="ru-RU" dirty="0"/>
              <a:t>год</a:t>
            </a:r>
          </a:p>
        </c:rich>
      </c:tx>
      <c:layout>
        <c:manualLayout>
          <c:xMode val="edge"/>
          <c:yMode val="edge"/>
          <c:x val="0.75682353807220171"/>
          <c:y val="0.17249144266365854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2362160707162265"/>
          <c:y val="0.11652429867214929"/>
          <c:w val="0.7445895776214182"/>
          <c:h val="0.8512681193877184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 w="25400">
          <a:noFill/>
        </a:ln>
      </c:spPr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92DB8887-2F49-4E49-AA8A-30C810E4B9D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27FB868-A0C1-42F5-9570-110992D20E5A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6115EC6-8F60-469D-A259-DF779BDFD099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041CCFA-5F40-415B-8F15-97CCA94E2CBF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0A7E894-9848-4073-90BC-D201C1A1E8A1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468B8862-3016-4A41-89D5-12274772356A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9700628C-2679-4962-8B6F-BA6EBF112440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95A0F218-E2D2-4FCC-9FAB-8A4CB51FECA8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F76EE630-6C9F-41EC-BC5F-6DAA4E9BA99B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8C0C0396-9D95-482E-A19D-300C95C10DA5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CD06569-7412-4E62-B08B-6C264D57DCD5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F8C57FD-D50D-4C57-8078-646E25CEFE5C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1654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2516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2071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3212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199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8472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190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190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190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000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3142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1186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7270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0849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6263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198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9909" y="1570937"/>
            <a:ext cx="401559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1846" y="4240392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Рисунок 7" descr="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16200000">
            <a:off x="3545349" y="1259350"/>
            <a:ext cx="2053301" cy="9144000"/>
          </a:xfrm>
          <a:prstGeom prst="rect">
            <a:avLst/>
          </a:prstGeom>
        </p:spPr>
      </p:pic>
      <p:pic>
        <p:nvPicPr>
          <p:cNvPr id="9" name="Рисунок 8" descr="лого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95925" y="862640"/>
            <a:ext cx="2576102" cy="314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142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7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7.xml"/><Relationship Id="rId9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8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8.xml"/><Relationship Id="rId9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Relationship Id="rId9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xmlns="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9" y="1231900"/>
            <a:ext cx="7914904" cy="14250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Отчет о ходе реализации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/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            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xmlns="" id="{CAE22D93-86C6-4012-8C95-C05004B2E97F}"/>
              </a:ext>
            </a:extLst>
          </p:cNvPr>
          <p:cNvGrpSpPr/>
          <p:nvPr/>
        </p:nvGrpSpPr>
        <p:grpSpPr>
          <a:xfrm>
            <a:off x="947651" y="2754884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xmlns="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xmlns="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74607" y="2865206"/>
            <a:ext cx="5702039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/>
            </a: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47651" y="3122658"/>
            <a:ext cx="77213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  <a:ea typeface="+mj-ea"/>
              <a:cs typeface="+mj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  <a:ea typeface="+mj-ea"/>
              <a:cs typeface="+mj-cs"/>
            </a:endParaRPr>
          </a:p>
          <a:p>
            <a:pPr lvl="0" algn="ctr">
              <a:defRPr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«</a:t>
            </a: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Образование 21 века на 2019-2024 годы и на период до 2030 года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»  </a:t>
            </a:r>
            <a:endParaRPr kumimoji="0" lang="ru-RU" sz="3200" b="1" i="0" u="none" strike="noStrike" kern="0" normalizeH="0" baseline="0" noProof="0" dirty="0" smtClean="0">
              <a:solidFill>
                <a:schemeClr val="accent5">
                  <a:lumMod val="75000"/>
                </a:schemeClr>
              </a:solidFill>
              <a:uLnTx/>
              <a:uFillTx/>
              <a:latin typeface="Franklin Gothic Medium" pitchFamily="34" charset="0"/>
            </a:endParaRP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19" y="413619"/>
            <a:ext cx="1365661" cy="188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263257" y="3184644"/>
            <a:ext cx="1901972" cy="353812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Повышение эффективности реализации молодежной политики в интересах инновационного социально ориентированного развития Нефтеюганского 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27568" y="4082756"/>
            <a:ext cx="19826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Создание условий для вовлечения молодежи в активную социальную деятельность</a:t>
            </a:r>
            <a:endParaRPr lang="ru-RU" sz="800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665826" y="16860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263257" y="2350659"/>
            <a:ext cx="87040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3: </a:t>
            </a:r>
            <a:r>
              <a:rPr lang="ru-RU" sz="1600" b="1" dirty="0" smtClean="0">
                <a:latin typeface="Franklin Gothic Medium" panose="020B0603020102020204" pitchFamily="34" charset="0"/>
              </a:rPr>
              <a:t>Обеспечение </a:t>
            </a:r>
            <a:r>
              <a:rPr lang="ru-RU" sz="1600" b="1" dirty="0">
                <a:latin typeface="Franklin Gothic Medium" panose="020B0603020102020204" pitchFamily="34" charset="0"/>
              </a:rPr>
              <a:t>эффективной системы социализации и самореализации молодежи, развитие потенциала </a:t>
            </a:r>
            <a:r>
              <a:rPr lang="ru-RU" sz="1600" b="1" dirty="0" smtClean="0">
                <a:latin typeface="Franklin Gothic Medium" panose="020B0603020102020204" pitchFamily="34" charset="0"/>
              </a:rPr>
              <a:t>молодежи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91314" y="1673598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516711" y="3207014"/>
            <a:ext cx="2150772" cy="140362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Начальник отдела по делам молодежи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Якушева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О.С.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300918" y="4754465"/>
            <a:ext cx="3983972" cy="196830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Организация мероприятий, направленных на профессиональную ориентацию и  временную занятость несовершеннолетних граждан.; проведение мероприятий, направленных на работу с кадрами в сфере молодежной политики; участие в окружных  и иных мероприятиях по направлению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516710" y="4754465"/>
            <a:ext cx="2150772" cy="196830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Начальник отдела по делам молодежи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Якушева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О.С.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300918" y="3207014"/>
            <a:ext cx="3990016" cy="140362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Реализация мер, направленных на выявление, развитие и поддержку талантливой и творческой молодежи; организация мероприятий, направленных на развитие и поддержку молодежного добровольчества</a:t>
            </a:r>
            <a:endParaRPr lang="ru-RU" sz="1400" dirty="0"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43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177134" y="2951611"/>
            <a:ext cx="1901972" cy="379015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Повышение эффективности реализации молодежной политики в интересах инновационного социально ориентированного развития Нефтеюганского 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27568" y="4082756"/>
            <a:ext cx="198265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Создание условий для развития </a:t>
            </a:r>
          </a:p>
          <a:p>
            <a:pPr algn="ctr"/>
            <a:r>
              <a:rPr lang="ru-R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гражданско-патриотических, военно-патриотических качеств молодежи</a:t>
            </a:r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665826" y="16860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23993" y="2247930"/>
            <a:ext cx="87040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3: </a:t>
            </a:r>
            <a:r>
              <a:rPr lang="ru-RU" sz="1600" b="1" dirty="0" smtClean="0">
                <a:latin typeface="Franklin Gothic Medium" panose="020B0603020102020204" pitchFamily="34" charset="0"/>
              </a:rPr>
              <a:t>Обеспечение </a:t>
            </a:r>
            <a:r>
              <a:rPr lang="ru-RU" sz="1600" b="1" dirty="0">
                <a:latin typeface="Franklin Gothic Medium" panose="020B0603020102020204" pitchFamily="34" charset="0"/>
              </a:rPr>
              <a:t>эффективной системы социализации и самореализации молодежи, развитие потенциала </a:t>
            </a:r>
            <a:r>
              <a:rPr lang="ru-RU" sz="1600" b="1" dirty="0" smtClean="0">
                <a:latin typeface="Franklin Gothic Medium" panose="020B0603020102020204" pitchFamily="34" charset="0"/>
              </a:rPr>
              <a:t>молодежи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91314" y="1673598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890197" y="2965042"/>
            <a:ext cx="2092788" cy="111771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Начальник отдела по делам молодежи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Якушева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О.С.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249188" y="4172724"/>
            <a:ext cx="4470927" cy="185458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Проведение мероприятий по формированию  положительной мотивации  и подготовки допризывной молодежи к прохождению военной службы. Развитие материально-технической базы  кадетских классов и военно-патриотических клубов и объединений, реализация мер, направленных на  организационно-методическое, медицинское и транспортное обеспечение районных мероприятий по направлению, участие в окружных и иных мероприятиях по направлению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890197" y="4215093"/>
            <a:ext cx="2092788" cy="181222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Начальник отдела по делам молодежи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Якушева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О.С.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312760" y="6167887"/>
            <a:ext cx="4372043" cy="57387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Оказание </a:t>
            </a:r>
            <a:r>
              <a:rPr lang="ru-RU" sz="13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финансовой поддержки негосударственным организациям (</a:t>
            </a:r>
            <a:r>
              <a:rPr lang="ru-RU" sz="1300" dirty="0" err="1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грантовая</a:t>
            </a:r>
            <a:r>
              <a:rPr lang="ru-RU" sz="13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 поддержка)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6928834" y="6159650"/>
            <a:ext cx="2092788" cy="58211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accent5">
                    <a:lumMod val="50000"/>
                  </a:schemeClr>
                </a:solidFill>
              </a:rPr>
              <a:t>Начальник отдела по делам молодежи</a:t>
            </a:r>
          </a:p>
          <a:p>
            <a:pPr algn="ctr"/>
            <a:r>
              <a:rPr lang="ru-RU" sz="1300" b="1" dirty="0" smtClean="0">
                <a:solidFill>
                  <a:schemeClr val="accent5">
                    <a:lumMod val="50000"/>
                  </a:schemeClr>
                </a:solidFill>
              </a:rPr>
              <a:t>Якушева </a:t>
            </a:r>
            <a:r>
              <a:rPr lang="ru-RU" sz="1300" b="1" dirty="0">
                <a:solidFill>
                  <a:schemeClr val="accent5">
                    <a:lumMod val="50000"/>
                  </a:schemeClr>
                </a:solidFill>
              </a:rPr>
              <a:t>О.С.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249188" y="2928198"/>
            <a:ext cx="4470927" cy="115455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Проведение мероприятий по организации гражданско-патриотического  и правового воспитания молодежи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; реализация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мероприятий Концепции гражданско-патриотического воспитания граждан автономного округа.</a:t>
            </a:r>
          </a:p>
        </p:txBody>
      </p:sp>
    </p:spTree>
    <p:extLst>
      <p:ext uri="{BB962C8B-B14F-4D97-AF65-F5344CB8AC3E}">
        <p14:creationId xmlns:p14="http://schemas.microsoft.com/office/powerpoint/2010/main" val="414980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323993" y="3270683"/>
            <a:ext cx="2354449" cy="294476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Повышение эффективности реализации молодежной политики в интересах инновационного социально ориентированного развития Нефтеюганского 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27567" y="3935156"/>
            <a:ext cx="26929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Обеспечение развития молодежной политики и патриотического воспитания граждан на территории Нефтеюганского района</a:t>
            </a:r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665826" y="16860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23993" y="2247930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endParaRPr lang="ru-RU" sz="1600" dirty="0" smtClean="0">
              <a:solidFill>
                <a:schemeClr val="tx2">
                  <a:lumMod val="50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3: </a:t>
            </a:r>
            <a:r>
              <a:rPr lang="ru-RU" sz="1600" b="1" dirty="0" smtClean="0">
                <a:latin typeface="Franklin Gothic Medium" panose="020B0603020102020204" pitchFamily="34" charset="0"/>
              </a:rPr>
              <a:t>Обеспечение </a:t>
            </a:r>
            <a:r>
              <a:rPr lang="ru-RU" sz="1600" b="1" dirty="0">
                <a:latin typeface="Franklin Gothic Medium" panose="020B0603020102020204" pitchFamily="34" charset="0"/>
              </a:rPr>
              <a:t>эффективной системы социализации и самореализации молодежи, развитие потенциала </a:t>
            </a:r>
            <a:r>
              <a:rPr lang="ru-RU" sz="1600" b="1" dirty="0" smtClean="0">
                <a:latin typeface="Franklin Gothic Medium" panose="020B0603020102020204" pitchFamily="34" charset="0"/>
              </a:rPr>
              <a:t>молодежи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91314" y="1673598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980349" y="3935156"/>
            <a:ext cx="1896948" cy="200990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Начальник отдела по делам молодежи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Якушева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О.С.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820473" y="3935156"/>
            <a:ext cx="3800758" cy="200990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Обеспечение деятельности муниципального автономного учреждения Нефтеюганского района «Комплексный молодежный центр"</a:t>
            </a:r>
          </a:p>
        </p:txBody>
      </p:sp>
    </p:spTree>
    <p:extLst>
      <p:ext uri="{BB962C8B-B14F-4D97-AF65-F5344CB8AC3E}">
        <p14:creationId xmlns:p14="http://schemas.microsoft.com/office/powerpoint/2010/main" val="44836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263257" y="3184645"/>
            <a:ext cx="1901972" cy="298324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 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Нефтеюганского района.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66534" y="3703229"/>
            <a:ext cx="198265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Обеспечение комплексной безопасности и комфортных условий образовательного процесса </a:t>
            </a:r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665826" y="16860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23993" y="2247930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4. Развитие инфраструктуры и организационно-экономических механизмов, обеспечивающих равную доступность услуг дошкольного, общего и дополнительного образования детей.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91314" y="1673598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7237926" y="4254704"/>
            <a:ext cx="1725711" cy="84312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Кофанова О.А.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434106" y="3184645"/>
            <a:ext cx="4533363" cy="298324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Соблюдение обязательных требований санитарно-эпидемиологической, пожарной, антитеррористической безопасности, строительных норм, федеральных государственных образовательных стандартов, внедрение в образовательных организациях энергосберегающих технологий (приобретение энергетического оборудования, оснащение зданий приборами учета используемых энергетических ресурсов, модернизация и реконструкция систем теплоснабжения, электроснабжения, сетей водоснабжения и канализации).</a:t>
            </a:r>
          </a:p>
        </p:txBody>
      </p:sp>
    </p:spTree>
    <p:extLst>
      <p:ext uri="{BB962C8B-B14F-4D97-AF65-F5344CB8AC3E}">
        <p14:creationId xmlns:p14="http://schemas.microsoft.com/office/powerpoint/2010/main" val="266794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241166" y="3197834"/>
            <a:ext cx="2180062" cy="330599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 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Нефтеюганского района.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99128" y="3250514"/>
            <a:ext cx="2222100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инфраструктуры системы образования (проектирование, строительство (реконструкция) объектов образования, приобретение объектов недвижимого имущества для размещения образовательных организаций</a:t>
            </a:r>
            <a:endParaRPr lang="ru-RU" sz="1500" b="1" dirty="0"/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665826" y="16860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231204" y="2273056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4. Развитие инфраструктуры и организационно-экономических механизмов, обеспечивающих равную доступность услуг дошкольного, общего и дополнительного образования детей.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91314" y="1673598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890197" y="3668972"/>
            <a:ext cx="2092788" cy="84312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Кофанова О.А.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562896" y="3184645"/>
            <a:ext cx="4058335" cy="173508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Реализация портфеля проекта "Комплекс мероприятий ("Программа"), направленных на создание новых мест в общеобразовательных организациях Ханты-Мансийского автономного округа – Югры в соответствии с прогнозируемой потребностью и современными условиями обучения, на 2019 - 2028 годы" 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562896" y="5139047"/>
            <a:ext cx="4058335" cy="136478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Реализация Федерального проекта для Ханты-Мансийского автономного округа – Югры «Создание условий для осуществления трудовой деятельности женщин с детьми, </a:t>
            </a:r>
          </a:p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включая ликвидацию очереди в ясли для детей трех лет»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890197" y="5303785"/>
            <a:ext cx="2092788" cy="84312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Кофанова О.А.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16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314291" y="3094834"/>
            <a:ext cx="5026668" cy="60992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76916" y="3094832"/>
            <a:ext cx="1901972" cy="369059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Нефтеюганского района.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3993" y="3239264"/>
            <a:ext cx="156920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Обеспечение функций управления в сфере образования и молодежной политики. Финансовое обеспечение отдельных государственных полномочий</a:t>
            </a:r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665826" y="16860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23993" y="2247930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4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: </a:t>
            </a:r>
            <a:r>
              <a:rPr lang="ru-RU" sz="1600" b="1" dirty="0">
                <a:latin typeface="Franklin Gothic Medium" panose="020B0603020102020204" pitchFamily="34" charset="0"/>
              </a:rPr>
              <a:t>Развитие инфраструктуры и организационно-экономических механизмов, обеспечивающих равную доступность услуг дошкольного, общего и дополнительного образования детей.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2367815" y="3074947"/>
            <a:ext cx="484435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Обеспечение деятельности по реализации полномочий и нормативно-правовому регулированию в сфере образования и молодежной политики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91314" y="1673598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7497351" y="3094833"/>
            <a:ext cx="1530657" cy="108654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Начальник управления экономики, анализа и целевых программ</a:t>
            </a:r>
          </a:p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Жернова А.М</a:t>
            </a: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327348" y="3799093"/>
            <a:ext cx="5013609" cy="195776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Реализация мероприятий по исполнению публичных обязательств перед физическими лицами и обеспечивающее материальную поддержку воспитания и обучения обучающихся и воспитанников в дошкольных образовательных организациях, общеобразовательных организациях, частных общеобразовательных организациях, частных организациях, осуществляющих образовательную деятельность по реализации образовательных программ дошкольного образования, расположенных в автономном округе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7497347" y="4357727"/>
            <a:ext cx="1485637" cy="114889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Начальник управления экономики, анализа и целевых программ</a:t>
            </a:r>
          </a:p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Жернова А.М.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327348" y="5851189"/>
            <a:ext cx="5013609" cy="93423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Реализация мероприятий по обеспечению питанием обучающихся, относящихся к категориям детей-сирот и детей, оставшихся без попечения родителей, лиц из числа детей-сирот и детей, оставшихся без попечения родителей, детей из многодетных семей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7497346" y="5851188"/>
            <a:ext cx="1524275" cy="93423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Заместитель директора Кофанова О.А.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59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-12193" y="107960"/>
            <a:ext cx="8379815" cy="4774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Объем финансирования на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2021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год, тыс. рублей 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00010" y="1970829"/>
            <a:ext cx="327804" cy="33400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195530" y="2690445"/>
            <a:ext cx="336430" cy="334002"/>
          </a:xfrm>
          <a:prstGeom prst="rect">
            <a:avLst/>
          </a:prstGeom>
          <a:solidFill>
            <a:srgbClr val="E287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212784" y="3418663"/>
            <a:ext cx="319176" cy="33400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706352" y="3418663"/>
            <a:ext cx="1225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10 702,2</a:t>
            </a:r>
            <a:endParaRPr lang="ru-RU" b="1" dirty="0">
              <a:latin typeface="Franklin Gothic Medium" pitchFamily="34" charset="0"/>
              <a:cs typeface="Calibri" panose="020F0502020204030204" pitchFamily="34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634497" y="1953164"/>
            <a:ext cx="15453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 </a:t>
            </a:r>
            <a:r>
              <a:rPr lang="ru-RU" b="1" dirty="0" smtClean="0"/>
              <a:t>561 045,6</a:t>
            </a:r>
            <a:endParaRPr lang="ru-RU" b="1" dirty="0"/>
          </a:p>
        </p:txBody>
      </p:sp>
      <p:sp>
        <p:nvSpPr>
          <p:cNvPr id="92" name="Прямоугольник 91"/>
          <p:cNvSpPr/>
          <p:nvPr/>
        </p:nvSpPr>
        <p:spPr>
          <a:xfrm>
            <a:off x="706352" y="2632212"/>
            <a:ext cx="1225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835 643,9</a:t>
            </a:r>
            <a:endParaRPr lang="ru-RU" b="1" dirty="0">
              <a:latin typeface="Franklin Gothic Medium" pitchFamily="34" charset="0"/>
              <a:cs typeface="Calibri" panose="020F0502020204030204" pitchFamily="34" charset="0"/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xmlns="" id="{C7C6CE0A-E69F-4027-BF8B-B33274183080}"/>
              </a:ext>
            </a:extLst>
          </p:cNvPr>
          <p:cNvGrpSpPr/>
          <p:nvPr/>
        </p:nvGrpSpPr>
        <p:grpSpPr>
          <a:xfrm>
            <a:off x="0" y="592856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xmlns="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xmlns="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0" name="Диаграмма 39">
            <a:extLst>
              <a:ext uri="{FF2B5EF4-FFF2-40B4-BE49-F238E27FC236}">
                <a16:creationId xmlns:a16="http://schemas.microsoft.com/office/drawing/2014/main" xmlns="" id="{422B0A89-D7F0-4A1C-8806-D4ABFB9F81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487499"/>
              </p:ext>
            </p:extLst>
          </p:nvPr>
        </p:nvGraphicFramePr>
        <p:xfrm flipH="1">
          <a:off x="12580883" y="370579"/>
          <a:ext cx="45719" cy="81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452204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itle 1"/>
          <p:cNvSpPr txBox="1">
            <a:spLocks/>
          </p:cNvSpPr>
          <p:nvPr/>
        </p:nvSpPr>
        <p:spPr>
          <a:xfrm>
            <a:off x="265957" y="3683952"/>
            <a:ext cx="5249732" cy="5753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Фактическое значение 2 </a:t>
            </a: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445 441,1 </a:t>
            </a: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тыс. рублей  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36959" y="5043232"/>
            <a:ext cx="327804" cy="33400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228333" y="5633954"/>
            <a:ext cx="336430" cy="334002"/>
          </a:xfrm>
          <a:prstGeom prst="rect">
            <a:avLst/>
          </a:prstGeom>
          <a:solidFill>
            <a:srgbClr val="E287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45587" y="6337288"/>
            <a:ext cx="319176" cy="33400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81197" y="6301958"/>
            <a:ext cx="1225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10 702,2</a:t>
            </a:r>
            <a:endParaRPr lang="ru-RU" b="1" dirty="0">
              <a:latin typeface="Franklin Gothic Medium" pitchFamily="34" charset="0"/>
              <a:cs typeface="Calibri" panose="020F050202020403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34497" y="5007902"/>
            <a:ext cx="14016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 </a:t>
            </a:r>
            <a:r>
              <a:rPr lang="ru-RU" b="1" dirty="0" smtClean="0"/>
              <a:t>559 212,8</a:t>
            </a:r>
            <a:endParaRPr lang="ru-RU" b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706352" y="5572339"/>
            <a:ext cx="1225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828 674,4</a:t>
            </a:r>
            <a:endParaRPr lang="ru-RU" b="1" dirty="0">
              <a:latin typeface="Franklin Gothic Medium" pitchFamily="34" charset="0"/>
              <a:cs typeface="Calibri" panose="020F0502020204030204" pitchFamily="34" charset="0"/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204156" y="678513"/>
            <a:ext cx="5097333" cy="5753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Плановое значение  </a:t>
            </a: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2 455 145,0 </a:t>
            </a: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тыс. рублей  </a:t>
            </a: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320" y="1253893"/>
            <a:ext cx="45085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22" y="4259332"/>
            <a:ext cx="44450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6" name="Таблица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593908"/>
              </p:ext>
            </p:extLst>
          </p:nvPr>
        </p:nvGraphicFramePr>
        <p:xfrm>
          <a:off x="2179844" y="1391790"/>
          <a:ext cx="2309710" cy="25466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97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1705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федеральный бюджет</a:t>
                      </a:r>
                    </a:p>
                    <a:p>
                      <a:pPr algn="l" fontAlgn="ctr"/>
                      <a:endParaRPr lang="ru-RU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</a:t>
                      </a:r>
                    </a:p>
                    <a:p>
                      <a:pPr algn="l" font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ХМАО</a:t>
                      </a:r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–Югра</a:t>
                      </a:r>
                      <a:endParaRPr lang="ru-RU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 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Нефтеюганского</a:t>
                      </a:r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района</a:t>
                      </a:r>
                    </a:p>
                    <a:p>
                      <a:pPr algn="l" fontAlgn="ctr"/>
                      <a:endParaRPr lang="ru-RU" sz="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883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иные источники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7" name="Прямоугольник 36"/>
          <p:cNvSpPr/>
          <p:nvPr/>
        </p:nvSpPr>
        <p:spPr>
          <a:xfrm>
            <a:off x="681197" y="1294652"/>
            <a:ext cx="15453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47 753,3</a:t>
            </a:r>
            <a:endParaRPr lang="ru-RU" b="1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043" y="4245208"/>
            <a:ext cx="2316163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Прямоугольник 37"/>
          <p:cNvSpPr/>
          <p:nvPr/>
        </p:nvSpPr>
        <p:spPr>
          <a:xfrm>
            <a:off x="681197" y="4300091"/>
            <a:ext cx="14016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46 851,7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1505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Исполнение расходных обязательств за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2021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год</a:t>
            </a:r>
            <a:endParaRPr lang="ru-RU" sz="28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  <a:p>
            <a:r>
              <a:rPr lang="ru-RU" altLang="ru-RU" sz="2500" b="1" dirty="0">
                <a:solidFill>
                  <a:schemeClr val="accent1">
                    <a:lumMod val="75000"/>
                  </a:schemeClr>
                </a:solidFill>
              </a:rPr>
              <a:t>Выполнения плана по исполнению финансовых показателей   муниципальной программы  </a:t>
            </a:r>
            <a:r>
              <a:rPr lang="ru-RU" altLang="ru-RU" sz="2500" b="1" dirty="0" smtClean="0">
                <a:solidFill>
                  <a:schemeClr val="accent1">
                    <a:lumMod val="75000"/>
                  </a:schemeClr>
                </a:solidFill>
              </a:rPr>
              <a:t>            составило  </a:t>
            </a:r>
            <a:r>
              <a:rPr lang="ru-RU" altLang="ru-RU" sz="3000" b="1" dirty="0" smtClean="0">
                <a:solidFill>
                  <a:schemeClr val="accent1">
                    <a:lumMod val="75000"/>
                  </a:schemeClr>
                </a:solidFill>
              </a:rPr>
              <a:t>99,6%</a:t>
            </a:r>
            <a:endParaRPr lang="ru-RU" sz="3000" b="1" dirty="0">
              <a:solidFill>
                <a:schemeClr val="accent1">
                  <a:lumMod val="75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185454862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96844" y="1885760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20273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64731" y="2377482"/>
            <a:ext cx="690529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Федеральный бюджет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98,1%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3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Бюджет автономного округа 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99,9%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 Местный бюджет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99,2%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pPr algn="ctr"/>
            <a:endParaRPr lang="ru-RU" sz="3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 Иные источники 100%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трелка вправо с вырезом 2"/>
          <p:cNvSpPr/>
          <p:nvPr/>
        </p:nvSpPr>
        <p:spPr>
          <a:xfrm>
            <a:off x="367862" y="2406868"/>
            <a:ext cx="683171" cy="441435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с вырезом 12"/>
          <p:cNvSpPr/>
          <p:nvPr/>
        </p:nvSpPr>
        <p:spPr>
          <a:xfrm>
            <a:off x="367861" y="3400360"/>
            <a:ext cx="683171" cy="441435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62" y="4426317"/>
            <a:ext cx="7127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53" y="5335560"/>
            <a:ext cx="7127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584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Исполнение целевых показателей за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2021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год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74327" y="648012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20273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136654" y="872358"/>
            <a:ext cx="4340754" cy="598564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 algn="ctr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Плановый показатель</a:t>
            </a:r>
          </a:p>
          <a:p>
            <a:r>
              <a:rPr lang="ru-RU" sz="1300" kern="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</a:t>
            </a:r>
            <a:r>
              <a:rPr lang="ru-RU" sz="1300" kern="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административно-управленческого и </a:t>
            </a:r>
            <a:r>
              <a:rPr lang="ru-RU" sz="1300" kern="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педагогического </a:t>
            </a:r>
            <a:r>
              <a:rPr lang="ru-RU" sz="1300" kern="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персонала общеобразовательных организаций, прошедших подготовку или повышение квалификации по программам менеджмента в образовании и (или) для работы в соответствии с федеральными государственными образовательными стандартами, </a:t>
            </a:r>
            <a:r>
              <a:rPr lang="ru-RU" sz="1400" b="1" kern="0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33%</a:t>
            </a:r>
          </a:p>
          <a:p>
            <a:r>
              <a:rPr lang="ru-RU" sz="1300" kern="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педагогических работников, участвующих в реализации образовательных программ, включающих основы финансовой грамотности, </a:t>
            </a:r>
            <a:r>
              <a:rPr lang="ru-RU" sz="1400" b="1" kern="0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r>
            <a:r>
              <a:rPr lang="ru-RU" sz="1400" b="1" kern="0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kern="0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  <a:endParaRPr lang="ru-RU" sz="1400" b="1" kern="0" dirty="0">
              <a:solidFill>
                <a:srgbClr val="119F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300" kern="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средств бюджета Нефтеюганского района, выделяемых негосударственным организациям, в том числе социально ориентированным некоммерческим организациям, на предоставление услуг (работ), в общем объеме средств бюджета Нефтеюганского района, выделяемых на предоставление услуг </a:t>
            </a:r>
            <a:br>
              <a:rPr lang="ru-RU" sz="1300" kern="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kern="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300" kern="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сфере </a:t>
            </a:r>
            <a:r>
              <a:rPr lang="ru-RU" sz="1300" kern="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образования, </a:t>
            </a:r>
            <a:r>
              <a:rPr lang="ru-RU" sz="1400" b="1" kern="0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sz="1400" b="1" kern="0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400" b="1" kern="0" dirty="0" smtClean="0">
              <a:solidFill>
                <a:srgbClr val="119F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300" kern="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негосударственных, в том числе некоммерческих организаций, предоставляющих услуги в сфере образования, в общем числе организаций, предоставляющих услуги в сфере </a:t>
            </a:r>
            <a:r>
              <a:rPr lang="ru-RU" sz="1300" kern="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образования, </a:t>
            </a:r>
            <a:r>
              <a:rPr lang="ru-RU" sz="1400" b="1" kern="0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9,4%</a:t>
            </a:r>
          </a:p>
          <a:p>
            <a:r>
              <a:rPr lang="ru-RU" sz="1300" kern="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граждан, получивших услуги в негосударственных, в том числе некоммерческих организациях, в общем числе граждан, получивших услуги в сфере образования, </a:t>
            </a:r>
            <a:r>
              <a:rPr lang="ru-RU" sz="1400" b="1" kern="0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3%</a:t>
            </a:r>
            <a:endParaRPr lang="ru-RU" sz="1300" kern="0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300" kern="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</a:t>
            </a:r>
            <a:r>
              <a:rPr lang="ru-RU" sz="1300" kern="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среднего балла единого государственного экзамена (в расчете на 2 обязательных предмета) в 10 процентах школ с лучшими результатами единого государственного экзамена к среднему баллу единого государственного экзамена (в расчете на 2 обязательных предмета) в 10 процентах школ с худшими результатами единого государственного экзамена, </a:t>
            </a:r>
            <a:r>
              <a:rPr lang="ru-RU" sz="1300" b="1" kern="0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1,39 раза</a:t>
            </a:r>
            <a:endParaRPr lang="ru-RU" sz="1300" b="1" kern="0" dirty="0">
              <a:solidFill>
                <a:srgbClr val="119F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kern="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4624552" y="754416"/>
            <a:ext cx="4293698" cy="610358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ru-RU" sz="2400" dirty="0" smtClean="0">
              <a:solidFill>
                <a:srgbClr val="2B788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Фактически исполнено</a:t>
            </a:r>
            <a:endParaRPr lang="ru-RU" sz="2400" dirty="0">
              <a:solidFill>
                <a:srgbClr val="119F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3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административно-управленческого и педагогического персонала общеобразовательных организаций, прошедших подготовку или повышение квалификации по программам менеджмента в образовании и (или) для работы в соответствии с федеральными государственными образовательными стандартами, </a:t>
            </a:r>
            <a:r>
              <a:rPr lang="ru-RU" sz="1400" b="1" dirty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33%</a:t>
            </a:r>
          </a:p>
          <a:p>
            <a:r>
              <a:rPr lang="ru-RU" sz="13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педагогических работников, участвующих в реализации образовательных программ, включающих основы финансовой грамотности, </a:t>
            </a:r>
            <a:r>
              <a:rPr lang="ru-RU" sz="14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r>
            <a:r>
              <a:rPr lang="ru-RU" sz="14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</a:p>
          <a:p>
            <a:r>
              <a:rPr lang="ru-RU" sz="13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средств бюджета Нефтеюганского района, выделяемых негосударственным организациям, в том числе социально ориентированным некоммерческим организациям, на предоставление услуг (работ), в общем объеме средств бюджета Нефтеюганского района, выделяемых на предоставление услуг </a:t>
            </a:r>
            <a:br>
              <a:rPr lang="ru-RU" sz="13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сфере образования, </a:t>
            </a:r>
            <a:r>
              <a:rPr lang="ru-RU" sz="14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39,7</a:t>
            </a:r>
            <a:r>
              <a:rPr lang="ru-RU" sz="14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400" b="1" dirty="0">
              <a:solidFill>
                <a:srgbClr val="119F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3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негосударственных, в том числе некоммерческих организаций, предоставляющих услуги в сфере образования, в общем числе организаций, предоставляющих услуги в сфере образования, </a:t>
            </a:r>
            <a:r>
              <a:rPr lang="ru-RU" sz="14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17,1%</a:t>
            </a:r>
            <a:endParaRPr lang="ru-RU" sz="1400" b="1" dirty="0">
              <a:solidFill>
                <a:srgbClr val="119F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3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граждан, получивших услуги в негосударственных, в том числе некоммерческих организациях, в общем числе граждан, получивших услуги в сфере образования, </a:t>
            </a:r>
            <a:r>
              <a:rPr lang="ru-RU" sz="1400" b="1" dirty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4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400" b="1" dirty="0">
              <a:solidFill>
                <a:srgbClr val="119F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3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среднего балла единого государственного экзамена (в расчете на 2 обязательных предмета) в 10 процентах школ с лучшими результатами единого государственного экзамена к среднему баллу единого государственного экзамена (в расчете на 2 обязательных предмета) в 10 процентах школ с худшими результатами единого государственного экзамена, </a:t>
            </a:r>
            <a:r>
              <a:rPr lang="ru-RU" sz="14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1,31 </a:t>
            </a:r>
            <a:r>
              <a:rPr lang="ru-RU" sz="14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раза</a:t>
            </a:r>
            <a:endParaRPr lang="ru-RU" sz="1400" b="1" dirty="0">
              <a:solidFill>
                <a:srgbClr val="119F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3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80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Исполнение целевых показателей за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2021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год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74327" y="648012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20273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136655" y="963051"/>
            <a:ext cx="4309222" cy="5894950"/>
          </a:xfrm>
        </p:spPr>
        <p:txBody>
          <a:bodyPr>
            <a:normAutofit/>
          </a:bodyPr>
          <a:lstStyle/>
          <a:p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дошкольного образования для детей в возрасте от 1,5 до 3 лет, 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педагогических работников, прошедших добровольную независимую оценку профессиональной квалификации, 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</a:t>
            </a:r>
            <a:r>
              <a:rPr lang="ru-RU" sz="1300" b="1" dirty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ru-RU" sz="13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3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Охват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в возрасте от 5-18 лет программами дополнительного образования (удельный вес численности детей, получающих услуги дополнительного образования,  в общей численности детей в возрасте от 5 до 18 лет, </a:t>
            </a:r>
            <a:r>
              <a:rPr lang="ru-RU" sz="12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82</a:t>
            </a:r>
            <a:r>
              <a:rPr lang="ru-RU" sz="12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200" b="1" dirty="0">
              <a:solidFill>
                <a:srgbClr val="119F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детей в возрасте от 6 до 17 лет (включительно), охваченных всеми формами отдыха и оздоровления, от общей численности детей, нуждающихся в оздоровлении, 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98%</a:t>
            </a:r>
            <a:r>
              <a:rPr lang="ru-RU" sz="1200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молодых людей в возрасте от 14 до 30 лет, задействованных в мероприятиях общественных объединений, 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26,3%</a:t>
            </a:r>
            <a:r>
              <a:rPr lang="ru-RU" sz="1200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dirty="0" smtClean="0">
              <a:solidFill>
                <a:srgbClr val="119F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обучающихся, вовлеченных в деятельность общественных объединений, в том числе волонтерских и добровольческих, 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0,98 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300" b="1" dirty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человек.</a:t>
            </a:r>
          </a:p>
          <a:p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населения, работающего в качестве волонтеров, 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0,33 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300" b="1" dirty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</a:p>
          <a:p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образовательных организаций, обеспеченных интернетом со скоростью соединения не менее 100 Мб/с - для образовательных организаций, расположенных в городах, 50 Мб/с - для образовательных организаций, расположенных в сельской местности и поселках городского типа, а также гарантированным интернет-трафиком, 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75%</a:t>
            </a:r>
            <a:endParaRPr lang="ru-RU" sz="1300" b="1" dirty="0">
              <a:solidFill>
                <a:srgbClr val="119F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4714112" y="963050"/>
            <a:ext cx="4309241" cy="5920443"/>
          </a:xfrm>
        </p:spPr>
        <p:txBody>
          <a:bodyPr>
            <a:normAutofit/>
          </a:bodyPr>
          <a:lstStyle/>
          <a:p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дошкольного образования для детей в возрасте от 1,5 до 3 лет,  </a:t>
            </a:r>
            <a:r>
              <a:rPr lang="ru-RU" sz="1300" b="1" dirty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педагогических работников, прошедших добровольную независимую оценку профессиональной квалификации, </a:t>
            </a:r>
            <a:r>
              <a:rPr lang="ru-RU" sz="1300" b="1" dirty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0,0% </a:t>
            </a:r>
          </a:p>
          <a:p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Охват детей в возрасте от 5-18 лет программами дополнительного образования (удельный вес численности детей, получающих услуги дополнительного образования,  в общей численности детей в возрасте от 5 до 18 лет, 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82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300" b="1" dirty="0">
              <a:solidFill>
                <a:srgbClr val="119F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детей в возрасте от 6 до 17 лет (включительно), охваченных всеми формами отдыха и оздоровления, от общей численности детей, нуждающихся в оздоровлении,  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99,3% </a:t>
            </a:r>
            <a:endParaRPr lang="ru-RU" sz="1300" b="1" dirty="0">
              <a:solidFill>
                <a:srgbClr val="119F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молодых людей в возрасте от 14 до 30 лет, задействованных в мероприятиях общественных объединений,  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26,3% </a:t>
            </a:r>
            <a:endParaRPr lang="ru-RU" sz="1300" b="1" dirty="0">
              <a:solidFill>
                <a:srgbClr val="119F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обучающихся, вовлеченных в деятельность общественных объединений, в том числе волонтерских и добровольческих, 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0,98 </a:t>
            </a:r>
            <a:r>
              <a:rPr lang="ru-RU" sz="1300" b="1" dirty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человек.</a:t>
            </a:r>
          </a:p>
          <a:p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населения, работающего в качестве волонтеров,  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0,33 </a:t>
            </a:r>
            <a:r>
              <a:rPr lang="ru-RU" sz="1300" b="1" dirty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человек</a:t>
            </a:r>
          </a:p>
          <a:p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образовательных организаций, обеспеченных интернетом со скоростью соединения не менее 100 Мб/с - для образовательных организаций, расположенных в городах, 50 Мб/с - для образовательных организаций, расположенных в сельской местности и поселках городского типа, а также гарантированным интернет-трафиком</a:t>
            </a:r>
            <a:r>
              <a:rPr lang="ru-RU" sz="13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3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  <a:endParaRPr lang="ru-RU" sz="1300" b="1" dirty="0">
              <a:solidFill>
                <a:srgbClr val="119F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2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1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555326" y="2356452"/>
            <a:ext cx="2295857" cy="1056631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Соисполнители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71977" y="1354009"/>
            <a:ext cx="2262553" cy="1034646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Ответственный исполнитель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36853" y="1488357"/>
            <a:ext cx="5118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Департамент образования и молодежной политики Нефтеюганского района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83120" y="2356452"/>
            <a:ext cx="578279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 smtClean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pPr algn="just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Департамент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строительства и жилищно-коммунального комплекса Нефтеюганского района</a:t>
            </a:r>
          </a:p>
          <a:p>
            <a:pPr algn="just"/>
            <a:endParaRPr lang="ru-RU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  <a:p>
            <a:pPr algn="just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Департамент имущественных отношений Нефтеюганского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района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xmlns="" id="{ECF62C37-E2BB-4DBB-8005-DED4B6C3F29B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xmlns="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xmlns="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3064319" y="3220563"/>
            <a:ext cx="56759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  <a:p>
            <a:pPr algn="just"/>
            <a:endParaRPr lang="ru-RU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  <a:p>
            <a:pPr algn="just"/>
            <a:endParaRPr lang="ru-RU" b="1" dirty="0" smtClean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pPr algn="just"/>
            <a:endParaRPr lang="ru-RU" b="1" dirty="0" smtClean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pPr algn="just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МКУ «Управление капитального строительства и жилищно-коммунального комплекса Нефтеюганского района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pic>
        <p:nvPicPr>
          <p:cNvPr id="2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158266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3064319" y="5419699"/>
            <a:ext cx="5675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Муниципальное казенное учреждение «Центр бухгалтерского обслуживания и организационного обеспечения образования»</a:t>
            </a:r>
          </a:p>
        </p:txBody>
      </p:sp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Исполнение целевых показателей </a:t>
            </a:r>
            <a:r>
              <a:rPr lang="ru-RU" sz="2400" b="1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за </a:t>
            </a:r>
            <a:r>
              <a:rPr lang="ru-RU" sz="2400" b="1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2021 год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74327" y="648012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20273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274327" y="963050"/>
            <a:ext cx="4276652" cy="5843751"/>
          </a:xfrm>
        </p:spPr>
        <p:txBody>
          <a:bodyPr>
            <a:normAutofit/>
          </a:bodyPr>
          <a:lstStyle/>
          <a:p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муниципальных общеобразовательных организаций, соответствующих современным требованиям обучения, в общем количестве муниципальных общеобразовательных организаций, 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91,5 </a:t>
            </a:r>
            <a:r>
              <a:rPr lang="ru-RU" sz="1300" b="1" dirty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endParaRPr lang="ru-RU" sz="1300" b="1" dirty="0" smtClean="0">
              <a:solidFill>
                <a:srgbClr val="119F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созданных новых мест в общеобразовательных организациях, расположенных в сельской местности и поселках городского типа, нарастающим итогом к 2018 году, 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325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</a:t>
            </a:r>
          </a:p>
          <a:p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услуг психолого-педагогической, методической и консультативной помощи родителям (законным представителям) детей, а также гражданам, желающим принять на воспитание в свои семьи детей, оставшихся без попечения родителей, в том числе с привлечением некоммерческих организаций (далее - НКО), нарастающим итогом с 2019 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года, 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 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(млн</a:t>
            </a:r>
            <a:r>
              <a:rPr lang="ru-RU" sz="1300" b="1" dirty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единиц)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4761186" y="963050"/>
            <a:ext cx="4262167" cy="5171927"/>
          </a:xfrm>
        </p:spPr>
        <p:txBody>
          <a:bodyPr>
            <a:normAutofit/>
          </a:bodyPr>
          <a:lstStyle/>
          <a:p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муниципальных общеобразовательных организаций, соответствующих современным требованиям обучения, в общем количестве муниципальных общеобразовательных организаций, 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96,2 </a:t>
            </a:r>
            <a:r>
              <a:rPr lang="ru-RU" sz="1300" b="1" dirty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</a:p>
          <a:p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созданных новых мест в общеобразовательных организациях, расположенных в сельской местности и поселках городского типа, нарастающим итогом к 2018 году, 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325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</a:t>
            </a:r>
          </a:p>
          <a:p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услуг психолого-педагогической, методической и консультативной помощи родителям (законным представителям) детей, а также гражданам, желающим принять на воспитание в свои семьи детей, оставшихся без попечения родителей, в том числе с привлечением некоммерческих организаций (далее - НКО), нарастающим итогом с 2019 года, 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 </a:t>
            </a:r>
            <a:r>
              <a:rPr lang="ru-RU" sz="1300" b="1" dirty="0" smtClean="0">
                <a:solidFill>
                  <a:srgbClr val="119F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(млн. единиц)</a:t>
            </a: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9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1"/>
            <a:ext cx="8646853" cy="6439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653459" y="1344839"/>
            <a:ext cx="6054306" cy="1205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065320" y="1451329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326663" y="1332357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90839" y="134483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xmlns="" id="{D1C832A0-B704-4DAC-A887-33C365C9CC61}"/>
              </a:ext>
            </a:extLst>
          </p:cNvPr>
          <p:cNvGrpSpPr/>
          <p:nvPr/>
        </p:nvGrpSpPr>
        <p:grpSpPr>
          <a:xfrm>
            <a:off x="146649" y="723108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xmlns="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xmlns="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4" name="Овал 13"/>
          <p:cNvSpPr/>
          <p:nvPr/>
        </p:nvSpPr>
        <p:spPr>
          <a:xfrm>
            <a:off x="356911" y="2800617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15" name="Овал 14"/>
          <p:cNvSpPr/>
          <p:nvPr/>
        </p:nvSpPr>
        <p:spPr>
          <a:xfrm>
            <a:off x="356911" y="3887393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32149" y="2833560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45098" y="3929151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2247743" y="2920063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19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2682060" y="2719490"/>
            <a:ext cx="5875734" cy="861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800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Модернизация системы дошкольного, общего и дополнительного образования детей</a:t>
            </a:r>
            <a:endParaRPr lang="ru-RU" sz="1800" b="1" dirty="0">
              <a:solidFill>
                <a:schemeClr val="accent5">
                  <a:lumMod val="75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2681076" y="3573705"/>
            <a:ext cx="5899953" cy="12339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Развитие вариативности воспитательных систем и технологий, направленных на формирование индивидуальной траектории развития личности ребенка с учетом его потребностей, интересов и способностей.</a:t>
            </a:r>
          </a:p>
        </p:txBody>
      </p:sp>
      <p:pic>
        <p:nvPicPr>
          <p:cNvPr id="2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65482" y="957194"/>
            <a:ext cx="599371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B050"/>
              </a:solidFill>
            </a:endParaRPr>
          </a:p>
          <a:p>
            <a:r>
              <a:rPr lang="ru-RU" b="1" dirty="0" smtClean="0">
                <a:solidFill>
                  <a:srgbClr val="00B050"/>
                </a:solidFill>
                <a:latin typeface="Franklin Gothic Medium" panose="020B0603020102020204" pitchFamily="34" charset="0"/>
              </a:rPr>
              <a:t>Обеспечение </a:t>
            </a:r>
            <a:r>
              <a:rPr lang="ru-RU" b="1" dirty="0">
                <a:solidFill>
                  <a:srgbClr val="00B050"/>
                </a:solidFill>
                <a:latin typeface="Franklin Gothic Medium" panose="020B0603020102020204" pitchFamily="34" charset="0"/>
              </a:rPr>
              <a:t>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Нефтеюганского района</a:t>
            </a:r>
            <a:endParaRPr lang="ru-RU" b="1" dirty="0">
              <a:solidFill>
                <a:srgbClr val="00B050"/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736299" y="4807629"/>
            <a:ext cx="59781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Развитие инфраструктуры и организационно-экономических механизмов, обеспечивающих равную доступность услуг дошкольного, общего и дополнительного образования детей.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9" name="Группа 38"/>
          <p:cNvGrpSpPr/>
          <p:nvPr/>
        </p:nvGrpSpPr>
        <p:grpSpPr>
          <a:xfrm>
            <a:off x="2251608" y="4023829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4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45" name="Овал 44"/>
          <p:cNvSpPr/>
          <p:nvPr/>
        </p:nvSpPr>
        <p:spPr>
          <a:xfrm>
            <a:off x="356911" y="5135203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3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83132" y="5239488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47" name="Группа 46"/>
          <p:cNvGrpSpPr/>
          <p:nvPr/>
        </p:nvGrpSpPr>
        <p:grpSpPr>
          <a:xfrm>
            <a:off x="2202217" y="5334023"/>
            <a:ext cx="418648" cy="315120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48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9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1"/>
            <a:ext cx="8646853" cy="6439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906673" y="4017864"/>
            <a:ext cx="6054306" cy="1205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169037" y="2044881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403770" y="1918577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05629" y="1960335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xmlns="" id="{D1C832A0-B704-4DAC-A887-33C365C9CC61}"/>
              </a:ext>
            </a:extLst>
          </p:cNvPr>
          <p:cNvGrpSpPr/>
          <p:nvPr/>
        </p:nvGrpSpPr>
        <p:grpSpPr>
          <a:xfrm>
            <a:off x="146649" y="723108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xmlns="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xmlns="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4" name="Овал 13"/>
          <p:cNvSpPr/>
          <p:nvPr/>
        </p:nvSpPr>
        <p:spPr>
          <a:xfrm>
            <a:off x="403770" y="4075251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48952" y="4075251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2361513" y="4173068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19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2906673" y="3916981"/>
            <a:ext cx="5875734" cy="861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b="1" dirty="0">
                <a:solidFill>
                  <a:srgbClr val="0070C0"/>
                </a:solidFill>
                <a:latin typeface="Franklin Gothic Medium" panose="020B0603020102020204" pitchFamily="34" charset="0"/>
              </a:rPr>
              <a:t>Обеспечение эффективной системы социализации и самореализации молодежи, развитие потенциала молодежи.</a:t>
            </a:r>
          </a:p>
        </p:txBody>
      </p:sp>
      <p:pic>
        <p:nvPicPr>
          <p:cNvPr id="2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98005" y="1729502"/>
            <a:ext cx="59937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  <a:latin typeface="Franklin Gothic Medium" panose="020B0603020102020204" pitchFamily="34" charset="0"/>
              </a:rPr>
              <a:t>Повышение эффективности реализации молодежной политики в интересах инновационного социально ориентированного развития Нефтеюганского района.</a:t>
            </a:r>
            <a:endParaRPr lang="ru-RU" b="1" dirty="0">
              <a:solidFill>
                <a:srgbClr val="00B050"/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66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235922" y="3403654"/>
            <a:ext cx="1901972" cy="327938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 panose="020B0603020102020204" pitchFamily="34" charset="0"/>
              </a:rPr>
              <a:t>Создание условий для реализации национальной системы профессионального роста</a:t>
            </a:r>
          </a:p>
          <a:p>
            <a:pPr algn="ctr"/>
            <a:r>
              <a:rPr lang="ru-RU" sz="14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 panose="020B0603020102020204" pitchFamily="34" charset="0"/>
              </a:rPr>
              <a:t>педагогических работников, развитие наставничества, кадрового потенциала отрасли</a:t>
            </a:r>
            <a:endParaRPr lang="ru-RU" sz="1400" b="1" dirty="0">
              <a:solidFill>
                <a:srgbClr val="00B050"/>
              </a:solidFill>
              <a:latin typeface="Franklin Gothic Medium" panose="020B0603020102020204" pitchFamily="34" charset="0"/>
            </a:endParaRPr>
          </a:p>
          <a:p>
            <a:pPr algn="ctr"/>
            <a:endParaRPr lang="ru-RU" sz="1400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Нефтеюганского 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665826" y="16860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190752" y="2234103"/>
            <a:ext cx="870401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endParaRPr lang="ru-RU" b="1" dirty="0" smtClean="0">
              <a:solidFill>
                <a:schemeClr val="tx2">
                  <a:lumMod val="50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1: </a:t>
            </a:r>
            <a:r>
              <a:rPr lang="ru-RU" b="1" dirty="0">
                <a:latin typeface="Franklin Gothic Medium" panose="020B0603020102020204" pitchFamily="34" charset="0"/>
              </a:rPr>
              <a:t>Модернизация системы дошкольного, общего и дополнительного образования </a:t>
            </a:r>
            <a:r>
              <a:rPr lang="ru-RU" b="1" dirty="0" smtClean="0">
                <a:latin typeface="Franklin Gothic Medium" panose="020B0603020102020204" pitchFamily="34" charset="0"/>
              </a:rPr>
              <a:t>детей</a:t>
            </a:r>
          </a:p>
          <a:p>
            <a:pPr lvl="0" algn="just">
              <a:buClr>
                <a:srgbClr val="FF0000"/>
              </a:buClr>
            </a:pPr>
            <a:endParaRPr lang="ru-RU" sz="1600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91314" y="1673598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809624" y="3403655"/>
            <a:ext cx="3050859" cy="107014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Пайвина С.Д.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782590" y="4630766"/>
            <a:ext cx="3050859" cy="81411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Начальник управления экономики, анализа и целевых программ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Жернова А.М.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782590" y="5554217"/>
            <a:ext cx="3050859" cy="113006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  <a:endParaRPr lang="ru-RU" sz="1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Пайвина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С.Д.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265244" y="4630767"/>
            <a:ext cx="3428251" cy="81411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Предоставление социальных льгот, гарантии и компенсации работникам образовательных организаций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246117" y="5552982"/>
            <a:ext cx="3428251" cy="113006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Проведение совещаний, конференций и мероприятий по актуальным вопросам образования. Поддержка наиболее активных участников </a:t>
            </a:r>
            <a:r>
              <a:rPr lang="ru-RU" sz="1400" b="1" dirty="0" err="1">
                <a:solidFill>
                  <a:schemeClr val="accent5">
                    <a:lumMod val="75000"/>
                  </a:schemeClr>
                </a:solidFill>
              </a:rPr>
              <a:t>краудсорсинговых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 проектов.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246117" y="3403655"/>
            <a:ext cx="3428251" cy="107014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Организация курсов повышение квалификации педагогических и руководящих работников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136654" y="3334475"/>
            <a:ext cx="1901972" cy="338798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B050"/>
                </a:solidFill>
                <a:latin typeface="Franklin Gothic Medium" pitchFamily="34" charset="0"/>
              </a:rPr>
              <a:t>Развитие системы дополнительного образования. Формирование эффективной системы выявления, поддержки и</a:t>
            </a:r>
          </a:p>
          <a:p>
            <a:pPr algn="ctr"/>
            <a:r>
              <a:rPr lang="ru-RU" sz="1600" dirty="0">
                <a:solidFill>
                  <a:srgbClr val="00B050"/>
                </a:solidFill>
                <a:latin typeface="Franklin Gothic Medium" pitchFamily="34" charset="0"/>
              </a:rPr>
              <a:t>развития способностей и талантов у детей и молодежи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Нефтеюганского 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665826" y="16860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136655" y="2247930"/>
            <a:ext cx="88913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1: </a:t>
            </a:r>
            <a:r>
              <a:rPr lang="ru-RU" sz="1600" b="1" dirty="0">
                <a:latin typeface="Franklin Gothic Medium" panose="020B0603020102020204" pitchFamily="34" charset="0"/>
              </a:rPr>
              <a:t>Модернизация системы дошкольного, общего и дополнительного образования </a:t>
            </a:r>
            <a:r>
              <a:rPr lang="ru-RU" sz="1600" b="1" dirty="0" smtClean="0">
                <a:latin typeface="Franklin Gothic Medium" panose="020B0603020102020204" pitchFamily="34" charset="0"/>
              </a:rPr>
              <a:t>детей</a:t>
            </a:r>
          </a:p>
          <a:p>
            <a:pPr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2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: Развитие вариативности воспитательных систем и технологий, направленных на формирование индивидуальной траектории развития личности ребенка с учетом его потребностей, интересов и способностей.</a:t>
            </a:r>
            <a:endParaRPr lang="ru-RU" sz="1600" b="1" dirty="0" smtClean="0">
              <a:latin typeface="Franklin Gothic Medium" panose="020B0603020102020204" pitchFamily="34" charset="0"/>
            </a:endParaRPr>
          </a:p>
          <a:p>
            <a:pPr lvl="0" algn="just">
              <a:buClr>
                <a:srgbClr val="FF0000"/>
              </a:buClr>
            </a:pPr>
            <a:endParaRPr lang="ru-RU" sz="1600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91314" y="1673598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7012248" y="3262318"/>
            <a:ext cx="1801585" cy="82356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Пайвина С.Д.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7012248" y="4131397"/>
            <a:ext cx="1801585" cy="81412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Пайвина С.Д.</a:t>
            </a:r>
          </a:p>
          <a:p>
            <a:pPr algn="ctr"/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7031865" y="5067083"/>
            <a:ext cx="1801585" cy="64531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  <a:endParaRPr lang="ru-RU" sz="1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Пайвина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С.Д.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183470" y="4131397"/>
            <a:ext cx="4680970" cy="81411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Поддержка способных и талантливых учащихся (организация  и проведение мероприятий по развитию одаренных детей (олимпиады, конкурсы, форумы, профильные классы, смены, учебно-тренировочные сборы и др.)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190409" y="5067084"/>
            <a:ext cx="4674030" cy="64531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Поощрение лучших учащихся (победители олимпиад и конкурсов, выпускники школ, получивших аттестат о среднем образовании с отличием)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183469" y="5821251"/>
            <a:ext cx="4680970" cy="90121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Проведение мероприятий по совершенствованию воспитательной работы (в том числе конкурсной направленности с обучающимися). Организация и проведение мероприятий по профилактике правонарушений, потребления </a:t>
            </a:r>
            <a:r>
              <a:rPr lang="ru-RU" sz="1200" b="1" dirty="0" err="1">
                <a:solidFill>
                  <a:schemeClr val="accent5">
                    <a:lumMod val="75000"/>
                  </a:schemeClr>
                </a:solidFill>
              </a:rPr>
              <a:t>психоактивных</a:t>
            </a:r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 веществ, алкоголя, </a:t>
            </a:r>
            <a:r>
              <a:rPr lang="ru-RU" sz="1200" b="1" dirty="0" err="1">
                <a:solidFill>
                  <a:schemeClr val="accent5">
                    <a:lumMod val="75000"/>
                  </a:schemeClr>
                </a:solidFill>
              </a:rPr>
              <a:t>табакокурения</a:t>
            </a:r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7031864" y="5814596"/>
            <a:ext cx="1801585" cy="90786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  <a:endParaRPr lang="ru-RU" sz="1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Пайвина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С.Д.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2182432" y="3267388"/>
            <a:ext cx="4682007" cy="81411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Обеспечение функционирования СДО и реализация региональной модели системы ПФДО, в том числе поддержка негосударственных организаций, реализующих дополнительные общеобразовательные программы</a:t>
            </a:r>
          </a:p>
        </p:txBody>
      </p:sp>
    </p:spTree>
    <p:extLst>
      <p:ext uri="{BB962C8B-B14F-4D97-AF65-F5344CB8AC3E}">
        <p14:creationId xmlns:p14="http://schemas.microsoft.com/office/powerpoint/2010/main" val="255287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268205" y="3738522"/>
            <a:ext cx="1901972" cy="30217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Нефтеюганского 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36654" y="4115059"/>
            <a:ext cx="20380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Обеспечение реализации основных образовательных программ </a:t>
            </a:r>
            <a:endParaRPr lang="ru-RU" sz="800" b="1" dirty="0">
              <a:solidFill>
                <a:srgbClr val="00B050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665826" y="16860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23993" y="2247930"/>
            <a:ext cx="870401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1: </a:t>
            </a:r>
            <a:r>
              <a:rPr lang="ru-RU" sz="1600" b="1" dirty="0">
                <a:latin typeface="Franklin Gothic Medium" panose="020B0603020102020204" pitchFamily="34" charset="0"/>
              </a:rPr>
              <a:t>Модернизация системы дошкольного, общего и дополнительного образования </a:t>
            </a:r>
            <a:r>
              <a:rPr lang="ru-RU" sz="1600" b="1" dirty="0" smtClean="0">
                <a:latin typeface="Franklin Gothic Medium" panose="020B0603020102020204" pitchFamily="34" charset="0"/>
              </a:rPr>
              <a:t>детей</a:t>
            </a:r>
          </a:p>
          <a:p>
            <a:pPr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2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: Развитие вариативности воспитательных систем и технологий, направленных на формирование индивидуальной траектории развития личности ребенка с учетом его потребностей, интересов и способностей.</a:t>
            </a:r>
            <a:endParaRPr lang="ru-RU" sz="1600" b="1" dirty="0" smtClean="0">
              <a:latin typeface="Franklin Gothic Medium" panose="020B0603020102020204" pitchFamily="34" charset="0"/>
            </a:endParaRPr>
          </a:p>
          <a:p>
            <a:pPr lvl="0" algn="just">
              <a:buClr>
                <a:srgbClr val="FF0000"/>
              </a:buClr>
            </a:pP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91314" y="1673598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621231" y="3738521"/>
            <a:ext cx="2361754" cy="207651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Начальник управления экономики, анализа и целевых программ</a:t>
            </a: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Жернова А.М.</a:t>
            </a: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621231" y="5946196"/>
            <a:ext cx="2335267" cy="81411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Пайвина С.Д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326029" y="5946196"/>
            <a:ext cx="4064067" cy="81411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Психолого-педагогическое консультирование обучающихся, их родителей и педагогических работников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2301727" y="3738521"/>
            <a:ext cx="4088369" cy="207651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Обеспечение деятельности и создание условий для предоставления муниципальных услуг (работ), оказываемых муниципальными образовательными организациями дошкольного и общего  образования. Предоставления субсидий на возмещение затрат частных образовательных организаций </a:t>
            </a:r>
          </a:p>
        </p:txBody>
      </p:sp>
    </p:spTree>
    <p:extLst>
      <p:ext uri="{BB962C8B-B14F-4D97-AF65-F5344CB8AC3E}">
        <p14:creationId xmlns:p14="http://schemas.microsoft.com/office/powerpoint/2010/main" val="59717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255614" y="4167269"/>
            <a:ext cx="2148067" cy="187487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Нефтеюганского 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9736" y="4504542"/>
            <a:ext cx="18998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системы оценки качества </a:t>
            </a:r>
            <a:r>
              <a:rPr lang="ru-RU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образования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665826" y="16860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79736" y="2469559"/>
            <a:ext cx="87040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endParaRPr lang="ru-RU" sz="1600" b="1" dirty="0" smtClean="0">
              <a:solidFill>
                <a:schemeClr val="tx2">
                  <a:lumMod val="50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1: </a:t>
            </a:r>
            <a:r>
              <a:rPr lang="ru-RU" sz="1600" b="1" dirty="0">
                <a:latin typeface="Franklin Gothic Medium" panose="020B0603020102020204" pitchFamily="34" charset="0"/>
              </a:rPr>
              <a:t>Модернизация системы дошкольного, общего и дополнительного образования </a:t>
            </a:r>
            <a:r>
              <a:rPr lang="ru-RU" sz="1600" b="1" dirty="0" smtClean="0">
                <a:latin typeface="Franklin Gothic Medium" panose="020B0603020102020204" pitchFamily="34" charset="0"/>
              </a:rPr>
              <a:t>детей</a:t>
            </a:r>
          </a:p>
          <a:p>
            <a:pPr lvl="0" algn="just">
              <a:buClr>
                <a:srgbClr val="FF0000"/>
              </a:buClr>
            </a:pP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91314" y="1673598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387526" y="4649081"/>
            <a:ext cx="2431931" cy="84312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Кривуля А.Н.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768976" y="4674527"/>
            <a:ext cx="3068096" cy="86035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Проведение государственной итоговой аттестации выпускников основной и средней школы</a:t>
            </a:r>
          </a:p>
        </p:txBody>
      </p:sp>
    </p:spTree>
    <p:extLst>
      <p:ext uri="{BB962C8B-B14F-4D97-AF65-F5344CB8AC3E}">
        <p14:creationId xmlns:p14="http://schemas.microsoft.com/office/powerpoint/2010/main" val="94143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263257" y="3528811"/>
            <a:ext cx="1901972" cy="319365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Franklin Gothic Medium" pitchFamily="34" charset="0"/>
              </a:rPr>
              <a:t>Организация отдыха и оздоровления детей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>
                <a:solidFill>
                  <a:srgbClr val="002060"/>
                </a:solidFill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Нефтеюганского 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665826" y="16860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11890" y="2248805"/>
            <a:ext cx="87040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0000"/>
              </a:buClr>
            </a:pPr>
            <a:endParaRPr lang="ru-RU" sz="1600" b="1" dirty="0" smtClean="0">
              <a:solidFill>
                <a:schemeClr val="tx2">
                  <a:lumMod val="50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  <a:p>
            <a:pPr algn="just">
              <a:buClr>
                <a:srgbClr val="FF0000"/>
              </a:buClr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2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: Развитие вариативности воспитательных систем и технологий, направленных на формирование индивидуальной траектории развития личности ребенка с учетом его потребностей, интересов и способностей.</a:t>
            </a:r>
            <a:endParaRPr lang="ru-RU" sz="1600" b="1" dirty="0" smtClean="0">
              <a:latin typeface="Franklin Gothic Medium" panose="020B0603020102020204" pitchFamily="34" charset="0"/>
            </a:endParaRPr>
          </a:p>
          <a:p>
            <a:pPr lvl="0" algn="just">
              <a:buClr>
                <a:srgbClr val="FF0000"/>
              </a:buClr>
            </a:pPr>
            <a:endParaRPr lang="ru-RU" sz="1600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91314" y="1673598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7024223" y="3569375"/>
            <a:ext cx="1801585" cy="81411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Секретарь комиссии 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Зелинская Л.А.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7024224" y="4550222"/>
            <a:ext cx="1801585" cy="57541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Секретарь комиссии </a:t>
            </a: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Зелинская Л.А.</a:t>
            </a:r>
          </a:p>
          <a:p>
            <a:pPr algn="ctr"/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7031865" y="5244073"/>
            <a:ext cx="1801585" cy="57717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Секретарь комиссии </a:t>
            </a: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Зелинская Л.А.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406276" y="4524824"/>
            <a:ext cx="4340466" cy="60081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Обеспечение комплекса мер по безопасности  отдыха детей и молодежи 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406276" y="5244073"/>
            <a:ext cx="4301085" cy="57717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Мероприятия по развитию системы отдыха и оздоровления детей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393523" y="5939036"/>
            <a:ext cx="4326592" cy="78342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Оказание финансовой поддержки негосударственным организациям (</a:t>
            </a:r>
            <a:r>
              <a:rPr lang="ru-RU" sz="1400" b="1" dirty="0" err="1">
                <a:solidFill>
                  <a:schemeClr val="accent5">
                    <a:lumMod val="75000"/>
                  </a:schemeClr>
                </a:solidFill>
              </a:rPr>
              <a:t>грантовая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 поддержка)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7031864" y="5939037"/>
            <a:ext cx="1801585" cy="78342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Секретарь комиссии </a:t>
            </a: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Зелинская Л.А.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2393523" y="3569375"/>
            <a:ext cx="4355887" cy="83701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Организация оздоровительных лагерей дневного пребывания, лагерей палаточного типа, лагерей труда и отдыха на базе образовательных учреждений</a:t>
            </a:r>
          </a:p>
        </p:txBody>
      </p:sp>
    </p:spTree>
    <p:extLst>
      <p:ext uri="{BB962C8B-B14F-4D97-AF65-F5344CB8AC3E}">
        <p14:creationId xmlns:p14="http://schemas.microsoft.com/office/powerpoint/2010/main" val="39290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3811</TotalTime>
  <Words>2464</Words>
  <Application>Microsoft Office PowerPoint</Application>
  <PresentationFormat>Экран (4:3)</PresentationFormat>
  <Paragraphs>316</Paragraphs>
  <Slides>20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Calibri</vt:lpstr>
      <vt:lpstr>Calibri Light</vt:lpstr>
      <vt:lpstr>Franklin Gothic Book</vt:lpstr>
      <vt:lpstr>Franklin Gothic Heavy</vt:lpstr>
      <vt:lpstr>Franklin Gothic Medium</vt:lpstr>
      <vt:lpstr>Times New Roman</vt:lpstr>
      <vt:lpstr>Office Theme</vt:lpstr>
      <vt:lpstr>Отчет о ходе реализации муниципальной программы Нефтеюганского района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Долматова Вера Александровна</cp:lastModifiedBy>
  <cp:revision>396</cp:revision>
  <cp:lastPrinted>2019-09-12T12:25:36Z</cp:lastPrinted>
  <dcterms:created xsi:type="dcterms:W3CDTF">2018-09-04T12:10:47Z</dcterms:created>
  <dcterms:modified xsi:type="dcterms:W3CDTF">2022-02-01T06:28:53Z</dcterms:modified>
</cp:coreProperties>
</file>