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71" r:id="rId2"/>
    <p:sldId id="272" r:id="rId3"/>
    <p:sldId id="273" r:id="rId4"/>
    <p:sldId id="284" r:id="rId5"/>
    <p:sldId id="278" r:id="rId6"/>
    <p:sldId id="279" r:id="rId7"/>
    <p:sldId id="280" r:id="rId8"/>
    <p:sldId id="283" r:id="rId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15B16"/>
    <a:srgbClr val="108101"/>
    <a:srgbClr val="E16601"/>
    <a:srgbClr val="F8F7EC"/>
    <a:srgbClr val="EE7700"/>
    <a:srgbClr val="FFA3EB"/>
    <a:srgbClr val="FFE7FA"/>
    <a:srgbClr val="00B7D0"/>
    <a:srgbClr val="FFE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2" autoAdjust="0"/>
    <p:restoredTop sz="94660"/>
  </p:normalViewPr>
  <p:slideViewPr>
    <p:cSldViewPr>
      <p:cViewPr varScale="1">
        <p:scale>
          <a:sx n="73" d="100"/>
          <a:sy n="73" d="100"/>
        </p:scale>
        <p:origin x="798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000" dirty="0"/>
              <a:t>тыс. руб.</a:t>
            </a:r>
          </a:p>
        </c:rich>
      </c:tx>
      <c:layout>
        <c:manualLayout>
          <c:xMode val="edge"/>
          <c:yMode val="edge"/>
          <c:x val="0.85637106705657939"/>
          <c:y val="2.732481993393535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52342536328355227"/>
          <c:y val="7.1741441874220546E-2"/>
          <c:w val="0.45682388868280166"/>
          <c:h val="0.7592284347122619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руб.</c:v>
                </c:pt>
              </c:strCache>
            </c:strRef>
          </c:tx>
          <c:dPt>
            <c:idx val="1"/>
            <c:bubble3D val="0"/>
            <c:explosion val="1"/>
            <c:extLst>
              <c:ext xmlns:c16="http://schemas.microsoft.com/office/drawing/2014/chart" uri="{C3380CC4-5D6E-409C-BE32-E72D297353CC}">
                <c16:uniqueId val="{00000000-5EC9-46FC-9931-66F849F01314}"/>
              </c:ext>
            </c:extLst>
          </c:dPt>
          <c:dPt>
            <c:idx val="2"/>
            <c:bubble3D val="0"/>
            <c:spPr>
              <a:solidFill>
                <a:srgbClr val="015B16"/>
              </a:solidFill>
            </c:spPr>
            <c:extLst>
              <c:ext xmlns:c16="http://schemas.microsoft.com/office/drawing/2014/chart" uri="{C3380CC4-5D6E-409C-BE32-E72D297353CC}">
                <c16:uniqueId val="{00000002-5EC9-46FC-9931-66F849F01314}"/>
              </c:ext>
            </c:extLst>
          </c:dPt>
          <c:dLbls>
            <c:dLbl>
              <c:idx val="0"/>
              <c:layout>
                <c:manualLayout>
                  <c:x val="4.483965058496216E-3"/>
                  <c:y val="7.4522236183460055E-3"/>
                </c:manualLayout>
              </c:layout>
              <c:tx>
                <c:rich>
                  <a:bodyPr/>
                  <a:lstStyle/>
                  <a:p>
                    <a:fld id="{206511DA-2049-4B4E-95BB-A48C296A61AB}" type="VALUE">
                      <a:rPr lang="en-US" smtClean="0"/>
                      <a:pPr/>
                      <a:t>[ЗНАЧЕНИЕ]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8F80-477A-9308-6A776CA0F51C}"/>
                </c:ext>
              </c:extLst>
            </c:dLbl>
            <c:dLbl>
              <c:idx val="1"/>
              <c:layout/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 sz="1200"/>
                    </a:pPr>
                    <a:r>
                      <a:rPr lang="en-US" dirty="0" smtClean="0"/>
                      <a:t>430 930,30000</a:t>
                    </a:r>
                  </a:p>
                  <a:p>
                    <a:pPr>
                      <a:defRPr sz="1200"/>
                    </a:pP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384998182876103"/>
                      <c:h val="6.906979036758044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5EC9-46FC-9931-66F849F01314}"/>
                </c:ext>
              </c:extLst>
            </c:dLbl>
            <c:dLbl>
              <c:idx val="2"/>
              <c:layout>
                <c:manualLayout>
                  <c:x val="-5.9786200779951115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 </a:t>
                    </a:r>
                    <a:r>
                      <a:rPr lang="en-US" dirty="0" smtClean="0"/>
                      <a:t>000,00000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5EC9-46FC-9931-66F849F013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Организация планирования, исполнения бюджета Нефтеюганского района и формирование отчетности об исполнении бюджета Нефтеюганского района </c:v>
                </c:pt>
                <c:pt idx="1">
                  <c:v> 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</c:v>
                </c:pt>
                <c:pt idx="2">
                  <c:v>Повышение качества управления муниципальными финансами Нефтеюганского района</c:v>
                </c:pt>
              </c:strCache>
            </c:strRef>
          </c:cat>
          <c:val>
            <c:numRef>
              <c:f>Лист1!$B$2:$B$4</c:f>
              <c:numCache>
                <c:formatCode>#,##0.00000</c:formatCode>
                <c:ptCount val="3"/>
                <c:pt idx="0">
                  <c:v>65716.471999999994</c:v>
                </c:pt>
                <c:pt idx="1">
                  <c:v>430930.3</c:v>
                </c:pt>
                <c:pt idx="2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EC9-46FC-9931-66F849F0131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907C4B-011C-49E5-B54D-62506CF5D3C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B97BCB-EC0E-41E6-A2D5-91E93DAF61C1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BC7CD1C-1ADB-4340-A659-615A4F8E6CD0}" type="parTrans" cxnId="{08E01671-FB75-45DF-B6B4-7E1B728F2C5F}">
      <dgm:prSet/>
      <dgm:spPr/>
      <dgm:t>
        <a:bodyPr/>
        <a:lstStyle/>
        <a:p>
          <a:endParaRPr lang="ru-RU"/>
        </a:p>
      </dgm:t>
    </dgm:pt>
    <dgm:pt modelId="{540E5955-FE5C-4423-860E-8C85FBCDB187}" type="sibTrans" cxnId="{08E01671-FB75-45DF-B6B4-7E1B728F2C5F}">
      <dgm:prSet/>
      <dgm:spPr/>
      <dgm:t>
        <a:bodyPr/>
        <a:lstStyle/>
        <a:p>
          <a:endParaRPr lang="ru-RU"/>
        </a:p>
      </dgm:t>
    </dgm:pt>
    <dgm:pt modelId="{E304BB5B-7E8A-46F6-8C98-7F47611588A6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5B7E62E-53A0-4243-B213-7753007D896B}" type="parTrans" cxnId="{96FAB0F2-94C4-4A5E-8224-F26DBBF35000}">
      <dgm:prSet/>
      <dgm:spPr/>
      <dgm:t>
        <a:bodyPr/>
        <a:lstStyle/>
        <a:p>
          <a:endParaRPr lang="ru-RU"/>
        </a:p>
      </dgm:t>
    </dgm:pt>
    <dgm:pt modelId="{406642F2-3BA9-4D03-B75A-8B06B33DE793}" type="sibTrans" cxnId="{96FAB0F2-94C4-4A5E-8224-F26DBBF35000}">
      <dgm:prSet/>
      <dgm:spPr/>
      <dgm:t>
        <a:bodyPr/>
        <a:lstStyle/>
        <a:p>
          <a:endParaRPr lang="ru-RU"/>
        </a:p>
      </dgm:t>
    </dgm:pt>
    <dgm:pt modelId="{90388D2E-1D93-4A5F-97D6-8BE91124062A}" type="pres">
      <dgm:prSet presAssocID="{9B907C4B-011C-49E5-B54D-62506CF5D3C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8194FD-1B9E-4663-B053-5CD2D2C9C2C4}" type="pres">
      <dgm:prSet presAssocID="{93B97BCB-EC0E-41E6-A2D5-91E93DAF61C1}" presName="compNode" presStyleCnt="0"/>
      <dgm:spPr/>
    </dgm:pt>
    <dgm:pt modelId="{D762DAEE-B161-49D5-897E-7B92C9BDDB84}" type="pres">
      <dgm:prSet presAssocID="{93B97BCB-EC0E-41E6-A2D5-91E93DAF61C1}" presName="noGeometry" presStyleCnt="0"/>
      <dgm:spPr/>
    </dgm:pt>
    <dgm:pt modelId="{97BD84D7-B52D-4A27-9E5B-28135E6C04F7}" type="pres">
      <dgm:prSet presAssocID="{93B97BCB-EC0E-41E6-A2D5-91E93DAF61C1}" presName="childTextVisible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507005-764C-4E33-B1C9-257F8A6F25D8}" type="pres">
      <dgm:prSet presAssocID="{93B97BCB-EC0E-41E6-A2D5-91E93DAF61C1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D87CEC83-CE32-41CD-8516-E9B13621AD11}" type="pres">
      <dgm:prSet presAssocID="{93B97BCB-EC0E-41E6-A2D5-91E93DAF61C1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FDBD36-5744-4590-A546-51158FB135E9}" type="presOf" srcId="{E304BB5B-7E8A-46F6-8C98-7F47611588A6}" destId="{97507005-764C-4E33-B1C9-257F8A6F25D8}" srcOrd="1" destOrd="0" presId="urn:microsoft.com/office/officeart/2005/8/layout/hProcess6"/>
    <dgm:cxn modelId="{96FAB0F2-94C4-4A5E-8224-F26DBBF35000}" srcId="{93B97BCB-EC0E-41E6-A2D5-91E93DAF61C1}" destId="{E304BB5B-7E8A-46F6-8C98-7F47611588A6}" srcOrd="0" destOrd="0" parTransId="{35B7E62E-53A0-4243-B213-7753007D896B}" sibTransId="{406642F2-3BA9-4D03-B75A-8B06B33DE793}"/>
    <dgm:cxn modelId="{6E38B611-CEAE-4FBD-9BAD-46E9B5512A49}" type="presOf" srcId="{9B907C4B-011C-49E5-B54D-62506CF5D3C8}" destId="{90388D2E-1D93-4A5F-97D6-8BE91124062A}" srcOrd="0" destOrd="0" presId="urn:microsoft.com/office/officeart/2005/8/layout/hProcess6"/>
    <dgm:cxn modelId="{BC6883BC-EA4E-4DB5-8CBA-00B172ED1ADB}" type="presOf" srcId="{E304BB5B-7E8A-46F6-8C98-7F47611588A6}" destId="{97BD84D7-B52D-4A27-9E5B-28135E6C04F7}" srcOrd="0" destOrd="0" presId="urn:microsoft.com/office/officeart/2005/8/layout/hProcess6"/>
    <dgm:cxn modelId="{673968AA-ADCE-4FA7-8AC7-9365E49A6385}" type="presOf" srcId="{93B97BCB-EC0E-41E6-A2D5-91E93DAF61C1}" destId="{D87CEC83-CE32-41CD-8516-E9B13621AD11}" srcOrd="0" destOrd="0" presId="urn:microsoft.com/office/officeart/2005/8/layout/hProcess6"/>
    <dgm:cxn modelId="{08E01671-FB75-45DF-B6B4-7E1B728F2C5F}" srcId="{9B907C4B-011C-49E5-B54D-62506CF5D3C8}" destId="{93B97BCB-EC0E-41E6-A2D5-91E93DAF61C1}" srcOrd="0" destOrd="0" parTransId="{FBC7CD1C-1ADB-4340-A659-615A4F8E6CD0}" sibTransId="{540E5955-FE5C-4423-860E-8C85FBCDB187}"/>
    <dgm:cxn modelId="{48838601-1CD1-4772-A765-BE4A704D41BC}" type="presParOf" srcId="{90388D2E-1D93-4A5F-97D6-8BE91124062A}" destId="{678194FD-1B9E-4663-B053-5CD2D2C9C2C4}" srcOrd="0" destOrd="0" presId="urn:microsoft.com/office/officeart/2005/8/layout/hProcess6"/>
    <dgm:cxn modelId="{558B17FC-C8C9-4ACD-88AA-0109E1497424}" type="presParOf" srcId="{678194FD-1B9E-4663-B053-5CD2D2C9C2C4}" destId="{D762DAEE-B161-49D5-897E-7B92C9BDDB84}" srcOrd="0" destOrd="0" presId="urn:microsoft.com/office/officeart/2005/8/layout/hProcess6"/>
    <dgm:cxn modelId="{454ED217-5278-4048-9586-957673C7E656}" type="presParOf" srcId="{678194FD-1B9E-4663-B053-5CD2D2C9C2C4}" destId="{97BD84D7-B52D-4A27-9E5B-28135E6C04F7}" srcOrd="1" destOrd="0" presId="urn:microsoft.com/office/officeart/2005/8/layout/hProcess6"/>
    <dgm:cxn modelId="{4C3D1ECE-ABD7-4578-80DD-123B06B95DF9}" type="presParOf" srcId="{678194FD-1B9E-4663-B053-5CD2D2C9C2C4}" destId="{97507005-764C-4E33-B1C9-257F8A6F25D8}" srcOrd="2" destOrd="0" presId="urn:microsoft.com/office/officeart/2005/8/layout/hProcess6"/>
    <dgm:cxn modelId="{153B1E74-2800-4DB6-A734-EDE067C60B2F}" type="presParOf" srcId="{678194FD-1B9E-4663-B053-5CD2D2C9C2C4}" destId="{D87CEC83-CE32-41CD-8516-E9B13621AD11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3B8E79-8271-4712-9AE7-629929827D6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B9540E-9964-4091-A374-670FFA8D84EC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62988C-5398-4733-8F1A-08AF07DC7641}" type="parTrans" cxnId="{570A8DEA-81F1-42DF-8404-D12E576D8F5A}">
      <dgm:prSet/>
      <dgm:spPr/>
      <dgm:t>
        <a:bodyPr/>
        <a:lstStyle/>
        <a:p>
          <a:endParaRPr lang="ru-RU"/>
        </a:p>
      </dgm:t>
    </dgm:pt>
    <dgm:pt modelId="{A1E7E0B9-55A9-4166-9042-955FFFBC628C}" type="sibTrans" cxnId="{570A8DEA-81F1-42DF-8404-D12E576D8F5A}">
      <dgm:prSet/>
      <dgm:spPr/>
      <dgm:t>
        <a:bodyPr/>
        <a:lstStyle/>
        <a:p>
          <a:endParaRPr lang="ru-RU"/>
        </a:p>
      </dgm:t>
    </dgm:pt>
    <dgm:pt modelId="{42D55285-0697-4ED3-A821-7C7EFC59A9A0}">
      <dgm:prSet phldrT="[Текст]" custT="1"/>
      <dgm:spPr/>
      <dgm:t>
        <a:bodyPr/>
        <a:lstStyle/>
        <a:p>
          <a:r>
            <a:rPr lang="ru-RU" sz="2200" dirty="0" smtClean="0"/>
            <a:t>Обеспечение условий для устойчивого исполнения расходных обязательств Нефтеюганского района</a:t>
          </a:r>
          <a:endParaRPr lang="ru-RU" sz="2200" dirty="0"/>
        </a:p>
      </dgm:t>
    </dgm:pt>
    <dgm:pt modelId="{4702C914-8E12-4434-8AE5-4463373ECE58}" type="parTrans" cxnId="{45F119AF-1456-492F-B29D-3F76D02A63E2}">
      <dgm:prSet/>
      <dgm:spPr/>
      <dgm:t>
        <a:bodyPr/>
        <a:lstStyle/>
        <a:p>
          <a:endParaRPr lang="ru-RU"/>
        </a:p>
      </dgm:t>
    </dgm:pt>
    <dgm:pt modelId="{EB3F2ED8-90F0-4512-B397-68446D2FED8A}" type="sibTrans" cxnId="{45F119AF-1456-492F-B29D-3F76D02A63E2}">
      <dgm:prSet/>
      <dgm:spPr/>
      <dgm:t>
        <a:bodyPr/>
        <a:lstStyle/>
        <a:p>
          <a:endParaRPr lang="ru-RU"/>
        </a:p>
      </dgm:t>
    </dgm:pt>
    <dgm:pt modelId="{23A5A222-7027-4C16-AB59-AD69977A2F41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15E07FB-B03C-43AF-B44D-893A0EF0EC2F}" type="parTrans" cxnId="{199CC82C-FEBE-42CE-A837-5CEF2794B40E}">
      <dgm:prSet/>
      <dgm:spPr/>
      <dgm:t>
        <a:bodyPr/>
        <a:lstStyle/>
        <a:p>
          <a:endParaRPr lang="ru-RU"/>
        </a:p>
      </dgm:t>
    </dgm:pt>
    <dgm:pt modelId="{55DAC939-3317-4EF1-A612-ADFBDE4CCC49}" type="sibTrans" cxnId="{199CC82C-FEBE-42CE-A837-5CEF2794B40E}">
      <dgm:prSet/>
      <dgm:spPr/>
      <dgm:t>
        <a:bodyPr/>
        <a:lstStyle/>
        <a:p>
          <a:endParaRPr lang="ru-RU"/>
        </a:p>
      </dgm:t>
    </dgm:pt>
    <dgm:pt modelId="{0C7E0F60-3F7E-4D8D-A106-07250B6E1C6C}">
      <dgm:prSet phldrT="[Текст]" custT="1"/>
      <dgm:spPr/>
      <dgm:t>
        <a:bodyPr/>
        <a:lstStyle/>
        <a:p>
          <a:r>
            <a:rPr lang="ru-RU" sz="2200" dirty="0" smtClean="0"/>
            <a:t>Совершенствование межбюджетных отношений в Нефтеюганском районе</a:t>
          </a:r>
          <a:endParaRPr lang="ru-RU" sz="2200" dirty="0"/>
        </a:p>
      </dgm:t>
    </dgm:pt>
    <dgm:pt modelId="{2915969D-AF2B-4D5D-AF5B-7BE081E9E384}" type="parTrans" cxnId="{59C2C8E6-0144-4B9F-9335-F7C30157DDF1}">
      <dgm:prSet/>
      <dgm:spPr/>
      <dgm:t>
        <a:bodyPr/>
        <a:lstStyle/>
        <a:p>
          <a:endParaRPr lang="ru-RU"/>
        </a:p>
      </dgm:t>
    </dgm:pt>
    <dgm:pt modelId="{1294B0A0-4FF9-40D4-9013-805EE296612B}" type="sibTrans" cxnId="{59C2C8E6-0144-4B9F-9335-F7C30157DDF1}">
      <dgm:prSet/>
      <dgm:spPr/>
      <dgm:t>
        <a:bodyPr/>
        <a:lstStyle/>
        <a:p>
          <a:endParaRPr lang="ru-RU"/>
        </a:p>
      </dgm:t>
    </dgm:pt>
    <dgm:pt modelId="{CE9873A7-E56D-4AD4-BEEA-64100DAE31B7}" type="pres">
      <dgm:prSet presAssocID="{833B8E79-8271-4712-9AE7-629929827D6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7AF547-FFAE-4362-87B3-8809297E016D}" type="pres">
      <dgm:prSet presAssocID="{09B9540E-9964-4091-A374-670FFA8D84EC}" presName="composite" presStyleCnt="0"/>
      <dgm:spPr/>
    </dgm:pt>
    <dgm:pt modelId="{39C63382-52AE-432F-AB7A-9D6E283BC34D}" type="pres">
      <dgm:prSet presAssocID="{09B9540E-9964-4091-A374-670FFA8D84EC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7DBFEA-CF59-4BA0-88DD-FC061943E9AD}" type="pres">
      <dgm:prSet presAssocID="{09B9540E-9964-4091-A374-670FFA8D84EC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D97F97-B599-473A-8572-811349AA6E91}" type="pres">
      <dgm:prSet presAssocID="{A1E7E0B9-55A9-4166-9042-955FFFBC628C}" presName="sp" presStyleCnt="0"/>
      <dgm:spPr/>
    </dgm:pt>
    <dgm:pt modelId="{884E1E90-C4C7-4DA7-956C-DCDFC951D175}" type="pres">
      <dgm:prSet presAssocID="{23A5A222-7027-4C16-AB59-AD69977A2F41}" presName="composite" presStyleCnt="0"/>
      <dgm:spPr/>
    </dgm:pt>
    <dgm:pt modelId="{9CC37EFE-E156-4F78-9251-505F1BFB1F01}" type="pres">
      <dgm:prSet presAssocID="{23A5A222-7027-4C16-AB59-AD69977A2F41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57E42B-A082-490B-80AD-AC370FB4A099}" type="pres">
      <dgm:prSet presAssocID="{23A5A222-7027-4C16-AB59-AD69977A2F41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B793EB-7F82-4BA1-AB9E-53223CE6CB52}" type="presOf" srcId="{09B9540E-9964-4091-A374-670FFA8D84EC}" destId="{39C63382-52AE-432F-AB7A-9D6E283BC34D}" srcOrd="0" destOrd="0" presId="urn:microsoft.com/office/officeart/2005/8/layout/chevron2"/>
    <dgm:cxn modelId="{B67DAFC6-6702-4DC1-AF42-D52F9E2712CE}" type="presOf" srcId="{0C7E0F60-3F7E-4D8D-A106-07250B6E1C6C}" destId="{0C57E42B-A082-490B-80AD-AC370FB4A099}" srcOrd="0" destOrd="0" presId="urn:microsoft.com/office/officeart/2005/8/layout/chevron2"/>
    <dgm:cxn modelId="{4686C586-08DF-47A6-ABB8-F8CDCF540B95}" type="presOf" srcId="{42D55285-0697-4ED3-A821-7C7EFC59A9A0}" destId="{417DBFEA-CF59-4BA0-88DD-FC061943E9AD}" srcOrd="0" destOrd="0" presId="urn:microsoft.com/office/officeart/2005/8/layout/chevron2"/>
    <dgm:cxn modelId="{45F119AF-1456-492F-B29D-3F76D02A63E2}" srcId="{09B9540E-9964-4091-A374-670FFA8D84EC}" destId="{42D55285-0697-4ED3-A821-7C7EFC59A9A0}" srcOrd="0" destOrd="0" parTransId="{4702C914-8E12-4434-8AE5-4463373ECE58}" sibTransId="{EB3F2ED8-90F0-4512-B397-68446D2FED8A}"/>
    <dgm:cxn modelId="{59C2C8E6-0144-4B9F-9335-F7C30157DDF1}" srcId="{23A5A222-7027-4C16-AB59-AD69977A2F41}" destId="{0C7E0F60-3F7E-4D8D-A106-07250B6E1C6C}" srcOrd="0" destOrd="0" parTransId="{2915969D-AF2B-4D5D-AF5B-7BE081E9E384}" sibTransId="{1294B0A0-4FF9-40D4-9013-805EE296612B}"/>
    <dgm:cxn modelId="{6A31916A-1081-4D3A-8B6A-8EE2B90D1197}" type="presOf" srcId="{23A5A222-7027-4C16-AB59-AD69977A2F41}" destId="{9CC37EFE-E156-4F78-9251-505F1BFB1F01}" srcOrd="0" destOrd="0" presId="urn:microsoft.com/office/officeart/2005/8/layout/chevron2"/>
    <dgm:cxn modelId="{199CC82C-FEBE-42CE-A837-5CEF2794B40E}" srcId="{833B8E79-8271-4712-9AE7-629929827D66}" destId="{23A5A222-7027-4C16-AB59-AD69977A2F41}" srcOrd="1" destOrd="0" parTransId="{D15E07FB-B03C-43AF-B44D-893A0EF0EC2F}" sibTransId="{55DAC939-3317-4EF1-A612-ADFBDE4CCC49}"/>
    <dgm:cxn modelId="{14ECA8DF-2B25-4D3F-8EB7-2BB927E2BDFE}" type="presOf" srcId="{833B8E79-8271-4712-9AE7-629929827D66}" destId="{CE9873A7-E56D-4AD4-BEEA-64100DAE31B7}" srcOrd="0" destOrd="0" presId="urn:microsoft.com/office/officeart/2005/8/layout/chevron2"/>
    <dgm:cxn modelId="{570A8DEA-81F1-42DF-8404-D12E576D8F5A}" srcId="{833B8E79-8271-4712-9AE7-629929827D66}" destId="{09B9540E-9964-4091-A374-670FFA8D84EC}" srcOrd="0" destOrd="0" parTransId="{B662988C-5398-4733-8F1A-08AF07DC7641}" sibTransId="{A1E7E0B9-55A9-4166-9042-955FFFBC628C}"/>
    <dgm:cxn modelId="{193FD793-FA59-459B-AAEC-C404F06DF485}" type="presParOf" srcId="{CE9873A7-E56D-4AD4-BEEA-64100DAE31B7}" destId="{E87AF547-FFAE-4362-87B3-8809297E016D}" srcOrd="0" destOrd="0" presId="urn:microsoft.com/office/officeart/2005/8/layout/chevron2"/>
    <dgm:cxn modelId="{68A1A5CA-E157-45CE-883D-72E40156E477}" type="presParOf" srcId="{E87AF547-FFAE-4362-87B3-8809297E016D}" destId="{39C63382-52AE-432F-AB7A-9D6E283BC34D}" srcOrd="0" destOrd="0" presId="urn:microsoft.com/office/officeart/2005/8/layout/chevron2"/>
    <dgm:cxn modelId="{666A479B-23F3-40FD-8236-3093DD3331DF}" type="presParOf" srcId="{E87AF547-FFAE-4362-87B3-8809297E016D}" destId="{417DBFEA-CF59-4BA0-88DD-FC061943E9AD}" srcOrd="1" destOrd="0" presId="urn:microsoft.com/office/officeart/2005/8/layout/chevron2"/>
    <dgm:cxn modelId="{3BF60DE5-254B-4325-8E85-03D9B813A7F8}" type="presParOf" srcId="{CE9873A7-E56D-4AD4-BEEA-64100DAE31B7}" destId="{F1D97F97-B599-473A-8572-811349AA6E91}" srcOrd="1" destOrd="0" presId="urn:microsoft.com/office/officeart/2005/8/layout/chevron2"/>
    <dgm:cxn modelId="{F220B85E-6A10-4839-B700-D53D74A4A6DB}" type="presParOf" srcId="{CE9873A7-E56D-4AD4-BEEA-64100DAE31B7}" destId="{884E1E90-C4C7-4DA7-956C-DCDFC951D175}" srcOrd="2" destOrd="0" presId="urn:microsoft.com/office/officeart/2005/8/layout/chevron2"/>
    <dgm:cxn modelId="{E3E1E962-5F19-452B-B615-C9FE5A8703B0}" type="presParOf" srcId="{884E1E90-C4C7-4DA7-956C-DCDFC951D175}" destId="{9CC37EFE-E156-4F78-9251-505F1BFB1F01}" srcOrd="0" destOrd="0" presId="urn:microsoft.com/office/officeart/2005/8/layout/chevron2"/>
    <dgm:cxn modelId="{017D063B-6D80-42AA-867C-8EF1F9D7BC7F}" type="presParOf" srcId="{884E1E90-C4C7-4DA7-956C-DCDFC951D175}" destId="{0C57E42B-A082-490B-80AD-AC370FB4A09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«Организация бюджетного процесса в Нефтеюганском районе»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 smtClean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0" u="none" dirty="0" smtClean="0">
              <a:solidFill>
                <a:srgbClr val="E16601"/>
              </a:solidFill>
            </a:rPr>
            <a:t>Исполнение  обеспечения деятельности департамента финансов Нефтеюганского района 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 custT="1"/>
      <dgm:spPr/>
      <dgm:t>
        <a:bodyPr/>
        <a:lstStyle/>
        <a:p>
          <a:r>
            <a:rPr lang="ru-RU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«Организация бюджетного процесса в Нефтеюганском районе»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200" b="1" u="sng" dirty="0" smtClean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200" b="0" u="none" dirty="0" smtClean="0">
              <a:solidFill>
                <a:srgbClr val="E16601"/>
              </a:solidFill>
            </a:rPr>
            <a:t>Доля налоговых и неналоговых доходов местного бюджета (за исключением поступлений налоговых доходов по дополнительным нормативам отчислений) в общем объёме собственных доходов бюджета муниципального образования (без учёта субвенций)</a:t>
          </a:r>
        </a:p>
        <a:p>
          <a:pPr algn="ctr"/>
          <a:endParaRPr lang="ru-RU" sz="1200" b="0" u="none" dirty="0" smtClean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X="135450" custScaleY="1065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367572-A9B3-4743-A03C-45B4AFE53F48}" type="presOf" srcId="{21885994-604D-4E8E-BF5B-6C1EC58CFDD8}" destId="{C251656B-826E-4089-8FB6-E8EC6380C15C}" srcOrd="0" destOrd="0" presId="urn:microsoft.com/office/officeart/2005/8/layout/hierarchy3"/>
    <dgm:cxn modelId="{7F7BFEB8-D2BD-4909-989E-A6CDA5163EE6}" type="presOf" srcId="{C2457D74-611F-46F5-A1D7-20F6B5A65D13}" destId="{6EB630FA-BF1E-4BF9-AAAF-6A6580C9FE7F}" srcOrd="0" destOrd="0" presId="urn:microsoft.com/office/officeart/2005/8/layout/hierarchy3"/>
    <dgm:cxn modelId="{C26A1D93-3DC0-48A9-B8DD-23371B3CAEBD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06393B4B-03B4-4AFC-BC06-77AB6055E4EC}" type="presOf" srcId="{B4C74A82-B3F6-4AAC-9DED-BEFBCD538F6D}" destId="{97BF3785-E205-48DC-97E9-9F50C8394618}" srcOrd="0" destOrd="0" presId="urn:microsoft.com/office/officeart/2005/8/layout/hierarchy3"/>
    <dgm:cxn modelId="{1F5EBD1A-2D84-42B4-B629-E93A13330B11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D947D254-FA49-491D-A991-AA5F9C0BAC7E}" type="presParOf" srcId="{6C4A07D5-6F8F-4381-9D50-3640D24D8B7F}" destId="{2B09798B-88E3-4468-95C6-D0B0E92DCC03}" srcOrd="0" destOrd="0" presId="urn:microsoft.com/office/officeart/2005/8/layout/hierarchy3"/>
    <dgm:cxn modelId="{FA04F9F7-96F0-4810-B88A-EEC8446A2856}" type="presParOf" srcId="{2B09798B-88E3-4468-95C6-D0B0E92DCC03}" destId="{8A83A3B5-C338-4728-8BDB-E456503860BB}" srcOrd="0" destOrd="0" presId="urn:microsoft.com/office/officeart/2005/8/layout/hierarchy3"/>
    <dgm:cxn modelId="{E03FBE37-00B5-4327-9C71-F2159C0512E4}" type="presParOf" srcId="{8A83A3B5-C338-4728-8BDB-E456503860BB}" destId="{97BF3785-E205-48DC-97E9-9F50C8394618}" srcOrd="0" destOrd="0" presId="urn:microsoft.com/office/officeart/2005/8/layout/hierarchy3"/>
    <dgm:cxn modelId="{B9C06B3A-F5BC-4D4F-8F41-B551C93FEFD0}" type="presParOf" srcId="{8A83A3B5-C338-4728-8BDB-E456503860BB}" destId="{14C4F992-61E4-4FE3-9502-A4015030C798}" srcOrd="1" destOrd="0" presId="urn:microsoft.com/office/officeart/2005/8/layout/hierarchy3"/>
    <dgm:cxn modelId="{BE515B97-27DB-4477-BFC6-951E29895C8F}" type="presParOf" srcId="{2B09798B-88E3-4468-95C6-D0B0E92DCC03}" destId="{A3F24835-6A61-4253-AB1D-203BFBBCE72D}" srcOrd="1" destOrd="0" presId="urn:microsoft.com/office/officeart/2005/8/layout/hierarchy3"/>
    <dgm:cxn modelId="{85C4170C-6545-4649-BF7C-5072C98462BC}" type="presParOf" srcId="{A3F24835-6A61-4253-AB1D-203BFBBCE72D}" destId="{C251656B-826E-4089-8FB6-E8EC6380C15C}" srcOrd="0" destOrd="0" presId="urn:microsoft.com/office/officeart/2005/8/layout/hierarchy3"/>
    <dgm:cxn modelId="{F573D6E0-87F9-47E9-A6D1-BD19D3B92F09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«Организация бюджетного процесса в Нефтеюганском районе»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 smtClean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0" u="none" dirty="0" smtClean="0">
              <a:solidFill>
                <a:srgbClr val="E16601"/>
              </a:solidFill>
            </a:rPr>
            <a:t>Средняя итоговая оценка качества финансового менеджмента главных распорядителей бюджетных средств </a:t>
          </a:r>
          <a:r>
            <a:rPr lang="ru-RU" sz="1400" b="0" u="none" dirty="0" err="1" smtClean="0">
              <a:solidFill>
                <a:srgbClr val="E16601"/>
              </a:solidFill>
            </a:rPr>
            <a:t>Нефтеюганского</a:t>
          </a:r>
          <a:r>
            <a:rPr lang="ru-RU" sz="1400" b="0" u="none" dirty="0" smtClean="0">
              <a:solidFill>
                <a:srgbClr val="E16601"/>
              </a:solidFill>
            </a:rPr>
            <a:t> района 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X="110376" custScaleY="1065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55AAB8-54BF-4677-8A29-9AF666E315DC}" type="presOf" srcId="{B4C74A82-B3F6-4AAC-9DED-BEFBCD538F6D}" destId="{97BF3785-E205-48DC-97E9-9F50C8394618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BDFDCE10-1C10-4B90-A75D-442C25848DF7}" type="presOf" srcId="{B4C74A82-B3F6-4AAC-9DED-BEFBCD538F6D}" destId="{14C4F992-61E4-4FE3-9502-A4015030C798}" srcOrd="1" destOrd="0" presId="urn:microsoft.com/office/officeart/2005/8/layout/hierarchy3"/>
    <dgm:cxn modelId="{32249194-5E3F-4F9A-8F0D-88CD4F30E865}" type="presOf" srcId="{C2457D74-611F-46F5-A1D7-20F6B5A65D13}" destId="{6EB630FA-BF1E-4BF9-AAAF-6A6580C9FE7F}" srcOrd="0" destOrd="0" presId="urn:microsoft.com/office/officeart/2005/8/layout/hierarchy3"/>
    <dgm:cxn modelId="{238FD020-7D40-41EB-8B56-6E61F51B8BC5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54977E3-E440-4342-B845-2F95A03CBA8A}" type="presOf" srcId="{BA02AD00-9682-4FE7-8803-4337FAFB4843}" destId="{6C4A07D5-6F8F-4381-9D50-3640D24D8B7F}" srcOrd="0" destOrd="0" presId="urn:microsoft.com/office/officeart/2005/8/layout/hierarchy3"/>
    <dgm:cxn modelId="{AABF2045-ADC2-47F7-A3E7-973F04B8A928}" type="presParOf" srcId="{6C4A07D5-6F8F-4381-9D50-3640D24D8B7F}" destId="{2B09798B-88E3-4468-95C6-D0B0E92DCC03}" srcOrd="0" destOrd="0" presId="urn:microsoft.com/office/officeart/2005/8/layout/hierarchy3"/>
    <dgm:cxn modelId="{57867E36-F0A6-4C7B-97CF-7FB1A5311B6E}" type="presParOf" srcId="{2B09798B-88E3-4468-95C6-D0B0E92DCC03}" destId="{8A83A3B5-C338-4728-8BDB-E456503860BB}" srcOrd="0" destOrd="0" presId="urn:microsoft.com/office/officeart/2005/8/layout/hierarchy3"/>
    <dgm:cxn modelId="{0CC52AA0-F36E-4B3F-9D86-2776E334B3BE}" type="presParOf" srcId="{8A83A3B5-C338-4728-8BDB-E456503860BB}" destId="{97BF3785-E205-48DC-97E9-9F50C8394618}" srcOrd="0" destOrd="0" presId="urn:microsoft.com/office/officeart/2005/8/layout/hierarchy3"/>
    <dgm:cxn modelId="{B2025FC1-AEF2-42A5-919D-6D6C9326109F}" type="presParOf" srcId="{8A83A3B5-C338-4728-8BDB-E456503860BB}" destId="{14C4F992-61E4-4FE3-9502-A4015030C798}" srcOrd="1" destOrd="0" presId="urn:microsoft.com/office/officeart/2005/8/layout/hierarchy3"/>
    <dgm:cxn modelId="{8508E595-4CCD-4CE1-B955-F328A15C4880}" type="presParOf" srcId="{2B09798B-88E3-4468-95C6-D0B0E92DCC03}" destId="{A3F24835-6A61-4253-AB1D-203BFBBCE72D}" srcOrd="1" destOrd="0" presId="urn:microsoft.com/office/officeart/2005/8/layout/hierarchy3"/>
    <dgm:cxn modelId="{E0A6BC77-202E-4DEE-9490-72079A878E82}" type="presParOf" srcId="{A3F24835-6A61-4253-AB1D-203BFBBCE72D}" destId="{C251656B-826E-4089-8FB6-E8EC6380C15C}" srcOrd="0" destOrd="0" presId="urn:microsoft.com/office/officeart/2005/8/layout/hierarchy3"/>
    <dgm:cxn modelId="{591FC3D9-F1D4-4DFF-9719-F0CA33BD8347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 custT="1"/>
      <dgm:spPr/>
      <dgm:t>
        <a:bodyPr/>
        <a:lstStyle/>
        <a:p>
          <a:r>
            <a:rPr lang="ru-RU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 smtClean="0">
              <a:solidFill>
                <a:srgbClr val="E16601"/>
              </a:solidFill>
            </a:rPr>
            <a:t>Целевой показатель:</a:t>
          </a:r>
        </a:p>
        <a:p>
          <a:pPr algn="just"/>
          <a:r>
            <a:rPr lang="ru-RU" b="0" u="none" dirty="0" smtClean="0">
              <a:solidFill>
                <a:srgbClr val="E16601"/>
              </a:solidFill>
            </a:rPr>
            <a:t>Доля городских и сельских поселений, уровень расчетной бюджетной обеспеченности которых после предоставления дотации на выравнивание бюджетной обеспеченности из бюджета муниципального района составляет более 90% от установленного критерия выравнивания поселений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11715" custScaleY="130803" custLinFactNeighborX="-2447" custLinFactNeighborY="313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X="110376" custScaleY="144197" custLinFactNeighborX="-569" custLinFactNeighborY="-78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37886E-1B9F-47A7-BD5F-F1E2EC4BF752}" type="presOf" srcId="{C2457D74-611F-46F5-A1D7-20F6B5A65D13}" destId="{6EB630FA-BF1E-4BF9-AAAF-6A6580C9FE7F}" srcOrd="0" destOrd="0" presId="urn:microsoft.com/office/officeart/2005/8/layout/hierarchy3"/>
    <dgm:cxn modelId="{27BF6FE5-449A-4555-988A-56E489A1E15F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43885179-37AB-4C9A-87B4-9F3F937EC272}" type="presOf" srcId="{B4C74A82-B3F6-4AAC-9DED-BEFBCD538F6D}" destId="{14C4F992-61E4-4FE3-9502-A4015030C798}" srcOrd="1" destOrd="0" presId="urn:microsoft.com/office/officeart/2005/8/layout/hierarchy3"/>
    <dgm:cxn modelId="{EBA5D886-6CEC-409E-9744-8B96753BE4DD}" type="presOf" srcId="{BA02AD00-9682-4FE7-8803-4337FAFB4843}" destId="{6C4A07D5-6F8F-4381-9D50-3640D24D8B7F}" srcOrd="0" destOrd="0" presId="urn:microsoft.com/office/officeart/2005/8/layout/hierarchy3"/>
    <dgm:cxn modelId="{D87D9F80-7D10-40F6-805D-CA060A49DC12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9575E18-5426-4686-89B3-FDC50E8A9D15}" type="presParOf" srcId="{6C4A07D5-6F8F-4381-9D50-3640D24D8B7F}" destId="{2B09798B-88E3-4468-95C6-D0B0E92DCC03}" srcOrd="0" destOrd="0" presId="urn:microsoft.com/office/officeart/2005/8/layout/hierarchy3"/>
    <dgm:cxn modelId="{DF76C35B-01E1-4E88-B27D-49BE3EE57CBB}" type="presParOf" srcId="{2B09798B-88E3-4468-95C6-D0B0E92DCC03}" destId="{8A83A3B5-C338-4728-8BDB-E456503860BB}" srcOrd="0" destOrd="0" presId="urn:microsoft.com/office/officeart/2005/8/layout/hierarchy3"/>
    <dgm:cxn modelId="{4F3CC0AF-FBA5-48D6-BA7C-80820240AFBA}" type="presParOf" srcId="{8A83A3B5-C338-4728-8BDB-E456503860BB}" destId="{97BF3785-E205-48DC-97E9-9F50C8394618}" srcOrd="0" destOrd="0" presId="urn:microsoft.com/office/officeart/2005/8/layout/hierarchy3"/>
    <dgm:cxn modelId="{760D12FB-AE4C-4AD5-AA2C-B9CE4322334F}" type="presParOf" srcId="{8A83A3B5-C338-4728-8BDB-E456503860BB}" destId="{14C4F992-61E4-4FE3-9502-A4015030C798}" srcOrd="1" destOrd="0" presId="urn:microsoft.com/office/officeart/2005/8/layout/hierarchy3"/>
    <dgm:cxn modelId="{86B64DEE-13C8-4A1E-9BA3-A08D3A9B1903}" type="presParOf" srcId="{2B09798B-88E3-4468-95C6-D0B0E92DCC03}" destId="{A3F24835-6A61-4253-AB1D-203BFBBCE72D}" srcOrd="1" destOrd="0" presId="urn:microsoft.com/office/officeart/2005/8/layout/hierarchy3"/>
    <dgm:cxn modelId="{3D3FF70D-0359-4990-9505-2D6B86695DC3}" type="presParOf" srcId="{A3F24835-6A61-4253-AB1D-203BFBBCE72D}" destId="{C251656B-826E-4089-8FB6-E8EC6380C15C}" srcOrd="0" destOrd="0" presId="urn:microsoft.com/office/officeart/2005/8/layout/hierarchy3"/>
    <dgm:cxn modelId="{A3A66715-E34D-42A9-B786-95C5EF225E08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 custT="1"/>
      <dgm:spPr/>
      <dgm:t>
        <a:bodyPr/>
        <a:lstStyle/>
        <a:p>
          <a:r>
            <a:rPr lang="ru-RU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 smtClean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0" u="none" dirty="0" smtClean="0">
              <a:solidFill>
                <a:srgbClr val="E16601"/>
              </a:solidFill>
            </a:rPr>
            <a:t>Средняя итоговая оценка качества организации и осуществления бюджетного процесса в поселениях, входящих в состав </a:t>
          </a:r>
          <a:r>
            <a:rPr lang="ru-RU" b="0" u="none" dirty="0" err="1" smtClean="0">
              <a:solidFill>
                <a:srgbClr val="E16601"/>
              </a:solidFill>
            </a:rPr>
            <a:t>Нефтеюганского</a:t>
          </a:r>
          <a:r>
            <a:rPr lang="ru-RU" b="0" u="none" dirty="0" smtClean="0">
              <a:solidFill>
                <a:srgbClr val="E16601"/>
              </a:solidFill>
            </a:rPr>
            <a:t> района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28827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F7A7DF-AEF3-4DD1-9F21-C83BF813F319}" type="presOf" srcId="{BA02AD00-9682-4FE7-8803-4337FAFB4843}" destId="{6C4A07D5-6F8F-4381-9D50-3640D24D8B7F}" srcOrd="0" destOrd="0" presId="urn:microsoft.com/office/officeart/2005/8/layout/hierarchy3"/>
    <dgm:cxn modelId="{A77E5590-B990-455F-ACED-9AEF49B6ADB7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FE6B03DD-9073-4828-830C-5E4805E5177A}" type="presOf" srcId="{B4C74A82-B3F6-4AAC-9DED-BEFBCD538F6D}" destId="{97BF3785-E205-48DC-97E9-9F50C8394618}" srcOrd="0" destOrd="0" presId="urn:microsoft.com/office/officeart/2005/8/layout/hierarchy3"/>
    <dgm:cxn modelId="{DB390682-6AFC-43DE-BE1A-C03462B13BDF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B29B51BB-61FD-4EA9-9EA6-D31760FC0992}" type="presOf" srcId="{B4C74A82-B3F6-4AAC-9DED-BEFBCD538F6D}" destId="{14C4F992-61E4-4FE3-9502-A4015030C798}" srcOrd="1" destOrd="0" presId="urn:microsoft.com/office/officeart/2005/8/layout/hierarchy3"/>
    <dgm:cxn modelId="{EEE8407E-606A-487A-8A98-9C4BDB873A6D}" type="presParOf" srcId="{6C4A07D5-6F8F-4381-9D50-3640D24D8B7F}" destId="{2B09798B-88E3-4468-95C6-D0B0E92DCC03}" srcOrd="0" destOrd="0" presId="urn:microsoft.com/office/officeart/2005/8/layout/hierarchy3"/>
    <dgm:cxn modelId="{0F604E16-BD54-48C2-9FF7-EFDE36DF9366}" type="presParOf" srcId="{2B09798B-88E3-4468-95C6-D0B0E92DCC03}" destId="{8A83A3B5-C338-4728-8BDB-E456503860BB}" srcOrd="0" destOrd="0" presId="urn:microsoft.com/office/officeart/2005/8/layout/hierarchy3"/>
    <dgm:cxn modelId="{6EC7AA3E-E19E-4C6B-94DC-C96C12D2CBE4}" type="presParOf" srcId="{8A83A3B5-C338-4728-8BDB-E456503860BB}" destId="{97BF3785-E205-48DC-97E9-9F50C8394618}" srcOrd="0" destOrd="0" presId="urn:microsoft.com/office/officeart/2005/8/layout/hierarchy3"/>
    <dgm:cxn modelId="{D9BF3CFA-E05B-4B8D-A4FC-A9C2303C99B8}" type="presParOf" srcId="{8A83A3B5-C338-4728-8BDB-E456503860BB}" destId="{14C4F992-61E4-4FE3-9502-A4015030C798}" srcOrd="1" destOrd="0" presId="urn:microsoft.com/office/officeart/2005/8/layout/hierarchy3"/>
    <dgm:cxn modelId="{EE64C023-0830-472C-9D60-0EECBDDABFC9}" type="presParOf" srcId="{2B09798B-88E3-4468-95C6-D0B0E92DCC03}" destId="{A3F24835-6A61-4253-AB1D-203BFBBCE72D}" srcOrd="1" destOrd="0" presId="urn:microsoft.com/office/officeart/2005/8/layout/hierarchy3"/>
    <dgm:cxn modelId="{85202426-9220-480F-BEB0-7EB748694275}" type="presParOf" srcId="{A3F24835-6A61-4253-AB1D-203BFBBCE72D}" destId="{C251656B-826E-4089-8FB6-E8EC6380C15C}" srcOrd="0" destOrd="0" presId="urn:microsoft.com/office/officeart/2005/8/layout/hierarchy3"/>
    <dgm:cxn modelId="{891FC70B-0E6F-4D1C-A36B-D9D1C1D0FF0C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D84D7-B52D-4A27-9E5B-28135E6C04F7}">
      <dsp:nvSpPr>
        <dsp:cNvPr id="0" name=""/>
        <dsp:cNvSpPr/>
      </dsp:nvSpPr>
      <dsp:spPr>
        <a:xfrm>
          <a:off x="596082" y="0"/>
          <a:ext cx="1482788" cy="1296144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7480" tIns="39370" rIns="78740" bIns="3937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ru-RU" sz="6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66779" y="194422"/>
        <a:ext cx="722859" cy="907300"/>
      </dsp:txXfrm>
    </dsp:sp>
    <dsp:sp modelId="{D87CEC83-CE32-41CD-8516-E9B13621AD11}">
      <dsp:nvSpPr>
        <dsp:cNvPr id="0" name=""/>
        <dsp:cNvSpPr/>
      </dsp:nvSpPr>
      <dsp:spPr>
        <a:xfrm>
          <a:off x="225385" y="277374"/>
          <a:ext cx="741394" cy="7413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  <a:endParaRPr lang="ru-RU" sz="1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3960" y="385949"/>
        <a:ext cx="524244" cy="5242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63382-52AE-432F-AB7A-9D6E283BC34D}">
      <dsp:nvSpPr>
        <dsp:cNvPr id="0" name=""/>
        <dsp:cNvSpPr/>
      </dsp:nvSpPr>
      <dsp:spPr>
        <a:xfrm rot="5400000">
          <a:off x="-267080" y="268921"/>
          <a:ext cx="1780538" cy="12463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" y="625030"/>
        <a:ext cx="1246377" cy="534161"/>
      </dsp:txXfrm>
    </dsp:sp>
    <dsp:sp modelId="{417DBFEA-CF59-4BA0-88DD-FC061943E9AD}">
      <dsp:nvSpPr>
        <dsp:cNvPr id="0" name=""/>
        <dsp:cNvSpPr/>
      </dsp:nvSpPr>
      <dsp:spPr>
        <a:xfrm rot="5400000">
          <a:off x="4119437" y="-2871219"/>
          <a:ext cx="1157350" cy="69034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Обеспечение условий для устойчивого исполнения расходных обязательств Нефтеюганского района</a:t>
          </a:r>
          <a:endParaRPr lang="ru-RU" sz="2200" kern="1200" dirty="0"/>
        </a:p>
      </dsp:txBody>
      <dsp:txXfrm rot="-5400000">
        <a:off x="1246378" y="58337"/>
        <a:ext cx="6846973" cy="1044356"/>
      </dsp:txXfrm>
    </dsp:sp>
    <dsp:sp modelId="{9CC37EFE-E156-4F78-9251-505F1BFB1F01}">
      <dsp:nvSpPr>
        <dsp:cNvPr id="0" name=""/>
        <dsp:cNvSpPr/>
      </dsp:nvSpPr>
      <dsp:spPr>
        <a:xfrm rot="5400000">
          <a:off x="-267080" y="1758079"/>
          <a:ext cx="1780538" cy="12463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" y="2114188"/>
        <a:ext cx="1246377" cy="534161"/>
      </dsp:txXfrm>
    </dsp:sp>
    <dsp:sp modelId="{0C57E42B-A082-490B-80AD-AC370FB4A099}">
      <dsp:nvSpPr>
        <dsp:cNvPr id="0" name=""/>
        <dsp:cNvSpPr/>
      </dsp:nvSpPr>
      <dsp:spPr>
        <a:xfrm rot="5400000">
          <a:off x="4119437" y="-1382061"/>
          <a:ext cx="1157350" cy="69034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Совершенствование межбюджетных отношений в Нефтеюганском районе</a:t>
          </a:r>
          <a:endParaRPr lang="ru-RU" sz="2200" kern="1200" dirty="0"/>
        </a:p>
      </dsp:txBody>
      <dsp:txXfrm rot="-5400000">
        <a:off x="1246378" y="1547495"/>
        <a:ext cx="6846973" cy="10443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400269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«Организация бюджетного процесса в Нефтеюганском районе»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444215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900680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75783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rgbClr val="E16601"/>
              </a:solidFill>
            </a:rPr>
            <a:t>Целевой показатель: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u="none" kern="1200" dirty="0" smtClean="0">
              <a:solidFill>
                <a:srgbClr val="E16601"/>
              </a:solidFill>
            </a:rPr>
            <a:t>Исполнение  обеспечения деятельности департамента финансов Нефтеюганского района </a:t>
          </a:r>
        </a:p>
      </dsp:txBody>
      <dsp:txXfrm>
        <a:off x="644995" y="2319729"/>
        <a:ext cx="2561857" cy="141251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180828" y="2093"/>
          <a:ext cx="3189252" cy="15946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«Организация бюджетного процесса в Нефтеюганском районе»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7533" y="48798"/>
        <a:ext cx="3095842" cy="1501216"/>
      </dsp:txXfrm>
    </dsp:sp>
    <dsp:sp modelId="{C251656B-826E-4089-8FB6-E8EC6380C15C}">
      <dsp:nvSpPr>
        <dsp:cNvPr id="0" name=""/>
        <dsp:cNvSpPr/>
      </dsp:nvSpPr>
      <dsp:spPr>
        <a:xfrm>
          <a:off x="499753" y="1596720"/>
          <a:ext cx="318925" cy="12482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8297"/>
              </a:lnTo>
              <a:lnTo>
                <a:pt x="318925" y="1248297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818678" y="1995376"/>
          <a:ext cx="3455873" cy="16992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 smtClean="0">
              <a:solidFill>
                <a:srgbClr val="E16601"/>
              </a:solidFill>
            </a:rPr>
            <a:t>Целевой показатель: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u="none" kern="1200" dirty="0" smtClean="0">
              <a:solidFill>
                <a:srgbClr val="E16601"/>
              </a:solidFill>
            </a:rPr>
            <a:t>Доля налоговых и неналоговых доходов местного бюджета (за исключением поступлений налоговых доходов по дополнительным нормативам отчислений) в общем объёме собственных доходов бюджета муниципального образования (без учёта субвенций)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0" u="none" kern="1200" dirty="0" smtClean="0">
            <a:solidFill>
              <a:srgbClr val="E16601"/>
            </a:solidFill>
          </a:endParaRPr>
        </a:p>
      </dsp:txBody>
      <dsp:txXfrm>
        <a:off x="868448" y="2045146"/>
        <a:ext cx="3356333" cy="15997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351266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«Организация бюджетного процесса в Нефтеюганском районе»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395212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851677"/>
          <a:ext cx="300082" cy="11743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4311"/>
              </a:lnTo>
              <a:lnTo>
                <a:pt x="300082" y="117431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26779"/>
          <a:ext cx="2649749" cy="1598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rgbClr val="E16601"/>
              </a:solidFill>
            </a:rPr>
            <a:t>Целевой показатель: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u="none" kern="1200" dirty="0" smtClean="0">
              <a:solidFill>
                <a:srgbClr val="E16601"/>
              </a:solidFill>
            </a:rPr>
            <a:t>Средняя итоговая оценка качества финансового менеджмента главных распорядителей бюджетных средств </a:t>
          </a:r>
          <a:r>
            <a:rPr lang="ru-RU" sz="1400" b="0" u="none" kern="1200" dirty="0" err="1" smtClean="0">
              <a:solidFill>
                <a:srgbClr val="E16601"/>
              </a:solidFill>
            </a:rPr>
            <a:t>Нефтеюганского</a:t>
          </a:r>
          <a:r>
            <a:rPr lang="ru-RU" sz="1400" b="0" u="none" kern="1200" dirty="0" smtClean="0">
              <a:solidFill>
                <a:srgbClr val="E16601"/>
              </a:solidFill>
            </a:rPr>
            <a:t> района </a:t>
          </a:r>
        </a:p>
      </dsp:txBody>
      <dsp:txXfrm>
        <a:off x="647865" y="2273595"/>
        <a:ext cx="2556117" cy="150478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55723" y="4776"/>
          <a:ext cx="3109866" cy="1820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20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9047" y="58100"/>
        <a:ext cx="3003218" cy="1713966"/>
      </dsp:txXfrm>
    </dsp:sp>
    <dsp:sp modelId="{C251656B-826E-4089-8FB6-E8EC6380C15C}">
      <dsp:nvSpPr>
        <dsp:cNvPr id="0" name=""/>
        <dsp:cNvSpPr/>
      </dsp:nvSpPr>
      <dsp:spPr>
        <a:xfrm>
          <a:off x="366710" y="1825390"/>
          <a:ext cx="366433" cy="1237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7787"/>
              </a:lnTo>
              <a:lnTo>
                <a:pt x="366433" y="1237787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733143" y="2059656"/>
          <a:ext cx="2458073" cy="20070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 smtClean="0">
              <a:solidFill>
                <a:srgbClr val="E16601"/>
              </a:solidFill>
            </a:rPr>
            <a:t>Целевой показатель: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u="none" kern="1200" dirty="0" smtClean="0">
              <a:solidFill>
                <a:srgbClr val="E16601"/>
              </a:solidFill>
            </a:rPr>
            <a:t>Доля городских и сельских поселений, уровень расчетной бюджетной обеспеченности которых после предоставления дотации на выравнивание бюджетной обеспеченности из бюджета муниципального района составляет более 90% от установленного критерия выравнивания поселений</a:t>
          </a:r>
        </a:p>
      </dsp:txBody>
      <dsp:txXfrm>
        <a:off x="791927" y="2118440"/>
        <a:ext cx="2340505" cy="188947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184008"/>
          <a:ext cx="3000821" cy="1932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20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7499" y="240622"/>
        <a:ext cx="2887593" cy="1819706"/>
      </dsp:txXfrm>
    </dsp:sp>
    <dsp:sp modelId="{C251656B-826E-4089-8FB6-E8EC6380C15C}">
      <dsp:nvSpPr>
        <dsp:cNvPr id="0" name=""/>
        <dsp:cNvSpPr/>
      </dsp:nvSpPr>
      <dsp:spPr>
        <a:xfrm>
          <a:off x="300967" y="2116942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492045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rgbClr val="E16601"/>
              </a:solidFill>
            </a:rPr>
            <a:t>Целевой показатель: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u="none" kern="1200" dirty="0" smtClean="0">
              <a:solidFill>
                <a:srgbClr val="E16601"/>
              </a:solidFill>
            </a:rPr>
            <a:t>Средняя итоговая оценка качества организации и осуществления бюджетного процесса в поселениях, входящих в состав </a:t>
          </a:r>
          <a:r>
            <a:rPr lang="ru-RU" sz="1400" b="0" u="none" kern="1200" dirty="0" err="1" smtClean="0">
              <a:solidFill>
                <a:srgbClr val="E16601"/>
              </a:solidFill>
            </a:rPr>
            <a:t>Нефтеюганского</a:t>
          </a:r>
          <a:r>
            <a:rPr lang="ru-RU" sz="1400" b="0" u="none" kern="1200" dirty="0" smtClean="0">
              <a:solidFill>
                <a:srgbClr val="E16601"/>
              </a:solidFill>
            </a:rPr>
            <a:t> района</a:t>
          </a:r>
        </a:p>
      </dsp:txBody>
      <dsp:txXfrm>
        <a:off x="644995" y="2535991"/>
        <a:ext cx="2561857" cy="14125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429CB-204D-4ECD-9AB7-18C78A505297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BAB6D-A5E7-4A9A-A71B-F1B4FEA3A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131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BAB6D-A5E7-4A9A-A71B-F1B4FEA3A64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6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diagramDrawing" Target="../diagrams/drawing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12" Type="http://schemas.openxmlformats.org/officeDocument/2006/relationships/diagramColors" Target="../diagrams/colors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openxmlformats.org/officeDocument/2006/relationships/diagramQuickStyle" Target="../diagrams/quickStyle2.xml"/><Relationship Id="rId5" Type="http://schemas.openxmlformats.org/officeDocument/2006/relationships/diagramColors" Target="../diagrams/colors1.xml"/><Relationship Id="rId10" Type="http://schemas.openxmlformats.org/officeDocument/2006/relationships/diagramLayout" Target="../diagrams/layout2.xml"/><Relationship Id="rId4" Type="http://schemas.openxmlformats.org/officeDocument/2006/relationships/diagramQuickStyle" Target="../diagrams/quickStyle1.xml"/><Relationship Id="rId9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openxmlformats.org/officeDocument/2006/relationships/diagramLayout" Target="../diagrams/layout3.xml"/><Relationship Id="rId12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3.xml"/><Relationship Id="rId11" Type="http://schemas.openxmlformats.org/officeDocument/2006/relationships/image" Target="../media/image8.png"/><Relationship Id="rId5" Type="http://schemas.microsoft.com/office/2007/relationships/hdphoto" Target="../media/hdphoto2.wdp"/><Relationship Id="rId10" Type="http://schemas.microsoft.com/office/2007/relationships/diagramDrawing" Target="../diagrams/drawing3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3.xml"/><Relationship Id="rId1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microsoft.com/office/2007/relationships/hdphoto" Target="../media/hdphoto4.wdp"/><Relationship Id="rId3" Type="http://schemas.openxmlformats.org/officeDocument/2006/relationships/diagramLayout" Target="../diagrams/layout4.xml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17" Type="http://schemas.microsoft.com/office/2007/relationships/hdphoto" Target="../media/hdphoto1.wdp"/><Relationship Id="rId2" Type="http://schemas.openxmlformats.org/officeDocument/2006/relationships/diagramData" Target="../diagrams/data4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4.xml"/><Relationship Id="rId11" Type="http://schemas.openxmlformats.org/officeDocument/2006/relationships/image" Target="../media/image12.png"/><Relationship Id="rId5" Type="http://schemas.openxmlformats.org/officeDocument/2006/relationships/diagramColors" Target="../diagrams/colors4.xml"/><Relationship Id="rId15" Type="http://schemas.microsoft.com/office/2007/relationships/hdphoto" Target="../media/hdphoto2.wdp"/><Relationship Id="rId10" Type="http://schemas.openxmlformats.org/officeDocument/2006/relationships/image" Target="../media/image11.png"/><Relationship Id="rId4" Type="http://schemas.openxmlformats.org/officeDocument/2006/relationships/diagramQuickStyle" Target="../diagrams/quickStyle4.xml"/><Relationship Id="rId9" Type="http://schemas.microsoft.com/office/2007/relationships/hdphoto" Target="../media/hdphoto3.wdp"/><Relationship Id="rId1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13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diagramColors" Target="../diagrams/colors5.xml"/><Relationship Id="rId12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5.xml"/><Relationship Id="rId11" Type="http://schemas.openxmlformats.org/officeDocument/2006/relationships/image" Target="../media/image8.png"/><Relationship Id="rId5" Type="http://schemas.openxmlformats.org/officeDocument/2006/relationships/diagramLayout" Target="../diagrams/layout5.xml"/><Relationship Id="rId10" Type="http://schemas.openxmlformats.org/officeDocument/2006/relationships/image" Target="../media/image14.jpeg"/><Relationship Id="rId4" Type="http://schemas.openxmlformats.org/officeDocument/2006/relationships/diagramData" Target="../diagrams/data5.xml"/><Relationship Id="rId9" Type="http://schemas.openxmlformats.org/officeDocument/2006/relationships/image" Target="../media/image9.png"/><Relationship Id="rId1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13" Type="http://schemas.openxmlformats.org/officeDocument/2006/relationships/image" Target="../media/image16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6.xml"/><Relationship Id="rId12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6.xml"/><Relationship Id="rId11" Type="http://schemas.microsoft.com/office/2007/relationships/hdphoto" Target="../media/hdphoto3.wdp"/><Relationship Id="rId5" Type="http://schemas.openxmlformats.org/officeDocument/2006/relationships/diagramData" Target="../diagrams/data6.xml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microsoft.com/office/2007/relationships/diagramDrawing" Target="../diagrams/drawing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13" Type="http://schemas.openxmlformats.org/officeDocument/2006/relationships/image" Target="../media/image9.png"/><Relationship Id="rId3" Type="http://schemas.microsoft.com/office/2007/relationships/hdphoto" Target="../media/hdphoto2.wdp"/><Relationship Id="rId7" Type="http://schemas.openxmlformats.org/officeDocument/2006/relationships/diagramLayout" Target="../diagrams/layout7.xml"/><Relationship Id="rId12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7.xml"/><Relationship Id="rId11" Type="http://schemas.openxmlformats.org/officeDocument/2006/relationships/image" Target="../media/image8.png"/><Relationship Id="rId5" Type="http://schemas.microsoft.com/office/2007/relationships/hdphoto" Target="../media/hdphoto1.wdp"/><Relationship Id="rId10" Type="http://schemas.microsoft.com/office/2007/relationships/diagramDrawing" Target="../diagrams/drawing7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7.xml"/><Relationship Id="rId1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chart" Target="../charts/chart1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9624" y="876457"/>
            <a:ext cx="7848600" cy="1927225"/>
          </a:xfrm>
        </p:spPr>
        <p:txBody>
          <a:bodyPr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Публичная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декларация Муниципальной программы нефтеюганского района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501008"/>
            <a:ext cx="7990656" cy="17526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«Управление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муниципальными финансами»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RakovaE.A\Desktop\МП Презентация\Coat_of_Arms_of_Nefteyugansky_rayon_(Khanty-Mansyisky_AO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820915" cy="92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MoskovkinaLD\Desktop\!!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296" y="4581128"/>
            <a:ext cx="3888432" cy="182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622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032" y="404664"/>
            <a:ext cx="7772400" cy="113347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</a:t>
            </a:r>
            <a:r>
              <a:rPr lang="ru-RU" sz="3200" b="1" dirty="0" smtClean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муниципальной программы:</a:t>
            </a:r>
            <a:endParaRPr lang="ru-RU" sz="3200" dirty="0">
              <a:solidFill>
                <a:schemeClr val="bg1">
                  <a:lumMod val="10000"/>
                  <a:lumOff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27784" y="1484784"/>
            <a:ext cx="6264696" cy="1500187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долгосрочной сбалансированности 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устойчивости бюджетной системы, повышение 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качества управления муниципальными финансами 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Нефтеюганского района.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91416588"/>
              </p:ext>
            </p:extLst>
          </p:nvPr>
        </p:nvGraphicFramePr>
        <p:xfrm>
          <a:off x="467544" y="1556792"/>
          <a:ext cx="230425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87871"/>
            <a:ext cx="8136904" cy="181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4509119"/>
            <a:ext cx="8892480" cy="298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97773178"/>
              </p:ext>
            </p:extLst>
          </p:nvPr>
        </p:nvGraphicFramePr>
        <p:xfrm>
          <a:off x="598616" y="3251966"/>
          <a:ext cx="8149848" cy="327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47664" y="6194433"/>
            <a:ext cx="693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/>
              <a:t>Муниципальной программой не предусмотрена реализация </a:t>
            </a:r>
            <a:r>
              <a:rPr lang="ru-RU" u="sng" dirty="0" smtClean="0"/>
              <a:t>национальных проектов Российской Федерации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227181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70169"/>
              </p:ext>
            </p:extLst>
          </p:nvPr>
        </p:nvGraphicFramePr>
        <p:xfrm>
          <a:off x="2339752" y="4869160"/>
          <a:ext cx="6552728" cy="18221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Текущий год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Плановый</a:t>
                      </a:r>
                      <a:r>
                        <a:rPr lang="ru-RU" sz="1400" kern="1200" baseline="0" dirty="0" smtClean="0">
                          <a:effectLst/>
                        </a:rPr>
                        <a:t> показатель на 2030 год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95%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65 716,47200</a:t>
                      </a:r>
                      <a:endParaRPr lang="ru-RU" sz="14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 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</a:rPr>
                        <a:t>≥ 95%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</a:rPr>
                        <a:t>Ежегодно</a:t>
                      </a:r>
                      <a:endParaRPr lang="ru-RU" sz="14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499 384,57200       </a:t>
                      </a:r>
                      <a:r>
                        <a:rPr lang="ru-RU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563888" y="778283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+mj-lt"/>
              </a:rPr>
              <a:t>Ответственный исполнитель</a:t>
            </a:r>
            <a:endParaRPr lang="ru-RU" sz="12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63888" y="1183608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  <a:endParaRPr lang="ru-RU" sz="1200" dirty="0">
              <a:latin typeface="+mj-lt"/>
              <a:cs typeface="Times New Roman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4067944" y="3216002"/>
            <a:ext cx="4608512" cy="1296144"/>
            <a:chOff x="4543178" y="3284984"/>
            <a:chExt cx="3989262" cy="131850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284984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72000" y="3356993"/>
              <a:ext cx="3888432" cy="1246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 smtClean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Организация планирования, исполнения бюджета Нефтеюганского района и формирование отчетности об исполнении бюджета Нефтеюганского района 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581145" y="4221088"/>
            <a:ext cx="1872208" cy="2766492"/>
            <a:chOff x="827584" y="4063719"/>
            <a:chExt cx="1872208" cy="2766492"/>
          </a:xfrm>
        </p:grpSpPr>
        <p:pic>
          <p:nvPicPr>
            <p:cNvPr id="3074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27584" y="4063719"/>
              <a:ext cx="1872208" cy="2766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Прямоугольник 15"/>
            <p:cNvSpPr/>
            <p:nvPr/>
          </p:nvSpPr>
          <p:spPr>
            <a:xfrm>
              <a:off x="1547664" y="4221088"/>
              <a:ext cx="648072" cy="1067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165879171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84368" y="4531103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581430"/>
            <a:ext cx="3096344" cy="255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804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9746" y="832661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+mj-lt"/>
              </a:rPr>
              <a:t>Ответственный исполнитель</a:t>
            </a:r>
            <a:endParaRPr lang="ru-RU" sz="12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63129" y="1227297"/>
            <a:ext cx="1944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  <a:endParaRPr lang="ru-RU" sz="1200" dirty="0">
              <a:latin typeface="+mj-lt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547664" y="4221088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222549021"/>
              </p:ext>
            </p:extLst>
          </p:nvPr>
        </p:nvGraphicFramePr>
        <p:xfrm>
          <a:off x="-62372" y="699539"/>
          <a:ext cx="4455381" cy="3696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717840"/>
              </p:ext>
            </p:extLst>
          </p:nvPr>
        </p:nvGraphicFramePr>
        <p:xfrm>
          <a:off x="2339752" y="4869160"/>
          <a:ext cx="6552728" cy="16156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Текущий год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Плановый</a:t>
                      </a:r>
                      <a:r>
                        <a:rPr lang="ru-RU" sz="1400" kern="1200" baseline="0" dirty="0" smtClean="0">
                          <a:effectLst/>
                        </a:rPr>
                        <a:t> показатель на 2030 год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50%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</a:rPr>
                        <a:t>≥ 50%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931369" y="4455292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5983118" y="357855"/>
            <a:ext cx="2788512" cy="2639097"/>
            <a:chOff x="5983118" y="357855"/>
            <a:chExt cx="2788512" cy="2639097"/>
          </a:xfrm>
        </p:grpSpPr>
        <p:pic>
          <p:nvPicPr>
            <p:cNvPr id="1027" name="Picture 3" descr="\\srvkomfin\share\#Нормативно-правовые акты\#Муниципальные-правовые акты АНР\Проекты Постановлений\2019\МП УМФ 2019-2020 и на 2030\Публичная декларация (Презентация) с учетом изм. № 1668-па от 09.08.2019\5959a527e4e93.png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53" t="9607" r="11149" b="14458"/>
            <a:stretch/>
          </p:blipFill>
          <p:spPr bwMode="auto">
            <a:xfrm>
              <a:off x="6012160" y="357855"/>
              <a:ext cx="2759470" cy="2639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Овал 1"/>
            <p:cNvSpPr/>
            <p:nvPr/>
          </p:nvSpPr>
          <p:spPr>
            <a:xfrm>
              <a:off x="6261360" y="1340768"/>
              <a:ext cx="398872" cy="3896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983118" y="1361093"/>
              <a:ext cx="772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≥50%</a:t>
              </a:r>
              <a:endParaRPr lang="ru-RU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69444" y="1209453"/>
              <a:ext cx="161925" cy="151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7531" y="1376174"/>
              <a:ext cx="161925" cy="119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8344" y="1268760"/>
              <a:ext cx="161925" cy="203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10" descr="\\srvkomfin\share\Доходы\2019\#Финансовая грамотность\Лекции СурГУ_октябрь 2019 г\Заставки на экран\brand.gif"/>
            <p:cNvPicPr>
              <a:picLocks noChangeAspect="1" noChangeArrowheads="1"/>
            </p:cNvPicPr>
            <p:nvPr/>
          </p:nvPicPr>
          <p:blipFill rotWithShape="1">
            <a:blip r:embed="rId12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29000" b="75000" l="64000" r="99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484" t="27805" b="26868"/>
            <a:stretch/>
          </p:blipFill>
          <p:spPr bwMode="auto">
            <a:xfrm>
              <a:off x="7655253" y="1237477"/>
              <a:ext cx="214203" cy="265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Группа 22"/>
          <p:cNvGrpSpPr/>
          <p:nvPr/>
        </p:nvGrpSpPr>
        <p:grpSpPr>
          <a:xfrm>
            <a:off x="588981" y="4221088"/>
            <a:ext cx="1872208" cy="2646820"/>
            <a:chOff x="827584" y="4063719"/>
            <a:chExt cx="1872208" cy="2766492"/>
          </a:xfrm>
        </p:grpSpPr>
        <p:pic>
          <p:nvPicPr>
            <p:cNvPr id="24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27584" y="4063719"/>
              <a:ext cx="1872208" cy="2766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Прямоугольник 24"/>
            <p:cNvSpPr/>
            <p:nvPr/>
          </p:nvSpPr>
          <p:spPr>
            <a:xfrm>
              <a:off x="1547664" y="4221088"/>
              <a:ext cx="648072" cy="1067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6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351431" y="32647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Группа 26"/>
          <p:cNvGrpSpPr/>
          <p:nvPr/>
        </p:nvGrpSpPr>
        <p:grpSpPr>
          <a:xfrm>
            <a:off x="4631612" y="3068303"/>
            <a:ext cx="4306764" cy="1296144"/>
            <a:chOff x="4543178" y="3284984"/>
            <a:chExt cx="3989262" cy="1318507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4543178" y="3284984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572000" y="3356994"/>
              <a:ext cx="3888432" cy="1246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 smtClean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Организация планирования, исполнения бюджета Нефтеюганского района и формирование отчетности об исполнении бюджета Нефтеюганского района 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6298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63888" y="663079"/>
            <a:ext cx="1828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b="1" dirty="0" smtClean="0">
              <a:latin typeface="+mj-lt"/>
            </a:endParaRPr>
          </a:p>
          <a:p>
            <a:r>
              <a:rPr lang="ru-RU" sz="1200" b="1" dirty="0" smtClean="0">
                <a:latin typeface="+mj-lt"/>
              </a:rPr>
              <a:t>Ответственный исполнитель</a:t>
            </a:r>
            <a:endParaRPr lang="ru-RU" sz="12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34952" y="1077851"/>
            <a:ext cx="1973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200" dirty="0" smtClean="0">
              <a:latin typeface="+mj-lt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  <a:endParaRPr lang="ru-RU" sz="1200" dirty="0">
              <a:latin typeface="+mj-lt"/>
              <a:cs typeface="Times New Roman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4043715" y="2809401"/>
            <a:ext cx="4781350" cy="1644987"/>
            <a:chOff x="4543178" y="3068146"/>
            <a:chExt cx="3989262" cy="165814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068146"/>
              <a:ext cx="3989262" cy="1658148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43178" y="3140730"/>
              <a:ext cx="3888432" cy="14403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 smtClean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Совершенствование системы оценки качества финансового менеджмента, осуществляемого главными распорядителями бюджетных средств и главными администраторами доходов Нефтеюганского </a:t>
              </a:r>
              <a:r>
                <a:rPr lang="ru-RU" sz="1400" b="1" dirty="0" smtClean="0">
                  <a:solidFill>
                    <a:schemeClr val="accent4">
                      <a:lumMod val="75000"/>
                    </a:schemeClr>
                  </a:solidFill>
                </a:rPr>
                <a:t>района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225268" y="4115212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173333310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MoskovkinaLD\Desktop\!!!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63080"/>
            <a:ext cx="3024336" cy="196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954116"/>
              </p:ext>
            </p:extLst>
          </p:nvPr>
        </p:nvGraphicFramePr>
        <p:xfrm>
          <a:off x="2339752" y="4869160"/>
          <a:ext cx="6552728" cy="18324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Текущий год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Плановый</a:t>
                      </a:r>
                      <a:r>
                        <a:rPr lang="ru-RU" sz="1400" kern="1200" baseline="0" dirty="0" smtClean="0">
                          <a:effectLst/>
                        </a:rPr>
                        <a:t> показатель на 2030 год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73,5%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</a:rPr>
                        <a:t>≥ 80%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668344" y="4509120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593961" y="4130574"/>
            <a:ext cx="1872208" cy="2766492"/>
            <a:chOff x="827584" y="4063719"/>
            <a:chExt cx="1872208" cy="2766492"/>
          </a:xfrm>
        </p:grpSpPr>
        <p:pic>
          <p:nvPicPr>
            <p:cNvPr id="20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27584" y="4063719"/>
              <a:ext cx="1872208" cy="2766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Прямоугольник 20"/>
            <p:cNvSpPr/>
            <p:nvPr/>
          </p:nvSpPr>
          <p:spPr>
            <a:xfrm>
              <a:off x="1547664" y="4221088"/>
              <a:ext cx="648072" cy="1067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289096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271" y="4241276"/>
            <a:ext cx="1871634" cy="27678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627461" y="792812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+mj-lt"/>
              </a:rPr>
              <a:t>Ответственный исполнитель</a:t>
            </a:r>
            <a:endParaRPr lang="ru-RU" sz="12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27461" y="1186479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  <a:endParaRPr lang="ru-RU" sz="1200" dirty="0">
              <a:latin typeface="+mj-lt"/>
              <a:cs typeface="Times New Roman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3894398" y="2964170"/>
            <a:ext cx="4926074" cy="1430382"/>
            <a:chOff x="4543178" y="3284985"/>
            <a:chExt cx="3989262" cy="129614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284985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72000" y="3356993"/>
              <a:ext cx="3888432" cy="1081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 smtClean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 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473076869"/>
              </p:ext>
            </p:extLst>
          </p:nvPr>
        </p:nvGraphicFramePr>
        <p:xfrm>
          <a:off x="58361" y="614362"/>
          <a:ext cx="335755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177531" y="4509120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MoskovkinaLD\Desktop\!!!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82"/>
          <a:stretch/>
        </p:blipFill>
        <p:spPr bwMode="auto">
          <a:xfrm>
            <a:off x="6097302" y="614362"/>
            <a:ext cx="2723170" cy="191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618642"/>
              </p:ext>
            </p:extLst>
          </p:nvPr>
        </p:nvGraphicFramePr>
        <p:xfrm>
          <a:off x="2123729" y="4859384"/>
          <a:ext cx="6840759" cy="18099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3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72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1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93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034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977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Текущий год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Плановый</a:t>
                      </a:r>
                      <a:r>
                        <a:rPr lang="ru-RU" sz="1400" kern="1200" baseline="0" dirty="0" smtClean="0">
                          <a:effectLst/>
                        </a:rPr>
                        <a:t> показатель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 smtClean="0">
                          <a:effectLst/>
                        </a:rPr>
                        <a:t>на 2030 год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32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6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</a:rPr>
                        <a:t>100,0%</a:t>
                      </a:r>
                      <a:endParaRPr lang="ru-RU" sz="1400" kern="12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430 930,30000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</a:rPr>
                        <a:t>100,0%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386 526,80000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370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455876" y="1028596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200" dirty="0" smtClean="0">
              <a:latin typeface="+mj-lt"/>
              <a:cs typeface="Times New Roman" pitchFamily="18" charset="0"/>
            </a:endParaRPr>
          </a:p>
          <a:p>
            <a:r>
              <a:rPr lang="ru-RU" sz="1200" dirty="0" smtClean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  <a:endParaRPr lang="ru-RU" sz="1200" dirty="0">
              <a:latin typeface="+mj-lt"/>
              <a:cs typeface="Times New Roman" pitchFamily="18" charset="0"/>
            </a:endParaRPr>
          </a:p>
        </p:txBody>
      </p:sp>
      <p:pic>
        <p:nvPicPr>
          <p:cNvPr id="3074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7584" y="4063719"/>
            <a:ext cx="1872208" cy="276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55876" y="806963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+mj-lt"/>
              </a:rPr>
              <a:t>Ответственный исполнитель</a:t>
            </a:r>
            <a:endParaRPr lang="ru-RU" sz="1200" b="1" dirty="0">
              <a:latin typeface="+mj-lt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547664" y="4221088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02187409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24322" y="4365103"/>
            <a:ext cx="720086" cy="78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Группа 14"/>
          <p:cNvGrpSpPr/>
          <p:nvPr/>
        </p:nvGrpSpPr>
        <p:grpSpPr>
          <a:xfrm>
            <a:off x="3942041" y="3173684"/>
            <a:ext cx="4978573" cy="1028960"/>
            <a:chOff x="4543178" y="3284983"/>
            <a:chExt cx="3989262" cy="1296144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4543178" y="3284983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572000" y="3356993"/>
              <a:ext cx="3888432" cy="6481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 smtClean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 smtClean="0"/>
                <a:t>Повышение </a:t>
              </a:r>
              <a:r>
                <a:rPr lang="ru-RU" sz="1400" b="1" dirty="0"/>
                <a:t>качества управления муниципальными финансами Нефтеюганского района</a:t>
              </a:r>
            </a:p>
          </p:txBody>
        </p:sp>
      </p:grpSp>
      <p:pic>
        <p:nvPicPr>
          <p:cNvPr id="3" name="Picture 3" descr="C:\Users\MoskovkinaLD\Desktop\Otchetnost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74676"/>
            <a:ext cx="3055764" cy="203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680568"/>
              </p:ext>
            </p:extLst>
          </p:nvPr>
        </p:nvGraphicFramePr>
        <p:xfrm>
          <a:off x="2384400" y="4790639"/>
          <a:ext cx="6552728" cy="17305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Текущий год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Плановый</a:t>
                      </a:r>
                      <a:r>
                        <a:rPr lang="ru-RU" sz="1400" kern="1200" baseline="0" dirty="0" smtClean="0">
                          <a:effectLst/>
                        </a:rPr>
                        <a:t> показатель на 2030 год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7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</a:rPr>
                        <a:t>≥ 75 </a:t>
                      </a:r>
                      <a:r>
                        <a:rPr lang="ru-RU" sz="140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баллов</a:t>
                      </a:r>
                      <a:endParaRPr lang="ru-RU" sz="1400" kern="12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2 000,00000 тыс. руб.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</a:rPr>
                        <a:t>≥ 75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16 000,00000 тыс. руб.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5475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251520" y="2321094"/>
            <a:ext cx="8727168" cy="5112568"/>
            <a:chOff x="323528" y="1311441"/>
            <a:chExt cx="8727168" cy="5112568"/>
          </a:xfrm>
        </p:grpSpPr>
        <p:graphicFrame>
          <p:nvGraphicFramePr>
            <p:cNvPr id="2" name="Диаграмма 1"/>
            <p:cNvGraphicFramePr/>
            <p:nvPr>
              <p:extLst>
                <p:ext uri="{D42A27DB-BD31-4B8C-83A1-F6EECF244321}">
                  <p14:modId xmlns:p14="http://schemas.microsoft.com/office/powerpoint/2010/main" val="1644550870"/>
                </p:ext>
              </p:extLst>
            </p:nvPr>
          </p:nvGraphicFramePr>
          <p:xfrm>
            <a:off x="553752" y="1311441"/>
            <a:ext cx="8496944" cy="511256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>
              <a:off x="827583" y="1340768"/>
              <a:ext cx="417646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400" dirty="0"/>
                <a:t>Организация планирования, исполнения бюджета Нефтеюганского района и формирование отчетности об исполнении бюджета Нефтеюганского района 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827583" y="2492896"/>
              <a:ext cx="396044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400" dirty="0" smtClean="0"/>
                <a:t>Выравнивание </a:t>
              </a:r>
              <a:r>
                <a:rPr lang="ru-RU" sz="1400" dirty="0"/>
                <a:t>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827583" y="4067780"/>
              <a:ext cx="381642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400" dirty="0"/>
                <a:t>Повышение качества управления муниципальными финансами Нефтеюганского района</a:t>
              </a:r>
            </a:p>
          </p:txBody>
        </p:sp>
        <p:sp>
          <p:nvSpPr>
            <p:cNvPr id="3" name="Скругленный прямоугольник 2"/>
            <p:cNvSpPr/>
            <p:nvPr/>
          </p:nvSpPr>
          <p:spPr>
            <a:xfrm>
              <a:off x="323528" y="3005373"/>
              <a:ext cx="360040" cy="36004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55476" y="4257092"/>
              <a:ext cx="360040" cy="360040"/>
            </a:xfrm>
            <a:prstGeom prst="roundRect">
              <a:avLst/>
            </a:prstGeom>
            <a:solidFill>
              <a:srgbClr val="015B16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323528" y="1637801"/>
              <a:ext cx="360040" cy="36004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588224" y="3170005"/>
              <a:ext cx="75533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u="sng" dirty="0" smtClean="0">
                  <a:solidFill>
                    <a:schemeClr val="bg2">
                      <a:lumMod val="10000"/>
                    </a:schemeClr>
                  </a:solidFill>
                </a:rPr>
                <a:t>2023</a:t>
              </a:r>
            </a:p>
            <a:p>
              <a:r>
                <a:rPr lang="ru-RU" sz="2000" b="1" u="sng" dirty="0" smtClean="0">
                  <a:solidFill>
                    <a:schemeClr val="bg2">
                      <a:lumMod val="10000"/>
                    </a:schemeClr>
                  </a:solidFill>
                </a:rPr>
                <a:t> </a:t>
              </a:r>
              <a:r>
                <a:rPr lang="ru-RU" sz="2000" b="1" u="sng" dirty="0">
                  <a:solidFill>
                    <a:schemeClr val="bg2">
                      <a:lumMod val="10000"/>
                    </a:schemeClr>
                  </a:solidFill>
                </a:rPr>
                <a:t>год </a:t>
              </a:r>
            </a:p>
          </p:txBody>
        </p:sp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2123728" y="212247"/>
            <a:ext cx="5364596" cy="922726"/>
            <a:chOff x="885" y="400269"/>
            <a:chExt cx="3000821" cy="1500410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885" y="400269"/>
              <a:ext cx="3000821" cy="150041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2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Финансирование муниципальной программы</a:t>
              </a:r>
              <a:endParaRPr lang="ru-RU" sz="2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44831" y="444215"/>
              <a:ext cx="2912929" cy="14125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385" tIns="21590" rIns="32385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u="sng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323528" y="1253514"/>
            <a:ext cx="3528392" cy="879342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Общий объем финансирования на период до 2030 года: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3 </a:t>
            </a:r>
            <a:r>
              <a:rPr lang="ru-RU" sz="1600" b="1" dirty="0" smtClean="0">
                <a:solidFill>
                  <a:schemeClr val="tx1"/>
                </a:solidFill>
              </a:rPr>
              <a:t>901 911,37200 </a:t>
            </a:r>
            <a:r>
              <a:rPr lang="ru-RU" sz="1600" dirty="0" smtClean="0">
                <a:solidFill>
                  <a:schemeClr val="tx1"/>
                </a:solidFill>
              </a:rPr>
              <a:t>тыс. рублей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92080" y="1268760"/>
            <a:ext cx="1764195" cy="879006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2023 год –                   </a:t>
            </a:r>
            <a:r>
              <a:rPr lang="ru-RU" sz="1600" b="1" dirty="0" smtClean="0">
                <a:solidFill>
                  <a:schemeClr val="tx1"/>
                </a:solidFill>
              </a:rPr>
              <a:t>498 646,77200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тыс. рублей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67944" y="1196752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из них: 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4067944" y="1506122"/>
            <a:ext cx="1512167" cy="586284"/>
            <a:chOff x="3429711" y="3405427"/>
            <a:chExt cx="1512167" cy="586284"/>
          </a:xfrm>
        </p:grpSpPr>
        <p:pic>
          <p:nvPicPr>
            <p:cNvPr id="28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537924" y="332078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910913" y="330606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70953" y="3297214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Группа 7"/>
          <p:cNvGrpSpPr/>
          <p:nvPr/>
        </p:nvGrpSpPr>
        <p:grpSpPr>
          <a:xfrm>
            <a:off x="6887376" y="1141287"/>
            <a:ext cx="2651354" cy="1935684"/>
            <a:chOff x="6887376" y="1141287"/>
            <a:chExt cx="2651354" cy="1935684"/>
          </a:xfrm>
        </p:grpSpPr>
        <p:pic>
          <p:nvPicPr>
            <p:cNvPr id="19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 flipH="1">
              <a:off x="7245211" y="783452"/>
              <a:ext cx="1935684" cy="26513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Прямоугольник 32"/>
            <p:cNvSpPr/>
            <p:nvPr/>
          </p:nvSpPr>
          <p:spPr>
            <a:xfrm rot="16200000">
              <a:off x="7257946" y="1775084"/>
              <a:ext cx="669166" cy="9046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0156143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3608</TotalTime>
  <Words>592</Words>
  <Application>Microsoft Office PowerPoint</Application>
  <PresentationFormat>Экран (4:3)</PresentationFormat>
  <Paragraphs>118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Ясность</vt:lpstr>
      <vt:lpstr>Публичная декларация Муниципальной программы нефтеюганского района</vt:lpstr>
      <vt:lpstr>Цели и задачи муниципальной программы: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Ракова Екатерина Александровна</dc:creator>
  <cp:lastModifiedBy>Топал Элина Ивановна</cp:lastModifiedBy>
  <cp:revision>513</cp:revision>
  <cp:lastPrinted>2022-09-06T04:21:25Z</cp:lastPrinted>
  <dcterms:created xsi:type="dcterms:W3CDTF">2017-02-16T04:13:57Z</dcterms:created>
  <dcterms:modified xsi:type="dcterms:W3CDTF">2022-10-11T07:43:58Z</dcterms:modified>
</cp:coreProperties>
</file>