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98" r:id="rId4"/>
    <p:sldId id="302" r:id="rId5"/>
    <p:sldId id="303" r:id="rId6"/>
    <p:sldId id="304" r:id="rId7"/>
    <p:sldId id="305" r:id="rId8"/>
    <p:sldId id="306" r:id="rId9"/>
    <p:sldId id="307" r:id="rId10"/>
    <p:sldId id="309" r:id="rId11"/>
    <p:sldId id="311" r:id="rId12"/>
    <p:sldId id="310" r:id="rId13"/>
    <p:sldId id="312" r:id="rId14"/>
    <p:sldId id="290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1626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743"/>
          <c:y val="1.6103774242837467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/>
              <a:t>2023 год</a:t>
            </a:r>
          </a:p>
        </c:rich>
      </c:tx>
      <c:layout>
        <c:manualLayout>
          <c:xMode val="edge"/>
          <c:yMode val="edge"/>
          <c:x val="0.40297895796917726"/>
          <c:y val="1.6103774242837449E-2"/>
        </c:manualLayout>
      </c:layout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276008618945014"/>
          <c:y val="0.12654730390728397"/>
          <c:w val="0.74458957762141864"/>
          <c:h val="0.851268119387718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Бюджет ХМАО</c:v>
                </c:pt>
                <c:pt idx="1">
                  <c:v>Бюджета района</c:v>
                </c:pt>
                <c:pt idx="2">
                  <c:v>иные источники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119581.5</c:v>
                </c:pt>
                <c:pt idx="1">
                  <c:v>42893.977030000002</c:v>
                </c:pt>
                <c:pt idx="2">
                  <c:v>40139.199970000001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965414192"/>
        <c:axId val="1965415440"/>
        <c:axId val="113553104"/>
      </c:bar3DChart>
      <c:catAx>
        <c:axId val="1965414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65415440"/>
        <c:crosses val="autoZero"/>
        <c:auto val="1"/>
        <c:lblAlgn val="ctr"/>
        <c:lblOffset val="100"/>
        <c:noMultiLvlLbl val="0"/>
      </c:catAx>
      <c:valAx>
        <c:axId val="196541544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965414192"/>
        <c:crosses val="autoZero"/>
        <c:crossBetween val="between"/>
      </c:valAx>
      <c:serAx>
        <c:axId val="113553104"/>
        <c:scaling>
          <c:orientation val="minMax"/>
        </c:scaling>
        <c:delete val="1"/>
        <c:axPos val="b"/>
        <c:majorTickMark val="out"/>
        <c:minorTickMark val="none"/>
        <c:tickLblPos val="nextTo"/>
        <c:crossAx val="1965415440"/>
        <c:crosses val="autoZero"/>
      </c:ser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87A693C3-E2C2-497D-AC84-A2BBB6AB65D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1292D811-AB55-444E-90C6-998381BB49D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33D55287-0320-45D3-AF3E-4BB8F54FDD8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53EED496-D564-480E-B9DE-127E062D5F9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5B992C61-C36C-417B-9932-2680861FC6B9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64D6C65E-92B0-43F6-A5D6-F0D0FA576F49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E0C2293A-8ED0-4209-B83F-456E8C560223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683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11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47651" y="3122658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«Развитие агропромышленного комплекса»</a:t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Рисунок 8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0BF88B95-7AED-4391-9C48-3F0AC367911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87" y="339635"/>
            <a:ext cx="1261872" cy="1076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44936" y="2726142"/>
            <a:ext cx="2795149" cy="27863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00373" y="3125568"/>
            <a:ext cx="2513350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7465" y="3192573"/>
            <a:ext cx="25316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улучшение жилищных условий граждан, проживающих на сельских территориях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1321" y="2217889"/>
            <a:ext cx="8142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2.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Создание условий устойчивого развития сельских территорий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3714" y="6110896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44800" y="6110895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Объем ввода (приобретения) жилья для граждан, проживающих на сельских территориях, 0,09 тыс.м2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044936" y="3361850"/>
            <a:ext cx="27863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социальных выплат на строительство (приобретение) жилья молодым семьям и молодым специалистам проживающих на сельских территориях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898263" y="2998380"/>
            <a:ext cx="3096881" cy="14247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директора департамента имущественных отношений Нефтеюганского района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Сахаров А.Н.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B852EC5-A0C5-4AB9-96C5-414C50FC0862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2B7F0DE-2832-4673-9560-AE6F6AD6A2FA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72140" y="2087467"/>
            <a:ext cx="7219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3.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стабильной благополучной эпизоотической обстановки в Нефтеюганском районе, включая защиту населения от болезней, общих для человека и животных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12050" y="3244794"/>
            <a:ext cx="2550732" cy="12048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осуществление деятельности по обращению с животными без владельцев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906131" y="3258261"/>
            <a:ext cx="2573736" cy="11961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обеспечение стабильной благополучной эпизоотической обстановки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571895" y="2770880"/>
            <a:ext cx="3390393" cy="7880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сельскому хозяйству Березецкая Ю.Н. </a:t>
            </a:r>
          </a:p>
          <a:p>
            <a:pPr algn="ctr"/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559870" y="3737969"/>
            <a:ext cx="3402418" cy="5422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администрации поселений</a:t>
            </a:r>
          </a:p>
        </p:txBody>
      </p:sp>
      <p:pic>
        <p:nvPicPr>
          <p:cNvPr id="42" name="Рисунок 41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63745F77-BB30-4684-A9A9-6FAA0C940CEB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7F8791C3-2735-4C4F-B7ED-2C61B8ADDC7E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9" name="Пятиугольник 60">
            <a:extLst>
              <a:ext uri="{FF2B5EF4-FFF2-40B4-BE49-F238E27FC236}">
                <a16:creationId xmlns:a16="http://schemas.microsoft.com/office/drawing/2014/main" id="{1612D7A1-76A8-48B0-83E2-07747ECDE231}"/>
              </a:ext>
            </a:extLst>
          </p:cNvPr>
          <p:cNvSpPr/>
          <p:nvPr/>
        </p:nvSpPr>
        <p:spPr>
          <a:xfrm>
            <a:off x="229688" y="5123864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животных без владельцев (собак), возвращенных в прежние места обитания- 0 % к 2030году</a:t>
            </a:r>
          </a:p>
        </p:txBody>
      </p:sp>
      <p:sp>
        <p:nvSpPr>
          <p:cNvPr id="61" name="Пятиугольник 60"/>
          <p:cNvSpPr/>
          <p:nvPr/>
        </p:nvSpPr>
        <p:spPr>
          <a:xfrm>
            <a:off x="368267" y="4494516"/>
            <a:ext cx="4369195" cy="60692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животных без владельцев (собак), переданных новым владельцам – 50 % к 2030 году</a:t>
            </a:r>
          </a:p>
        </p:txBody>
      </p:sp>
      <p:sp>
        <p:nvSpPr>
          <p:cNvPr id="52" name="Пятиугольник 60">
            <a:extLst>
              <a:ext uri="{FF2B5EF4-FFF2-40B4-BE49-F238E27FC236}">
                <a16:creationId xmlns:a16="http://schemas.microsoft.com/office/drawing/2014/main" id="{F93D3EDC-C25E-4409-8362-4C71ADBE2ACE}"/>
              </a:ext>
            </a:extLst>
          </p:cNvPr>
          <p:cNvSpPr/>
          <p:nvPr/>
        </p:nvSpPr>
        <p:spPr>
          <a:xfrm>
            <a:off x="244534" y="5876917"/>
            <a:ext cx="3402546" cy="70405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Снижение численности животных без владельцев (собак) к предыдущему году-15 % к 2030 году</a:t>
            </a:r>
          </a:p>
        </p:txBody>
      </p:sp>
      <p:sp>
        <p:nvSpPr>
          <p:cNvPr id="53" name="Пятиугольник 60">
            <a:extLst>
              <a:ext uri="{FF2B5EF4-FFF2-40B4-BE49-F238E27FC236}">
                <a16:creationId xmlns:a16="http://schemas.microsoft.com/office/drawing/2014/main" id="{14A31F17-1F90-42C9-BD68-EBC0C6B3AFA9}"/>
              </a:ext>
            </a:extLst>
          </p:cNvPr>
          <p:cNvSpPr/>
          <p:nvPr/>
        </p:nvSpPr>
        <p:spPr>
          <a:xfrm>
            <a:off x="5524257" y="4331605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Количество обращений граждан в расчете на 10 тыс. человек населения - 3 ед. к 2030году</a:t>
            </a:r>
          </a:p>
        </p:txBody>
      </p:sp>
      <p:sp>
        <p:nvSpPr>
          <p:cNvPr id="55" name="Пятиугольник 60">
            <a:extLst>
              <a:ext uri="{FF2B5EF4-FFF2-40B4-BE49-F238E27FC236}">
                <a16:creationId xmlns:a16="http://schemas.microsoft.com/office/drawing/2014/main" id="{A2FB870E-3FF7-4223-8E80-2935F25F859E}"/>
              </a:ext>
            </a:extLst>
          </p:cNvPr>
          <p:cNvSpPr/>
          <p:nvPr/>
        </p:nvSpPr>
        <p:spPr>
          <a:xfrm>
            <a:off x="4105445" y="5021552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Количество нападений собак в расчете на 10 тыс. человек населения- 1 </a:t>
            </a:r>
            <a:r>
              <a:rPr lang="ru-RU" sz="1400" b="1" dirty="0" err="1">
                <a:solidFill>
                  <a:schemeClr val="bg1"/>
                </a:solidFill>
              </a:rPr>
              <a:t>ед.к</a:t>
            </a:r>
            <a:r>
              <a:rPr lang="ru-RU" sz="1400" b="1" dirty="0">
                <a:solidFill>
                  <a:schemeClr val="bg1"/>
                </a:solidFill>
              </a:rPr>
              <a:t> 2030 году</a:t>
            </a:r>
          </a:p>
        </p:txBody>
      </p:sp>
      <p:sp>
        <p:nvSpPr>
          <p:cNvPr id="57" name="Пятиугольник 60">
            <a:extLst>
              <a:ext uri="{FF2B5EF4-FFF2-40B4-BE49-F238E27FC236}">
                <a16:creationId xmlns:a16="http://schemas.microsoft.com/office/drawing/2014/main" id="{7928F83F-721E-490B-9E3B-EEFF0CB3E77E}"/>
              </a:ext>
            </a:extLst>
          </p:cNvPr>
          <p:cNvSpPr/>
          <p:nvPr/>
        </p:nvSpPr>
        <p:spPr>
          <a:xfrm>
            <a:off x="3497208" y="5774605"/>
            <a:ext cx="4054098" cy="93274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Обеспеченность территорий городских округов и муниципальных районов автономного округа площадками для выгула и дрессировки собак – 100 %</a:t>
            </a:r>
          </a:p>
        </p:txBody>
      </p:sp>
      <p:sp>
        <p:nvSpPr>
          <p:cNvPr id="56" name="Пятиугольник 60">
            <a:extLst>
              <a:ext uri="{FF2B5EF4-FFF2-40B4-BE49-F238E27FC236}">
                <a16:creationId xmlns:a16="http://schemas.microsoft.com/office/drawing/2014/main" id="{99B534B1-B426-42A8-AE46-E4A65693C4EA}"/>
              </a:ext>
            </a:extLst>
          </p:cNvPr>
          <p:cNvSpPr/>
          <p:nvPr/>
        </p:nvSpPr>
        <p:spPr>
          <a:xfrm>
            <a:off x="6720115" y="5583364"/>
            <a:ext cx="2423885" cy="542259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выполненных заявок на отлов собак -100 %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результатов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2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0" y="1267461"/>
            <a:ext cx="3678865" cy="1294985"/>
            <a:chOff x="2819528" y="1230939"/>
            <a:chExt cx="3270938" cy="1894218"/>
          </a:xfrm>
        </p:grpSpPr>
        <p:sp>
          <p:nvSpPr>
            <p:cNvPr id="62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5"/>
              <a:ext cx="3107508" cy="696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Общее поголовье сельскохозяйственных животных (за исключением кроликов и птицы), голов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765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5200</a:t>
              </a: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814106" cy="765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5067</a:t>
              </a:r>
            </a:p>
          </p:txBody>
        </p:sp>
      </p:grpSp>
      <p:grpSp>
        <p:nvGrpSpPr>
          <p:cNvPr id="6" name="Группа 84">
            <a:extLst>
              <a:ext uri="{FF2B5EF4-FFF2-40B4-BE49-F238E27FC236}">
                <a16:creationId xmlns:a16="http://schemas.microsoft.com/office/drawing/2014/main" id="{38F10030-4A44-49C4-84C6-3A4AB500AA70}"/>
              </a:ext>
            </a:extLst>
          </p:cNvPr>
          <p:cNvGrpSpPr/>
          <p:nvPr/>
        </p:nvGrpSpPr>
        <p:grpSpPr>
          <a:xfrm>
            <a:off x="1" y="2627024"/>
            <a:ext cx="3689498" cy="1211328"/>
            <a:chOff x="2839317" y="1244108"/>
            <a:chExt cx="3270938" cy="1894218"/>
          </a:xfrm>
        </p:grpSpPr>
        <p:sp>
          <p:nvSpPr>
            <p:cNvPr id="86" name="Скругленный прямоугольник 27">
              <a:extLst>
                <a:ext uri="{FF2B5EF4-FFF2-40B4-BE49-F238E27FC236}">
                  <a16:creationId xmlns:a16="http://schemas.microsoft.com/office/drawing/2014/main" id="{F961AE40-5414-4018-9076-2A2C75008BF9}"/>
                </a:ext>
              </a:extLst>
            </p:cNvPr>
            <p:cNvSpPr/>
            <p:nvPr/>
          </p:nvSpPr>
          <p:spPr>
            <a:xfrm>
              <a:off x="2839317" y="1244108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57DFF78F-A4C9-45C5-B9C5-758AE0EA9349}"/>
                </a:ext>
              </a:extLst>
            </p:cNvPr>
            <p:cNvSpPr/>
            <p:nvPr/>
          </p:nvSpPr>
          <p:spPr>
            <a:xfrm>
              <a:off x="2973739" y="1326016"/>
              <a:ext cx="3050217" cy="721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Производство скота и птицы на убой в живом весе в хозяйствах всех категорий , тонн </a:t>
              </a:r>
              <a:endPara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0524D6F0-567A-4BBE-8F5C-D6D4D12D3CAA}"/>
                </a:ext>
              </a:extLst>
            </p:cNvPr>
            <p:cNvSpPr/>
            <p:nvPr/>
          </p:nvSpPr>
          <p:spPr>
            <a:xfrm>
              <a:off x="4680297" y="2096691"/>
              <a:ext cx="83950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1330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935025E5-E366-4131-BD3F-53FC90D4134F}"/>
                </a:ext>
              </a:extLst>
            </p:cNvPr>
            <p:cNvSpPr/>
            <p:nvPr/>
          </p:nvSpPr>
          <p:spPr>
            <a:xfrm>
              <a:off x="3061691" y="2108355"/>
              <a:ext cx="90721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1287</a:t>
              </a:r>
            </a:p>
          </p:txBody>
        </p:sp>
      </p:grpSp>
      <p:pic>
        <p:nvPicPr>
          <p:cNvPr id="9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472" y="3200400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10997" y="4020702"/>
            <a:ext cx="3710763" cy="119084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752" y="1947696"/>
            <a:ext cx="540477" cy="57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238" y="461807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209204" y="4097077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Производство молока в хозяйствах всех категорий, тонн 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30886" y="4594585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4756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256168" y="4583766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5000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0" y="5348176"/>
            <a:ext cx="3689499" cy="148056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543" y="628661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244646" y="5397794"/>
            <a:ext cx="34603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Производство яиц в сельскохозяйственных организациях, крестьянских (фермерских) хозяйствах, включая индивидуальных предпринимателей, тыс. штук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13670" y="6228791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5435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203728" y="6202224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5656</a:t>
            </a:r>
          </a:p>
        </p:txBody>
      </p:sp>
      <p:grpSp>
        <p:nvGrpSpPr>
          <p:cNvPr id="4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3444108" y="0"/>
            <a:ext cx="4434618" cy="1052623"/>
            <a:chOff x="2819528" y="1230939"/>
            <a:chExt cx="3270938" cy="1894218"/>
          </a:xfrm>
        </p:grpSpPr>
        <p:sp>
          <p:nvSpPr>
            <p:cNvPr id="4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382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3466214" y="0"/>
            <a:ext cx="4263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 финансирования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2030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1 627 749,61600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на 2023 год 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202 614,67700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</p:txBody>
      </p:sp>
      <p:grpSp>
        <p:nvGrpSpPr>
          <p:cNvPr id="5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1120629"/>
            <a:ext cx="3587558" cy="1452449"/>
            <a:chOff x="2819528" y="1230939"/>
            <a:chExt cx="3270938" cy="1894218"/>
          </a:xfrm>
        </p:grpSpPr>
        <p:sp>
          <p:nvSpPr>
            <p:cNvPr id="54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963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Валовый сбор картофеля в сельскохозяйственных организациях, КФХ, включая ИП, тонн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68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360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668212" cy="6823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284</a:t>
              </a:r>
            </a:p>
          </p:txBody>
        </p:sp>
      </p:grpSp>
      <p:pic>
        <p:nvPicPr>
          <p:cNvPr id="60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049" y="2044995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2631973"/>
            <a:ext cx="3587558" cy="766544"/>
            <a:chOff x="2819528" y="1230939"/>
            <a:chExt cx="3270938" cy="1910998"/>
          </a:xfrm>
        </p:grpSpPr>
        <p:sp>
          <p:nvSpPr>
            <p:cNvPr id="65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7"/>
              <a:ext cx="3107508" cy="491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Добыча (вылов) рыбы, тонн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03852" y="1837547"/>
              <a:ext cx="1305594" cy="1304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725</a:t>
              </a:r>
            </a:p>
          </p:txBody>
        </p:sp>
        <p:sp>
          <p:nvSpPr>
            <p:cNvPr id="68" name="Прямоугольник 67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2958874" y="1798143"/>
              <a:ext cx="668212" cy="13043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712</a:t>
              </a:r>
            </a:p>
          </p:txBody>
        </p:sp>
      </p:grpSp>
      <p:pic>
        <p:nvPicPr>
          <p:cNvPr id="7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38" y="289914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Скругленный прямоугольник 71"/>
          <p:cNvSpPr/>
          <p:nvPr/>
        </p:nvSpPr>
        <p:spPr>
          <a:xfrm>
            <a:off x="5592726" y="3522921"/>
            <a:ext cx="3551274" cy="857693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B37C3450-A785-44AA-B8BA-B153D3D28E7D}"/>
              </a:ext>
            </a:extLst>
          </p:cNvPr>
          <p:cNvSpPr/>
          <p:nvPr/>
        </p:nvSpPr>
        <p:spPr>
          <a:xfrm>
            <a:off x="5592726" y="3594240"/>
            <a:ext cx="34083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Объем заготовки дикоросов, тонн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5800646" y="3782406"/>
            <a:ext cx="825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42,9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40656344-EC71-4798-A4FA-3E7E1E5C4B77}"/>
              </a:ext>
            </a:extLst>
          </p:cNvPr>
          <p:cNvSpPr/>
          <p:nvPr/>
        </p:nvSpPr>
        <p:spPr>
          <a:xfrm>
            <a:off x="7324268" y="3782406"/>
            <a:ext cx="1431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48</a:t>
            </a:r>
          </a:p>
        </p:txBody>
      </p:sp>
      <p:pic>
        <p:nvPicPr>
          <p:cNvPr id="82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222" y="3870250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34412" y="4437839"/>
            <a:ext cx="3587558" cy="1186965"/>
            <a:chOff x="2799442" y="1246374"/>
            <a:chExt cx="3270938" cy="2043871"/>
          </a:xfrm>
        </p:grpSpPr>
        <p:sp>
          <p:nvSpPr>
            <p:cNvPr id="88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799442" y="1246374"/>
              <a:ext cx="3270938" cy="2043871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2" name="Прямоугольник 91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5"/>
              <a:ext cx="3107508" cy="127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Объем ввода (приобретения) жилья для граждан, проживающих на сельских территориях, тыс.м2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Прямоугольник 92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0,09</a:t>
              </a: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919594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0,072</a:t>
              </a:r>
            </a:p>
          </p:txBody>
        </p:sp>
      </p:grpSp>
      <p:pic>
        <p:nvPicPr>
          <p:cNvPr id="95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427" y="5131792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5690828"/>
            <a:ext cx="3587558" cy="1100055"/>
            <a:chOff x="2819528" y="1444920"/>
            <a:chExt cx="3270938" cy="1894218"/>
          </a:xfrm>
        </p:grpSpPr>
        <p:sp>
          <p:nvSpPr>
            <p:cNvPr id="9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444920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8" name="Прямоугольник 9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491081"/>
              <a:ext cx="3107508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Доля прибыльных сельскохозяйственных организаций в общем их числе, %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Прямоугольник 9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100</a:t>
              </a:r>
            </a:p>
          </p:txBody>
        </p:sp>
        <p:sp>
          <p:nvSpPr>
            <p:cNvPr id="100" name="Прямоугольник 9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668212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100</a:t>
              </a:r>
            </a:p>
          </p:txBody>
        </p:sp>
      </p:grpSp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418" y="6337005"/>
            <a:ext cx="354013" cy="13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" name="Скругленный прямоугольник 27">
            <a:extLst>
              <a:ext uri="{FF2B5EF4-FFF2-40B4-BE49-F238E27FC236}">
                <a16:creationId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3751306" y="2879937"/>
            <a:ext cx="1733107" cy="19989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 pitchFamily="34" charset="0"/>
              <a:ea typeface="+mn-ea"/>
              <a:cs typeface="+mn-cs"/>
            </a:endParaRP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B37C3450-A785-44AA-B8BA-B153D3D28E7D}"/>
              </a:ext>
            </a:extLst>
          </p:cNvPr>
          <p:cNvSpPr/>
          <p:nvPr/>
        </p:nvSpPr>
        <p:spPr>
          <a:xfrm>
            <a:off x="3790364" y="2904288"/>
            <a:ext cx="164804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Производство продукции сельского хозяйства,  </a:t>
            </a:r>
          </a:p>
          <a:p>
            <a:pPr lvl="0" algn="ctr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млн.руб.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718259" y="4256189"/>
            <a:ext cx="71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B050"/>
                </a:solidFill>
                <a:latin typeface="Calibri" panose="020F0502020204030204"/>
              </a:rPr>
              <a:t>422,1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4731063" y="4238791"/>
            <a:ext cx="7328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B050"/>
                </a:solidFill>
                <a:latin typeface="Calibri" panose="020F0502020204030204"/>
              </a:rPr>
              <a:t>472,4</a:t>
            </a:r>
          </a:p>
        </p:txBody>
      </p:sp>
      <p:pic>
        <p:nvPicPr>
          <p:cNvPr id="107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888" y="4223855"/>
            <a:ext cx="397368" cy="32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Рисунок 8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8526AA86-4977-4EDA-94D6-EA2C987390A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2291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результатов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2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470741" y="1223934"/>
            <a:ext cx="3898877" cy="1452449"/>
            <a:chOff x="2836130" y="1193577"/>
            <a:chExt cx="3466553" cy="1894218"/>
          </a:xfrm>
        </p:grpSpPr>
        <p:sp>
          <p:nvSpPr>
            <p:cNvPr id="62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36130" y="1193577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3195175" y="1297502"/>
              <a:ext cx="3107508" cy="6752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Доля животных без владельцев (собак), возвращенных в прежние места обитания, %</a:t>
              </a: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883423" y="2088534"/>
              <a:ext cx="310172" cy="68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752904" y="2088116"/>
              <a:ext cx="326668" cy="6823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6</a:t>
              </a:r>
            </a:p>
          </p:txBody>
        </p:sp>
      </p:grpSp>
      <p:grpSp>
        <p:nvGrpSpPr>
          <p:cNvPr id="6" name="Группа 84">
            <a:extLst>
              <a:ext uri="{FF2B5EF4-FFF2-40B4-BE49-F238E27FC236}">
                <a16:creationId xmlns:a16="http://schemas.microsoft.com/office/drawing/2014/main" id="{38F10030-4A44-49C4-84C6-3A4AB500AA70}"/>
              </a:ext>
            </a:extLst>
          </p:cNvPr>
          <p:cNvGrpSpPr/>
          <p:nvPr/>
        </p:nvGrpSpPr>
        <p:grpSpPr>
          <a:xfrm>
            <a:off x="437993" y="2726569"/>
            <a:ext cx="3689498" cy="1211328"/>
            <a:chOff x="2775576" y="1285180"/>
            <a:chExt cx="3270938" cy="1894218"/>
          </a:xfrm>
        </p:grpSpPr>
        <p:sp>
          <p:nvSpPr>
            <p:cNvPr id="86" name="Скругленный прямоугольник 27">
              <a:extLst>
                <a:ext uri="{FF2B5EF4-FFF2-40B4-BE49-F238E27FC236}">
                  <a16:creationId xmlns:a16="http://schemas.microsoft.com/office/drawing/2014/main" id="{F961AE40-5414-4018-9076-2A2C75008BF9}"/>
                </a:ext>
              </a:extLst>
            </p:cNvPr>
            <p:cNvSpPr/>
            <p:nvPr/>
          </p:nvSpPr>
          <p:spPr>
            <a:xfrm>
              <a:off x="2775576" y="1285180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57DFF78F-A4C9-45C5-B9C5-758AE0EA9349}"/>
                </a:ext>
              </a:extLst>
            </p:cNvPr>
            <p:cNvSpPr/>
            <p:nvPr/>
          </p:nvSpPr>
          <p:spPr>
            <a:xfrm>
              <a:off x="2973739" y="1326016"/>
              <a:ext cx="3050217" cy="721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Доля животных без владельцев (собак), переданных новым владельцам, %</a:t>
              </a: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0524D6F0-567A-4BBE-8F5C-D6D4D12D3CAA}"/>
                </a:ext>
              </a:extLst>
            </p:cNvPr>
            <p:cNvSpPr/>
            <p:nvPr/>
          </p:nvSpPr>
          <p:spPr>
            <a:xfrm>
              <a:off x="4680297" y="2096691"/>
              <a:ext cx="83950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50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935025E5-E366-4131-BD3F-53FC90D4134F}"/>
                </a:ext>
              </a:extLst>
            </p:cNvPr>
            <p:cNvSpPr/>
            <p:nvPr/>
          </p:nvSpPr>
          <p:spPr>
            <a:xfrm>
              <a:off x="3546438" y="2049311"/>
              <a:ext cx="550985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20</a:t>
              </a:r>
            </a:p>
          </p:txBody>
        </p:sp>
      </p:grpSp>
      <p:pic>
        <p:nvPicPr>
          <p:cNvPr id="9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487" y="3261366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848363" y="4056801"/>
            <a:ext cx="3710763" cy="119084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874564" y="4191707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Снижение численности животных без владельцев (собак) к предыдущему году, %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1437016" y="4632645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475153" y="4636054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98349" y="5397794"/>
            <a:ext cx="3689499" cy="148056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801061" y="5510634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Количество обращений граждан в расчете на 10 тыс. человек населения, ед.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1561580" y="6101249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7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566524" y="6095951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3</a:t>
            </a:r>
          </a:p>
        </p:txBody>
      </p:sp>
      <p:grpSp>
        <p:nvGrpSpPr>
          <p:cNvPr id="4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3444108" y="0"/>
            <a:ext cx="4434618" cy="1052623"/>
            <a:chOff x="2819528" y="1230939"/>
            <a:chExt cx="3270938" cy="1894218"/>
          </a:xfrm>
        </p:grpSpPr>
        <p:sp>
          <p:nvSpPr>
            <p:cNvPr id="4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382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3466214" y="0"/>
            <a:ext cx="4263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 финансирования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2030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1 627 749,61600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на 2023 </a:t>
            </a:r>
            <a: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202 614,67700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</p:txBody>
      </p:sp>
      <p:grpSp>
        <p:nvGrpSpPr>
          <p:cNvPr id="5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133985" y="1250266"/>
            <a:ext cx="3678866" cy="1426117"/>
            <a:chOff x="2434355" y="1400005"/>
            <a:chExt cx="3386589" cy="1894217"/>
          </a:xfrm>
        </p:grpSpPr>
        <p:sp>
          <p:nvSpPr>
            <p:cNvPr id="54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434355" y="1400005"/>
              <a:ext cx="3270938" cy="1894217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569121" y="1555943"/>
              <a:ext cx="3107508" cy="6020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Количество нападений собак в расчете на 10 тыс. человек населения, ед.</a:t>
              </a: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6949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275045" y="2346381"/>
              <a:ext cx="338218" cy="6949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7</a:t>
              </a:r>
            </a:p>
          </p:txBody>
        </p:sp>
      </p:grpSp>
      <p:grpSp>
        <p:nvGrpSpPr>
          <p:cNvPr id="85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133985" y="2752683"/>
            <a:ext cx="3587558" cy="1186965"/>
            <a:chOff x="2434355" y="-1655347"/>
            <a:chExt cx="3270938" cy="2043871"/>
          </a:xfrm>
        </p:grpSpPr>
        <p:sp>
          <p:nvSpPr>
            <p:cNvPr id="88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434355" y="-1655347"/>
              <a:ext cx="3270938" cy="2043871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2859779" y="-882750"/>
              <a:ext cx="668212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100</a:t>
              </a:r>
            </a:p>
          </p:txBody>
        </p:sp>
      </p:grpSp>
      <p:pic>
        <p:nvPicPr>
          <p:cNvPr id="84" name="Рисунок 8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8526AA86-4977-4EDA-94D6-EA2C987390A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Picture 2">
            <a:extLst>
              <a:ext uri="{FF2B5EF4-FFF2-40B4-BE49-F238E27FC236}">
                <a16:creationId xmlns:a16="http://schemas.microsoft.com/office/drawing/2014/main" id="{4EA9D7D2-D0BF-4FDD-9B8B-D5367CDB4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448" y="4834325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34A44A5D-A8A6-44FF-BC51-3E867A95A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739" y="5982558"/>
            <a:ext cx="724986" cy="72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70268D56-6B10-44A9-A082-12DF93542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041" y="1820965"/>
            <a:ext cx="747019" cy="74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2309A4DA-BC50-4D5B-BA16-454D5232612F}"/>
              </a:ext>
            </a:extLst>
          </p:cNvPr>
          <p:cNvSpPr txBox="1"/>
          <p:nvPr/>
        </p:nvSpPr>
        <p:spPr>
          <a:xfrm>
            <a:off x="5363818" y="2815685"/>
            <a:ext cx="32088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Доля выполненных заявок на отлов собак, % </a:t>
            </a:r>
          </a:p>
        </p:txBody>
      </p:sp>
      <p:pic>
        <p:nvPicPr>
          <p:cNvPr id="80" name="Picture 2">
            <a:extLst>
              <a:ext uri="{FF2B5EF4-FFF2-40B4-BE49-F238E27FC236}">
                <a16:creationId xmlns:a16="http://schemas.microsoft.com/office/drawing/2014/main" id="{0E50DDD3-535A-41FA-975F-CBD512CA6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377" y="3401080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12C7908C-89FD-4D60-84CE-2DED8FB02C8D}"/>
              </a:ext>
            </a:extLst>
          </p:cNvPr>
          <p:cNvSpPr/>
          <p:nvPr/>
        </p:nvSpPr>
        <p:spPr>
          <a:xfrm>
            <a:off x="7512279" y="3298301"/>
            <a:ext cx="7328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100</a:t>
            </a:r>
          </a:p>
        </p:txBody>
      </p:sp>
      <p:sp>
        <p:nvSpPr>
          <p:cNvPr id="83" name="Скругленный прямоугольник 12">
            <a:extLst>
              <a:ext uri="{FF2B5EF4-FFF2-40B4-BE49-F238E27FC236}">
                <a16:creationId xmlns:a16="http://schemas.microsoft.com/office/drawing/2014/main" id="{C911702C-B4D2-41AD-B145-D2A717E97496}"/>
              </a:ext>
            </a:extLst>
          </p:cNvPr>
          <p:cNvSpPr/>
          <p:nvPr/>
        </p:nvSpPr>
        <p:spPr>
          <a:xfrm>
            <a:off x="4796712" y="4015948"/>
            <a:ext cx="3710763" cy="2015994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5B9BD5">
                  <a:lumMod val="50000"/>
                </a:srgbClr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DEE72B3-9705-45C0-87E6-C589216AA257}"/>
              </a:ext>
            </a:extLst>
          </p:cNvPr>
          <p:cNvSpPr txBox="1"/>
          <p:nvPr/>
        </p:nvSpPr>
        <p:spPr>
          <a:xfrm>
            <a:off x="5036347" y="4151187"/>
            <a:ext cx="32088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Обеспеченность территорий городских округов и муниципальных районов автономного округа площадками для выгула и дрессировки собак, %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9D5F54C1-E83B-4354-9F1E-BD63E5C02359}"/>
              </a:ext>
            </a:extLst>
          </p:cNvPr>
          <p:cNvSpPr/>
          <p:nvPr/>
        </p:nvSpPr>
        <p:spPr>
          <a:xfrm>
            <a:off x="5464705" y="5279213"/>
            <a:ext cx="764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pic>
        <p:nvPicPr>
          <p:cNvPr id="109" name="Picture 2">
            <a:extLst>
              <a:ext uri="{FF2B5EF4-FFF2-40B4-BE49-F238E27FC236}">
                <a16:creationId xmlns:a16="http://schemas.microsoft.com/office/drawing/2014/main" id="{798850AC-CA02-4333-9921-871A6AB0C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364" y="5475902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E43A31B7-614F-42F2-83FD-2766C9ABFEF7}"/>
              </a:ext>
            </a:extLst>
          </p:cNvPr>
          <p:cNvSpPr/>
          <p:nvPr/>
        </p:nvSpPr>
        <p:spPr>
          <a:xfrm>
            <a:off x="6943910" y="5266308"/>
            <a:ext cx="764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pic>
        <p:nvPicPr>
          <p:cNvPr id="50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CF8C2378-50EA-46FA-A0AD-41B1B3CFA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372" y="1765338"/>
            <a:ext cx="724986" cy="72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196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тыс.рублей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994986427"/>
              </p:ext>
            </p:extLst>
          </p:nvPr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981243"/>
              </p:ext>
            </p:extLst>
          </p:nvPr>
        </p:nvGraphicFramePr>
        <p:xfrm>
          <a:off x="2360561" y="1596666"/>
          <a:ext cx="2234240" cy="39479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4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25497">
                <a:tc>
                  <a:txBody>
                    <a:bodyPr/>
                    <a:lstStyle/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90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Ханты-Мансийского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автономного округа -Югра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4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Нефтеюганского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</a:t>
                      </a: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7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72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1" name="Прямоугольник 90"/>
          <p:cNvSpPr/>
          <p:nvPr/>
        </p:nvSpPr>
        <p:spPr>
          <a:xfrm>
            <a:off x="567983" y="3539794"/>
            <a:ext cx="14575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42 893,97703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495413" y="2657533"/>
            <a:ext cx="1767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119 581,50000</a:t>
            </a:r>
            <a:endParaRPr lang="ru-RU" dirty="0"/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1173219"/>
              </p:ext>
            </p:extLst>
          </p:nvPr>
        </p:nvGraphicFramePr>
        <p:xfrm>
          <a:off x="4126502" y="1655159"/>
          <a:ext cx="4872058" cy="3997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321978" y="5202841"/>
            <a:ext cx="19567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202 614,67700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67983" y="4300310"/>
            <a:ext cx="1562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40 139,19997</a:t>
            </a:r>
          </a:p>
        </p:txBody>
      </p:sp>
      <p:pic>
        <p:nvPicPr>
          <p:cNvPr id="23" name="Рисунок 22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B1F6EE2-05D3-492F-AE71-BD65398351F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687" y="57928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320338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205120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5770" y="1433122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по сельскому хозяйству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064319" y="2615375"/>
            <a:ext cx="5675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92198" y="3449161"/>
            <a:ext cx="5590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Администрации поселений Нефтеюганского района</a:t>
            </a:r>
          </a:p>
        </p:txBody>
      </p:sp>
      <p:pic>
        <p:nvPicPr>
          <p:cNvPr id="18" name="Рисунок 17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1F4ED57-6967-4255-8081-817D8DD83C6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26" y="114861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271254" y="1817412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54241" y="169476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73687" y="1736525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633118" y="3482613"/>
            <a:ext cx="5877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ЗАДАЧИ МУНИЦИПАЛЬНОЙ ПРОГРАММЫ:</a:t>
            </a:r>
          </a:p>
        </p:txBody>
      </p:sp>
      <p:sp>
        <p:nvSpPr>
          <p:cNvPr id="14" name="Овал 13"/>
          <p:cNvSpPr/>
          <p:nvPr/>
        </p:nvSpPr>
        <p:spPr>
          <a:xfrm>
            <a:off x="409548" y="406649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390498" y="503804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87962" y="4108250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78437" y="506006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2707300" y="5942824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3131568" y="4066492"/>
            <a:ext cx="5477774" cy="1074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Увеличение объемов производства и переработки основных видов сельскохозяйственной продукции, рыбных ресурсов и создание условий для развития заготовки и переработки дикоросов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3099990" y="5140953"/>
            <a:ext cx="5576027" cy="12863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Создание условий устойчивого развития сельских территорий</a:t>
            </a:r>
            <a:endParaRPr lang="en-US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pPr algn="just"/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стабильной благополучной эпизоотической обстановки в Нефтеюганском районе, включая защиту населения от болезней, общих для человека и животных</a:t>
            </a:r>
            <a:endParaRPr lang="en-US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pPr algn="just"/>
            <a:endParaRPr lang="ru-RU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7376" y="1198716"/>
            <a:ext cx="60613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Устойчивое развитие агропромышленного комплекса и сельских территорий, повышение конкурентоспособности сельскохозяйственной продукции, произведенной в Нефтеюганском районе, обеспечение стабильной благополучной эпизоотической обстановки в Нефтеюганском районе</a:t>
            </a:r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C1280C6E-0FFA-4E0F-B130-5A42717BE7D3}"/>
              </a:ext>
            </a:extLst>
          </p:cNvPr>
          <p:cNvSpPr/>
          <p:nvPr/>
        </p:nvSpPr>
        <p:spPr>
          <a:xfrm>
            <a:off x="410960" y="588738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07C988-D714-4069-87AB-5F9D7893F7F1}"/>
              </a:ext>
            </a:extLst>
          </p:cNvPr>
          <p:cNvSpPr txBox="1"/>
          <p:nvPr/>
        </p:nvSpPr>
        <p:spPr>
          <a:xfrm>
            <a:off x="1178437" y="5897723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A02FB151-BCEF-4ABC-9964-B5004D64FB12}"/>
              </a:ext>
            </a:extLst>
          </p:cNvPr>
          <p:cNvGrpSpPr/>
          <p:nvPr/>
        </p:nvGrpSpPr>
        <p:grpSpPr>
          <a:xfrm>
            <a:off x="2675722" y="514095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0" name="Нашивка 65">
              <a:extLst>
                <a:ext uri="{FF2B5EF4-FFF2-40B4-BE49-F238E27FC236}">
                  <a16:creationId xmlns:a16="http://schemas.microsoft.com/office/drawing/2014/main" id="{D5873DE6-EB5F-490A-9FCE-853FCDBBB9C7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" name="Нашивка 66">
              <a:extLst>
                <a:ext uri="{FF2B5EF4-FFF2-40B4-BE49-F238E27FC236}">
                  <a16:creationId xmlns:a16="http://schemas.microsoft.com/office/drawing/2014/main" id="{74B2A46C-9089-442B-8EE3-43E4DB80F68E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85D8FD7D-91D1-48F2-BB9C-B073F6DDF413}"/>
              </a:ext>
            </a:extLst>
          </p:cNvPr>
          <p:cNvGrpSpPr/>
          <p:nvPr/>
        </p:nvGrpSpPr>
        <p:grpSpPr>
          <a:xfrm>
            <a:off x="2707300" y="4189136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3" name="Нашивка 65">
              <a:extLst>
                <a:ext uri="{FF2B5EF4-FFF2-40B4-BE49-F238E27FC236}">
                  <a16:creationId xmlns:a16="http://schemas.microsoft.com/office/drawing/2014/main" id="{24980367-66B6-417F-8346-749CCCF7DECD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" name="Нашивка 66">
              <a:extLst>
                <a:ext uri="{FF2B5EF4-FFF2-40B4-BE49-F238E27FC236}">
                  <a16:creationId xmlns:a16="http://schemas.microsoft.com/office/drawing/2014/main" id="{E202B2E7-423D-4D4C-88E8-3544D309E8BE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730B7A85-72F0-4688-89C1-EAC1AB6D5C0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26" y="114861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217463" y="3065251"/>
            <a:ext cx="2795149" cy="20190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2636" y="3592374"/>
            <a:ext cx="27472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и развитие растениеводства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213601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: Увеличение объемов производства и переработки основных видов сельскохозяйственной продукции, рыбных ресурсов и создание условий для развития заготовки и переработки дикоросов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97615" y="5294483"/>
            <a:ext cx="8146005" cy="118469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751093" y="5603069"/>
            <a:ext cx="7529524" cy="3572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Валовый сбор картофеля в сельскохозяйственных организациях, крестьянских (фермерских) хозяйствах, включая индивидуальных предпринимателей, 360,0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21966" y="3076441"/>
            <a:ext cx="27000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за произведенную и реализованную продукцию растениеводства, подготовка проектов межевания земельных участков и проведение кадастровых работ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93766" y="3292416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главный специалист отдела по сельскому хозяйству администрации Нефтеюганского района Нагуманова О.М.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88649AE-F93B-4BB9-BD65-D0697E85CFEE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A12E2B-C0FE-4FEC-B490-0F61083A28E8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599355" y="5901069"/>
            <a:ext cx="3850726" cy="855692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Скругленный прямоугольник 26"/>
          <p:cNvSpPr/>
          <p:nvPr/>
        </p:nvSpPr>
        <p:spPr>
          <a:xfrm>
            <a:off x="3155539" y="2194531"/>
            <a:ext cx="2795149" cy="30065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2373" y="257718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5679" y="2868192"/>
            <a:ext cx="27472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и развитие животноводства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92183" y="5009604"/>
            <a:ext cx="3788229" cy="81703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Производство скота и птицы на убой в живом весе в хозяйствах всех категорий- </a:t>
            </a:r>
            <a:r>
              <a:rPr lang="en-US" sz="1400" b="1" dirty="0">
                <a:solidFill>
                  <a:schemeClr val="bg1"/>
                </a:solidFill>
              </a:rPr>
              <a:t>1330 </a:t>
            </a:r>
            <a:r>
              <a:rPr lang="ru-RU" sz="1400" b="1" dirty="0">
                <a:solidFill>
                  <a:schemeClr val="bg1"/>
                </a:solidFill>
              </a:rPr>
              <a:t>тонн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к</a:t>
            </a:r>
            <a:r>
              <a:rPr lang="en-US" sz="1400" b="1" dirty="0">
                <a:solidFill>
                  <a:schemeClr val="bg1"/>
                </a:solidFill>
              </a:rPr>
              <a:t> 2030 </a:t>
            </a:r>
            <a:r>
              <a:rPr lang="ru-RU" sz="1400" b="1" dirty="0">
                <a:solidFill>
                  <a:schemeClr val="bg1"/>
                </a:solidFill>
              </a:rPr>
              <a:t>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198124" y="2228657"/>
            <a:ext cx="27000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предоставление субсидий на поддержку и развитие животноводства</a:t>
            </a:r>
            <a:r>
              <a:rPr lang="en-US" sz="1100" b="1" dirty="0"/>
              <a:t>; </a:t>
            </a:r>
            <a:r>
              <a:rPr lang="ru-RU" sz="1100" b="1" dirty="0"/>
              <a:t>на финансовое возмещение и (или) обеспечение затрат на приобретение кормов;  на обеспечение с/х объектов коммунальными услугами (водопотребление, водоснабжение, водоотведение, тепловая энергия, теплоснабжение, электроэнергия, электроснабжение, обращение с твердыми коммунальными отходами); на приобретение ГСМ, запчастей, ремонт с/х техники и (или) транспортных средств; на ремонт сетей инженерно-технического обеспечения с/х объектов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13530" y="2664160"/>
            <a:ext cx="2795149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сельскому хозяйству администрации Нефтеюганского района Березецкая Ю.Н.</a:t>
            </a:r>
          </a:p>
        </p:txBody>
      </p:sp>
      <p:sp>
        <p:nvSpPr>
          <p:cNvPr id="36" name="Пятиугольник 4"/>
          <p:cNvSpPr txBox="1"/>
          <p:nvPr/>
        </p:nvSpPr>
        <p:spPr>
          <a:xfrm>
            <a:off x="633362" y="5975628"/>
            <a:ext cx="343830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400" b="1" dirty="0">
                <a:solidFill>
                  <a:schemeClr val="bg1"/>
                </a:solidFill>
              </a:rPr>
              <a:t>Доля прибыльных сельскохозяйственных организаций в общем их числе- 100 %</a:t>
            </a:r>
          </a:p>
        </p:txBody>
      </p:sp>
      <p:pic>
        <p:nvPicPr>
          <p:cNvPr id="38" name="Рисунок 37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F7F5AD1C-02E1-4F36-BEC7-98E9F3EBF09F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CD189DEF-4001-40B5-8111-D15AA4ABF0DB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1" name="Пятиугольник 33">
            <a:extLst>
              <a:ext uri="{FF2B5EF4-FFF2-40B4-BE49-F238E27FC236}">
                <a16:creationId xmlns:a16="http://schemas.microsoft.com/office/drawing/2014/main" id="{D4582855-7DFA-463A-8F65-3697CE98EDF7}"/>
              </a:ext>
            </a:extLst>
          </p:cNvPr>
          <p:cNvSpPr/>
          <p:nvPr/>
        </p:nvSpPr>
        <p:spPr>
          <a:xfrm>
            <a:off x="4781006" y="5009604"/>
            <a:ext cx="4145797" cy="76545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sz="1000" b="1" dirty="0">
              <a:solidFill>
                <a:schemeClr val="bg1"/>
              </a:solidFill>
            </a:endParaRPr>
          </a:p>
          <a:p>
            <a:r>
              <a:rPr lang="ru-RU" sz="1400" b="1" dirty="0">
                <a:solidFill>
                  <a:schemeClr val="bg1"/>
                </a:solidFill>
              </a:rPr>
              <a:t>Производство молока в хозяйствах всех категорий- 5000 тонн к 2030 году</a:t>
            </a:r>
          </a:p>
        </p:txBody>
      </p:sp>
      <p:sp>
        <p:nvSpPr>
          <p:cNvPr id="42" name="Пятиугольник 33">
            <a:extLst>
              <a:ext uri="{FF2B5EF4-FFF2-40B4-BE49-F238E27FC236}">
                <a16:creationId xmlns:a16="http://schemas.microsoft.com/office/drawing/2014/main" id="{4E3F9E37-4265-4C9D-BF78-6E7B6AD6B0AD}"/>
              </a:ext>
            </a:extLst>
          </p:cNvPr>
          <p:cNvSpPr/>
          <p:nvPr/>
        </p:nvSpPr>
        <p:spPr>
          <a:xfrm>
            <a:off x="4781006" y="5838786"/>
            <a:ext cx="4107354" cy="94900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Производство яиц в сельскохозяйственных организациях, крестьянских (фермерских) хозяйствах, включая индивидуальных предпринимателей -5656 тыс. штук к 2030 г.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121827" y="2225320"/>
            <a:ext cx="2795149" cy="310854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80087" y="2640686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7019" y="2876917"/>
            <a:ext cx="27472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развитие </a:t>
            </a:r>
            <a:r>
              <a:rPr lang="ru-RU" sz="1600" b="1" dirty="0" err="1"/>
              <a:t>рыбохозяйственного</a:t>
            </a:r>
            <a:r>
              <a:rPr lang="ru-RU" sz="1600" b="1" dirty="0"/>
              <a:t> комплекса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67909" y="5656300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36351" y="5642219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 Добыча (вылов) рыбы-725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01852" y="2259826"/>
            <a:ext cx="27000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предоставление субсидий на развитие </a:t>
            </a:r>
            <a:r>
              <a:rPr lang="ru-RU" sz="1200" b="1" dirty="0" err="1"/>
              <a:t>рыбохозяйственного</a:t>
            </a:r>
            <a:r>
              <a:rPr lang="ru-RU" sz="1200" b="1" dirty="0"/>
              <a:t> комплекса</a:t>
            </a:r>
            <a:r>
              <a:rPr lang="en-US" sz="1200" b="1" dirty="0"/>
              <a:t>;</a:t>
            </a:r>
            <a:r>
              <a:rPr lang="ru-RU" sz="1200" b="1" dirty="0"/>
              <a:t> на финансовое возмещение и (или) обеспечение затрат на обеспечение с/х объектов коммунальными услугами (водопотребление, водоснабжение, водоотведение, тепловая энергия, теплоснабжение, электроэнергия, электроснабжение, обращение с твердыми коммунальными отходами); на приобретение ГСМ, запчастей, ремонт с/х техники и (или) транспортных средств; на ремонт сетей инженерно-технического обеспечения с/х объектов</a:t>
            </a:r>
            <a:r>
              <a:rPr lang="en-US" sz="1600" b="1" dirty="0"/>
              <a:t> </a:t>
            </a:r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70407" y="2676110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 Гирина И.А.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D62C2CE-6FB2-4648-BB18-7D4B0BCEE99C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9709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EDF7FFA-6866-42EE-94BA-486559B93F1B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200305" y="2246572"/>
            <a:ext cx="2795149" cy="342537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5104" y="3485072"/>
            <a:ext cx="27472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развитие деятельности по заготовке и переработке дикоросов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69343" y="5774448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833117" y="5792245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 Объём заготовки дикоросов - 48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308759" y="2238440"/>
            <a:ext cx="27000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предоставление субсидий на развитие деятельности по заготовке и переработке дикоросов</a:t>
            </a:r>
            <a:r>
              <a:rPr lang="en-US" sz="1200" b="1" dirty="0"/>
              <a:t>; </a:t>
            </a:r>
            <a:r>
              <a:rPr lang="ru-RU" sz="1200" b="1" dirty="0"/>
              <a:t>Предоставление субсидий на финансовое возмещение и (или) обеспечение затрат на обеспечение с/х объектов коммунальными услугами (водопотребление, водоснабжение, водоотведение, тепловая энергия, теплоснабжение, электроэнергия, электроснабжение, обращение с твердыми коммунальными отходами); на приобретение ГСМ, запчастей, ремонт с/х техники и (или) транспортных средств; на ремонт сетей инженерно-технического обеспечения с/х объектов.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93766" y="3292416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 Гирина И.А.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CBE7FF9-66DD-480C-92DF-1B9ACBC31B96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6161957-0857-4ED1-9ED7-052DC8960B3E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234906" y="3040812"/>
            <a:ext cx="2795149" cy="20674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5104" y="3485072"/>
            <a:ext cx="27472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организация совещаний, семинаров, ярмарок, конкурсов, выставок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88989" y="5800347"/>
            <a:ext cx="8373856" cy="71259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9729" y="5739957"/>
            <a:ext cx="8134709" cy="6780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r>
              <a:rPr lang="ru-RU" sz="2000" b="1" dirty="0">
                <a:solidFill>
                  <a:schemeClr val="bg1"/>
                </a:solidFill>
              </a:rPr>
              <a:t> Производство продукции сельского хозяйства – 472,4 млн.рублей </a:t>
            </a:r>
          </a:p>
          <a:p>
            <a:pPr algn="ctr" fontAlgn="base"/>
            <a:r>
              <a:rPr lang="ru-RU" sz="2000" b="1" dirty="0">
                <a:solidFill>
                  <a:schemeClr val="bg1"/>
                </a:solidFill>
              </a:rPr>
              <a:t>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8229" y="3552652"/>
            <a:ext cx="27518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организация и проведение выставок, ярмарок, конкурсов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05908" y="3364873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ведущий экономист отдела по сельскому хозяйству администрации Нефтеюганского района </a:t>
            </a:r>
            <a:r>
              <a:rPr lang="ru-RU" sz="1600" b="1" dirty="0" err="1">
                <a:solidFill>
                  <a:schemeClr val="tx1"/>
                </a:solidFill>
              </a:rPr>
              <a:t>Коскина</a:t>
            </a:r>
            <a:r>
              <a:rPr lang="ru-RU" sz="1600" b="1" dirty="0">
                <a:solidFill>
                  <a:schemeClr val="tx1"/>
                </a:solidFill>
              </a:rPr>
              <a:t> Е.А.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E194087-E251-4948-BC07-E2D225F6D9CB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F9E240A-D79E-4885-BEDD-137D89011BB5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200210" y="2797832"/>
            <a:ext cx="2795149" cy="20674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5104" y="3485072"/>
            <a:ext cx="26437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и развитие малых форм хозяйствования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34906" y="3338269"/>
            <a:ext cx="27518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на поддержку и развитие малых форм хозяйствования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93766" y="3292416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главный специалист отдела по сельскому хозяйству администрации Нефтеюганского района Нагуманова О.М.</a:t>
            </a:r>
          </a:p>
        </p:txBody>
      </p:sp>
      <p:sp>
        <p:nvSpPr>
          <p:cNvPr id="34" name="Пятиугольник 60">
            <a:extLst>
              <a:ext uri="{FF2B5EF4-FFF2-40B4-BE49-F238E27FC236}">
                <a16:creationId xmlns:a16="http://schemas.microsoft.com/office/drawing/2014/main" id="{3463EB1C-EC6C-445B-9D99-252A5FD7E8D4}"/>
              </a:ext>
            </a:extLst>
          </p:cNvPr>
          <p:cNvSpPr/>
          <p:nvPr/>
        </p:nvSpPr>
        <p:spPr>
          <a:xfrm>
            <a:off x="632121" y="5078534"/>
            <a:ext cx="8146005" cy="7481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Пятиугольник 60">
            <a:extLst>
              <a:ext uri="{FF2B5EF4-FFF2-40B4-BE49-F238E27FC236}">
                <a16:creationId xmlns:a16="http://schemas.microsoft.com/office/drawing/2014/main" id="{59F83FBE-CD32-4439-80E7-49F57E5619A2}"/>
              </a:ext>
            </a:extLst>
          </p:cNvPr>
          <p:cNvSpPr/>
          <p:nvPr/>
        </p:nvSpPr>
        <p:spPr>
          <a:xfrm>
            <a:off x="670406" y="5901663"/>
            <a:ext cx="8146005" cy="7481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>
            <a:extLst>
              <a:ext uri="{FF2B5EF4-FFF2-40B4-BE49-F238E27FC236}">
                <a16:creationId xmlns:a16="http://schemas.microsoft.com/office/drawing/2014/main" id="{AD8515C5-3FE8-4954-A9CA-FBBA9F4B2D2C}"/>
              </a:ext>
            </a:extLst>
          </p:cNvPr>
          <p:cNvSpPr txBox="1"/>
          <p:nvPr/>
        </p:nvSpPr>
        <p:spPr>
          <a:xfrm>
            <a:off x="775707" y="5110430"/>
            <a:ext cx="7529524" cy="5886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Общее поголовье сельскохозяйственных животных (за исключением кроликов и птицы)- </a:t>
            </a:r>
            <a:r>
              <a:rPr lang="en-US" sz="2000" b="1" dirty="0">
                <a:solidFill>
                  <a:schemeClr val="bg1"/>
                </a:solidFill>
              </a:rPr>
              <a:t>5200</a:t>
            </a:r>
            <a:r>
              <a:rPr lang="ru-RU" sz="2000" b="1" dirty="0">
                <a:solidFill>
                  <a:schemeClr val="bg1"/>
                </a:solidFill>
              </a:rPr>
              <a:t> голов к 2030 году</a:t>
            </a:r>
          </a:p>
        </p:txBody>
      </p:sp>
      <p:pic>
        <p:nvPicPr>
          <p:cNvPr id="39" name="Рисунок 38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F43B933A-C13F-449B-892B-08790997ABAC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C0D86EC3-C547-44D9-A1AD-3FA921F63EAF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1" name="Пятиугольник 4">
            <a:extLst>
              <a:ext uri="{FF2B5EF4-FFF2-40B4-BE49-F238E27FC236}">
                <a16:creationId xmlns:a16="http://schemas.microsoft.com/office/drawing/2014/main" id="{0B276D93-24EF-4B21-8A66-C97042ABB611}"/>
              </a:ext>
            </a:extLst>
          </p:cNvPr>
          <p:cNvSpPr txBox="1"/>
          <p:nvPr/>
        </p:nvSpPr>
        <p:spPr>
          <a:xfrm>
            <a:off x="751093" y="5886183"/>
            <a:ext cx="8134709" cy="6780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Производство продукции сельского хозяйства – 472,4 млн.рублей </a:t>
            </a:r>
          </a:p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к 2030 году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2422</TotalTime>
  <Words>1353</Words>
  <Application>Microsoft Office PowerPoint</Application>
  <PresentationFormat>Экран (4:3)</PresentationFormat>
  <Paragraphs>210</Paragraphs>
  <Slides>14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Березецкая Юлия Николаевна</cp:lastModifiedBy>
  <cp:revision>291</cp:revision>
  <cp:lastPrinted>2018-10-02T05:15:37Z</cp:lastPrinted>
  <dcterms:created xsi:type="dcterms:W3CDTF">2018-09-04T12:10:47Z</dcterms:created>
  <dcterms:modified xsi:type="dcterms:W3CDTF">2022-11-27T13:17:36Z</dcterms:modified>
</cp:coreProperties>
</file>