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3.xml" ContentType="application/vnd.openxmlformats-officedocument.drawingml.diagramData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drawing3.xml" ContentType="application/vnd.ms-office.drawingml.diagramDrawing+xml"/>
  <Override PartName="/ppt/notesSlides/notesSlide3.xml" ContentType="application/vnd.openxmlformats-officedocument.presentationml.notesSlide+xml"/>
  <Override PartName="/ppt/diagrams/data4.xml" ContentType="application/vnd.openxmlformats-officedocument.drawingml.diagramData+xml"/>
  <Override PartName="/ppt/diagrams/layout4.xml" ContentType="application/vnd.openxmlformats-officedocument.drawingml.diagramLayout+xml"/>
  <Override PartName="/ppt/diagrams/quickStyle4.xml" ContentType="application/vnd.openxmlformats-officedocument.drawingml.diagramStyle+xml"/>
  <Override PartName="/ppt/diagrams/colors4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ppt/diagrams/data5.xml" ContentType="application/vnd.openxmlformats-officedocument.drawingml.diagramData+xml"/>
  <Override PartName="/ppt/diagrams/layout5.xml" ContentType="application/vnd.openxmlformats-officedocument.drawingml.diagramLayout+xml"/>
  <Override PartName="/ppt/diagrams/quickStyle5.xml" ContentType="application/vnd.openxmlformats-officedocument.drawingml.diagramStyle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notesSlides/notesSlide5.xml" ContentType="application/vnd.openxmlformats-officedocument.presentationml.notesSlide+xml"/>
  <Override PartName="/ppt/diagrams/data6.xml" ContentType="application/vnd.openxmlformats-officedocument.drawingml.diagramData+xml"/>
  <Override PartName="/ppt/diagrams/layout6.xml" ContentType="application/vnd.openxmlformats-officedocument.drawingml.diagramLayout+xml"/>
  <Override PartName="/ppt/diagrams/quickStyle6.xml" ContentType="application/vnd.openxmlformats-officedocument.drawingml.diagramStyle+xml"/>
  <Override PartName="/ppt/diagrams/colors6.xml" ContentType="application/vnd.openxmlformats-officedocument.drawingml.diagramColors+xml"/>
  <Override PartName="/ppt/diagrams/drawing6.xml" ContentType="application/vnd.ms-office.drawingml.diagramDrawing+xml"/>
  <Override PartName="/ppt/notesSlides/notesSlide6.xml" ContentType="application/vnd.openxmlformats-officedocument.presentationml.notesSlide+xml"/>
  <Override PartName="/ppt/diagrams/data7.xml" ContentType="application/vnd.openxmlformats-officedocument.drawingml.diagramData+xml"/>
  <Override PartName="/ppt/diagrams/layout7.xml" ContentType="application/vnd.openxmlformats-officedocument.drawingml.diagramLayout+xml"/>
  <Override PartName="/ppt/diagrams/quickStyle7.xml" ContentType="application/vnd.openxmlformats-officedocument.drawingml.diagramStyle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notesSlides/notesSlide7.xml" ContentType="application/vnd.openxmlformats-officedocument.presentationml.notesSlide+xml"/>
  <Override PartName="/ppt/diagrams/data8.xml" ContentType="application/vnd.openxmlformats-officedocument.drawingml.diagramData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drawing8.xml" ContentType="application/vnd.ms-office.drawingml.diagramDrawing+xml"/>
  <Override PartName="/ppt/notesSlides/notesSlide8.xml" ContentType="application/vnd.openxmlformats-officedocument.presentationml.notesSlide+xml"/>
  <Override PartName="/ppt/diagrams/data9.xml" ContentType="application/vnd.openxmlformats-officedocument.drawingml.diagramData+xml"/>
  <Override PartName="/ppt/diagrams/layout9.xml" ContentType="application/vnd.openxmlformats-officedocument.drawingml.diagramLayout+xml"/>
  <Override PartName="/ppt/diagrams/quickStyle9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notesSlides/notesSlide9.xml" ContentType="application/vnd.openxmlformats-officedocument.presentationml.notesSlide+xml"/>
  <Override PartName="/ppt/diagrams/data10.xml" ContentType="application/vnd.openxmlformats-officedocument.drawingml.diagramData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notesSlides/notesSlide10.xml" ContentType="application/vnd.openxmlformats-officedocument.presentationml.notesSlide+xml"/>
  <Override PartName="/ppt/diagrams/data11.xml" ContentType="application/vnd.openxmlformats-officedocument.drawingml.diagramData+xml"/>
  <Override PartName="/ppt/diagrams/layout11.xml" ContentType="application/vnd.openxmlformats-officedocument.drawingml.diagramLayout+xml"/>
  <Override PartName="/ppt/diagrams/quickStyle11.xml" ContentType="application/vnd.openxmlformats-officedocument.drawingml.diagramStyle+xml"/>
  <Override PartName="/ppt/diagrams/colors11.xml" ContentType="application/vnd.openxmlformats-officedocument.drawingml.diagramColors+xml"/>
  <Override PartName="/ppt/diagrams/drawing11.xml" ContentType="application/vnd.ms-office.drawingml.diagramDrawing+xml"/>
  <Override PartName="/ppt/notesSlides/notesSlide11.xml" ContentType="application/vnd.openxmlformats-officedocument.presentationml.notesSlide+xml"/>
  <Override PartName="/ppt/diagrams/data12.xml" ContentType="application/vnd.openxmlformats-officedocument.drawingml.diagramData+xml"/>
  <Override PartName="/ppt/diagrams/layout12.xml" ContentType="application/vnd.openxmlformats-officedocument.drawingml.diagramLayout+xml"/>
  <Override PartName="/ppt/diagrams/quickStyle12.xml" ContentType="application/vnd.openxmlformats-officedocument.drawingml.diagramStyle+xml"/>
  <Override PartName="/ppt/diagrams/colors12.xml" ContentType="application/vnd.openxmlformats-officedocument.drawingml.diagramColors+xml"/>
  <Override PartName="/ppt/diagrams/drawing12.xml" ContentType="application/vnd.ms-office.drawingml.diagramDrawing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notesMasterIdLst>
    <p:notesMasterId r:id="rId17"/>
  </p:notesMasterIdLst>
  <p:sldIdLst>
    <p:sldId id="256" r:id="rId2"/>
    <p:sldId id="258" r:id="rId3"/>
    <p:sldId id="298" r:id="rId4"/>
    <p:sldId id="302" r:id="rId5"/>
    <p:sldId id="303" r:id="rId6"/>
    <p:sldId id="311" r:id="rId7"/>
    <p:sldId id="312" r:id="rId8"/>
    <p:sldId id="313" r:id="rId9"/>
    <p:sldId id="314" r:id="rId10"/>
    <p:sldId id="316" r:id="rId11"/>
    <p:sldId id="326" r:id="rId12"/>
    <p:sldId id="327" r:id="rId13"/>
    <p:sldId id="315" r:id="rId14"/>
    <p:sldId id="290" r:id="rId15"/>
    <p:sldId id="325" r:id="rId16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003" userDrawn="1">
          <p15:clr>
            <a:srgbClr val="A4A3A4"/>
          </p15:clr>
        </p15:guide>
        <p15:guide id="2" pos="4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B7885"/>
    <a:srgbClr val="DBF6FE"/>
    <a:srgbClr val="F1FCFE"/>
    <a:srgbClr val="6BC5C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93296810-A885-4BE3-A3E7-6D5BEEA58F35}" styleName="Средний стиль 2 — акцент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5FD0F851-EC5A-4D38-B0AD-8093EC10F338}" styleName="Светлый стиль 1 — акцент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vertBarState="maximized">
    <p:restoredLeft sz="34587" autoAdjust="0"/>
    <p:restoredTop sz="98514" autoAdjust="0"/>
  </p:normalViewPr>
  <p:slideViewPr>
    <p:cSldViewPr snapToGrid="0">
      <p:cViewPr varScale="1">
        <p:scale>
          <a:sx n="110" d="100"/>
          <a:sy n="110" d="100"/>
        </p:scale>
        <p:origin x="1242" y="96"/>
      </p:cViewPr>
      <p:guideLst>
        <p:guide orient="horz" pos="1003"/>
        <p:guide pos="476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ru-RU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42491143317230273"/>
          <c:y val="3.7942352444236695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2024 год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3-9793-4CD2-B68C-89E48283F70F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1-9793-4CD2-B68C-89E48283F70F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2-9793-4CD2-B68C-89E48283F70F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  <c:extLst>
              <c:ext xmlns:c16="http://schemas.microsoft.com/office/drawing/2014/chart" uri="{C3380CC4-5D6E-409C-BE32-E72D297353CC}">
                <c16:uniqueId val="{00000004-9793-4CD2-B68C-89E48283F70F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r>
                      <a:rPr lang="en-US"/>
                      <a:t>161,65770000</a:t>
                    </a:r>
                    <a:endParaRPr lang="en-US" dirty="0"/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3-9793-4CD2-B68C-89E48283F70F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r>
                      <a:rPr lang="en-US" dirty="0"/>
                      <a:t>46,57817560</a:t>
                    </a:r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1-9793-4CD2-B68C-89E48283F70F}"/>
                </c:ext>
              </c:extLst>
            </c:dLbl>
            <c:dLbl>
              <c:idx val="2"/>
              <c:layout>
                <c:manualLayout>
                  <c:x val="-5.930249660821383E-2"/>
                  <c:y val="-0.22093043564990825"/>
                </c:manualLayout>
              </c:layout>
              <c:tx>
                <c:rich>
                  <a:bodyPr/>
                  <a:lstStyle/>
                  <a:p>
                    <a:r>
                      <a:rPr lang="en-US" dirty="0"/>
                      <a:t>114,02286464</a:t>
                    </a:r>
                  </a:p>
                </c:rich>
              </c:tx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2-9793-4CD2-B68C-89E48283F70F}"/>
                </c:ext>
              </c:extLst>
            </c:dLbl>
            <c:dLbl>
              <c:idx val="3"/>
              <c:tx>
                <c:rich>
                  <a:bodyPr/>
                  <a:lstStyle/>
                  <a:p>
                    <a:r>
                      <a:rPr lang="en-US" dirty="0"/>
                      <a:t>226,67970582</a:t>
                    </a:r>
                  </a:p>
                </c:rich>
              </c:tx>
              <c:dLblPos val="in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showDataLabelsRange val="0"/>
                </c:ext>
                <c:ext xmlns:c16="http://schemas.microsoft.com/office/drawing/2014/chart" uri="{C3380CC4-5D6E-409C-BE32-E72D297353CC}">
                  <c16:uniqueId val="{00000004-9793-4CD2-B68C-89E48283F70F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ru-RU"/>
              </a:p>
            </c:txPr>
            <c:dLblPos val="in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Лист1!$A$2:$A$5</c:f>
              <c:strCache>
                <c:ptCount val="4"/>
                <c:pt idx="0">
                  <c:v>Бюджет автономного округа</c:v>
                </c:pt>
                <c:pt idx="1">
                  <c:v>Местный бюджет</c:v>
                </c:pt>
                <c:pt idx="2">
                  <c:v>Средства поселений,</c:v>
                </c:pt>
                <c:pt idx="3">
                  <c:v>Иные источники</c:v>
                </c:pt>
              </c:strCache>
            </c:strRef>
          </c:cat>
          <c:val>
            <c:numRef>
              <c:f>Лист1!$B$2:$B$5</c:f>
              <c:numCache>
                <c:formatCode>General</c:formatCode>
                <c:ptCount val="4"/>
                <c:pt idx="0">
                  <c:v>161.65770000000001</c:v>
                </c:pt>
                <c:pt idx="1">
                  <c:v>46.578175600000002</c:v>
                </c:pt>
                <c:pt idx="2">
                  <c:v>114.02286463999999</c:v>
                </c:pt>
                <c:pt idx="3">
                  <c:v>226.67970582000001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93-4CD2-B68C-89E48283F70F}"/>
            </c:ext>
          </c:extLst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ru-RU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ru-RU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4">
  <dgm:title val=""/>
  <dgm:desc val=""/>
  <dgm:catLst>
    <dgm:cat type="colorful" pri="104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>
      <a:schemeClr val="accent4"/>
      <a:schemeClr val="accent5"/>
    </dgm:fillClrLst>
    <dgm:linClrLst>
      <a:schemeClr val="accent4"/>
      <a:schemeClr val="accent5"/>
    </dgm:linClrLst>
    <dgm:effectClrLst/>
    <dgm:txLinClrLst/>
    <dgm:txFillClrLst/>
    <dgm:txEffectClrLst/>
  </dgm:styleLbl>
  <dgm:styleLbl name="lnNode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>
      <a:schemeClr val="accent4">
        <a:alpha val="50000"/>
      </a:schemeClr>
      <a:schemeClr val="accent5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>
      <a:schemeClr val="accent4">
        <a:tint val="50000"/>
      </a:schemeClr>
      <a:schemeClr val="accent5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4">
        <a:tint val="50000"/>
      </a:schemeClr>
      <a:schemeClr val="accent5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f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>
      <a:schemeClr val="accent4"/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/>
    <dgm:linClrLst>
      <a:schemeClr val="accent4"/>
      <a:schemeClr val="accent5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4"/>
    </dgm:fillClrLst>
    <dgm:linClrLst meth="repeat">
      <a:schemeClr val="accent4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4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1">
    <dgm:fillClrLst meth="repeat">
      <a:schemeClr val="accent5"/>
    </dgm:fillClrLst>
    <dgm:linClrLst meth="repeat">
      <a:schemeClr val="lt1">
        <a:shade val="80000"/>
      </a:schemeClr>
    </dgm:linClrLst>
    <dgm:effectClrLst/>
    <dgm:txLinClrLst/>
    <dgm:txFillClrLst/>
    <dgm:txEffectClrLst/>
  </dgm:styleLbl>
  <dgm:styleLbl name="asst2">
    <dgm:fillClrLst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4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6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4"/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4">
        <a:tint val="90000"/>
      </a:schemeClr>
    </dgm:fillClrLst>
    <dgm:linClrLst meth="repeat">
      <a:schemeClr val="accent5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6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4">
        <a:tint val="50000"/>
      </a:schemeClr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4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>
      <a:schemeClr val="accent4"/>
      <a:schemeClr val="accent5"/>
    </dgm:linClrLst>
    <dgm:effectClrLst/>
    <dgm:txLinClrLst/>
    <dgm:txFillClrLst meth="repeat">
      <a:schemeClr val="dk1"/>
    </dgm:txFillClrLst>
    <dgm:txEffectClrLst/>
  </dgm:styleLbl>
  <dgm:styleLbl name="f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>
      <a:schemeClr val="accent4">
        <a:tint val="40000"/>
        <a:alpha val="90000"/>
      </a:schemeClr>
      <a:schemeClr val="accent5">
        <a:tint val="40000"/>
        <a:alpha val="90000"/>
      </a:schemeClr>
    </dgm:fillClrLst>
    <dgm:linClrLst>
      <a:schemeClr val="accent4">
        <a:tint val="40000"/>
        <a:alpha val="90000"/>
      </a:schemeClr>
      <a:schemeClr val="accent5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5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6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4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4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4">
        <a:tint val="50000"/>
        <a:alpha val="40000"/>
      </a:schemeClr>
    </dgm:fillClrLst>
    <dgm:linClrLst meth="repeat">
      <a:schemeClr val="accent4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4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C74AB5F-1AF7-496F-8BCC-C35E3C6F7EBF}" type="doc">
      <dgm:prSet loTypeId="urn:microsoft.com/office/officeart/2005/8/layout/hChevron3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356E5AD-B9B2-497D-AA2F-97C61C6881D4}">
      <dgm:prSet/>
      <dgm:spPr>
        <a:solidFill>
          <a:srgbClr val="00B050"/>
        </a:solidFill>
        <a:ln>
          <a:noFill/>
        </a:ln>
        <a:effectLst>
          <a:outerShdw blurRad="44450" dist="27940" dir="5400000" algn="ctr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gm:spPr>
      <dgm:t>
        <a:bodyPr/>
        <a:lstStyle/>
        <a:p>
          <a:pPr rtl="0"/>
          <a:r>
            <a:rPr lang="ru-RU" dirty="0"/>
            <a:t>Ответственный исполнитель</a:t>
          </a:r>
        </a:p>
      </dgm:t>
    </dgm:pt>
    <dgm:pt modelId="{B553E6F0-CD07-48DD-B1EB-0DF3A6464653}" type="parTrans" cxnId="{86713071-1FED-4D30-846C-19FC498EEFDD}">
      <dgm:prSet/>
      <dgm:spPr/>
      <dgm:t>
        <a:bodyPr/>
        <a:lstStyle/>
        <a:p>
          <a:endParaRPr lang="ru-RU"/>
        </a:p>
      </dgm:t>
    </dgm:pt>
    <dgm:pt modelId="{50F8C18B-D0C4-4703-90D2-5334648A4821}" type="sibTrans" cxnId="{86713071-1FED-4D30-846C-19FC498EEFDD}">
      <dgm:prSet/>
      <dgm:spPr/>
      <dgm:t>
        <a:bodyPr/>
        <a:lstStyle/>
        <a:p>
          <a:endParaRPr lang="ru-RU"/>
        </a:p>
      </dgm:t>
    </dgm:pt>
    <dgm:pt modelId="{FF98AC0A-63C7-4ACF-9A3C-6487E92E2F98}" type="pres">
      <dgm:prSet presAssocID="{AC74AB5F-1AF7-496F-8BCC-C35E3C6F7EBF}" presName="Name0" presStyleCnt="0">
        <dgm:presLayoutVars>
          <dgm:dir/>
          <dgm:resizeHandles val="exact"/>
        </dgm:presLayoutVars>
      </dgm:prSet>
      <dgm:spPr/>
    </dgm:pt>
    <dgm:pt modelId="{FAC22A98-F6D8-4FC5-B611-69DCA439A2A9}" type="pres">
      <dgm:prSet presAssocID="{7356E5AD-B9B2-497D-AA2F-97C61C6881D4}" presName="parTxOnly" presStyleLbl="node1" presStyleIdx="0" presStyleCnt="1">
        <dgm:presLayoutVars>
          <dgm:bulletEnabled val="1"/>
        </dgm:presLayoutVars>
      </dgm:prSet>
      <dgm:spPr/>
    </dgm:pt>
  </dgm:ptLst>
  <dgm:cxnLst>
    <dgm:cxn modelId="{86713071-1FED-4D30-846C-19FC498EEFDD}" srcId="{AC74AB5F-1AF7-496F-8BCC-C35E3C6F7EBF}" destId="{7356E5AD-B9B2-497D-AA2F-97C61C6881D4}" srcOrd="0" destOrd="0" parTransId="{B553E6F0-CD07-48DD-B1EB-0DF3A6464653}" sibTransId="{50F8C18B-D0C4-4703-90D2-5334648A4821}"/>
    <dgm:cxn modelId="{BD166DC7-0682-43EE-A83F-BEC353105B5D}" type="presOf" srcId="{7356E5AD-B9B2-497D-AA2F-97C61C6881D4}" destId="{FAC22A98-F6D8-4FC5-B611-69DCA439A2A9}" srcOrd="0" destOrd="0" presId="urn:microsoft.com/office/officeart/2005/8/layout/hChevron3"/>
    <dgm:cxn modelId="{47F86ED3-D91E-4741-A78D-E343475069AF}" type="presOf" srcId="{AC74AB5F-1AF7-496F-8BCC-C35E3C6F7EBF}" destId="{FF98AC0A-63C7-4ACF-9A3C-6487E92E2F98}" srcOrd="0" destOrd="0" presId="urn:microsoft.com/office/officeart/2005/8/layout/hChevron3"/>
    <dgm:cxn modelId="{156FC2EE-F173-473E-B2BD-5F037DF4FAFF}" type="presParOf" srcId="{FF98AC0A-63C7-4ACF-9A3C-6487E92E2F98}" destId="{FAC22A98-F6D8-4FC5-B611-69DCA439A2A9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72F238FC-C47A-42B0-B3FC-A7881893EDA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72F238FC-C47A-42B0-B3FC-A7881893EDA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3D968C7-3292-4B0E-B4CD-84B201DF937B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E9F74E7-0E9C-459D-B52B-A041AC790CEC}" type="doc">
      <dgm:prSet loTypeId="urn:microsoft.com/office/officeart/2008/layout/VerticalCurvedList" loCatId="list" qsTypeId="urn:microsoft.com/office/officeart/2005/8/quickstyle/3d7" qsCatId="3D" csTypeId="urn:microsoft.com/office/officeart/2005/8/colors/colorful4" csCatId="colorful" phldr="1"/>
      <dgm:spPr/>
      <dgm:t>
        <a:bodyPr/>
        <a:lstStyle/>
        <a:p>
          <a:endParaRPr lang="ru-RU"/>
        </a:p>
      </dgm:t>
    </dgm:pt>
    <dgm:pt modelId="{11208C57-B88F-45BE-A50B-E78809C90363}">
      <dgm:prSet custT="1"/>
      <dgm:spPr>
        <a:sp3d extrusionH="50600" prstMaterial="metal">
          <a:bevelT w="101600" h="80600" prst="coolSlant"/>
          <a:bevelB w="80600" h="80600" prst="relaxedInset"/>
        </a:sp3d>
      </dgm:spPr>
      <dgm:t>
        <a:bodyPr/>
        <a:lstStyle/>
        <a:p>
          <a:r>
            <a:rPr lang="ru-RU" sz="1700" b="1" dirty="0"/>
            <a:t>Администрации поселений </a:t>
          </a:r>
          <a:r>
            <a:rPr lang="ru-RU" sz="1700" b="1" dirty="0" err="1"/>
            <a:t>Нефтеюганского</a:t>
          </a:r>
          <a:r>
            <a:rPr lang="ru-RU" sz="1700" b="1" dirty="0"/>
            <a:t> района</a:t>
          </a:r>
        </a:p>
      </dgm:t>
    </dgm:pt>
    <dgm:pt modelId="{9EC5656F-546B-4534-A8E2-96927DB1AA74}" type="sibTrans" cxnId="{737C4EB2-4A3E-4F14-8FAC-E717136DEB21}">
      <dgm:prSet/>
      <dgm:spPr/>
      <dgm:t>
        <a:bodyPr/>
        <a:lstStyle/>
        <a:p>
          <a:endParaRPr lang="ru-RU"/>
        </a:p>
      </dgm:t>
    </dgm:pt>
    <dgm:pt modelId="{CA7D1784-E028-4F0C-A59F-B2531785D1CF}" type="parTrans" cxnId="{737C4EB2-4A3E-4F14-8FAC-E717136DEB21}">
      <dgm:prSet/>
      <dgm:spPr/>
      <dgm:t>
        <a:bodyPr/>
        <a:lstStyle/>
        <a:p>
          <a:endParaRPr lang="ru-RU"/>
        </a:p>
      </dgm:t>
    </dgm:pt>
    <dgm:pt modelId="{D5CBABF4-8DDF-4252-8796-1F89B1DE87B0}">
      <dgm:prSet/>
      <dgm:spPr/>
      <dgm:t>
        <a:bodyPr/>
        <a:lstStyle/>
        <a:p>
          <a:r>
            <a:rPr lang="ru-RU" b="1" dirty="0"/>
            <a:t>Муниципальное казённое учреждение «Управление капитального строительства и жилищно-коммунального комплекса Нефтеюганского района»</a:t>
          </a:r>
        </a:p>
      </dgm:t>
    </dgm:pt>
    <dgm:pt modelId="{446C97CB-47F2-4918-A245-0C7D92172B18}" type="parTrans" cxnId="{AF1BB3DA-53A1-4868-9CB1-B3BCA1B57246}">
      <dgm:prSet/>
      <dgm:spPr/>
      <dgm:t>
        <a:bodyPr/>
        <a:lstStyle/>
        <a:p>
          <a:endParaRPr lang="ru-RU"/>
        </a:p>
      </dgm:t>
    </dgm:pt>
    <dgm:pt modelId="{A099CE81-ED43-4D99-80B2-107C31B26748}" type="sibTrans" cxnId="{AF1BB3DA-53A1-4868-9CB1-B3BCA1B57246}">
      <dgm:prSet/>
      <dgm:spPr/>
      <dgm:t>
        <a:bodyPr/>
        <a:lstStyle/>
        <a:p>
          <a:endParaRPr lang="ru-RU"/>
        </a:p>
      </dgm:t>
    </dgm:pt>
    <dgm:pt modelId="{5A9C3BB0-4250-4E2E-AF14-C887246D1A49}" type="pres">
      <dgm:prSet presAssocID="{7E9F74E7-0E9C-459D-B52B-A041AC790CEC}" presName="Name0" presStyleCnt="0">
        <dgm:presLayoutVars>
          <dgm:chMax val="7"/>
          <dgm:chPref val="7"/>
          <dgm:dir/>
        </dgm:presLayoutVars>
      </dgm:prSet>
      <dgm:spPr/>
    </dgm:pt>
    <dgm:pt modelId="{DDC656E2-1D52-4E23-BDF2-727110A03693}" type="pres">
      <dgm:prSet presAssocID="{7E9F74E7-0E9C-459D-B52B-A041AC790CEC}" presName="Name1" presStyleCnt="0"/>
      <dgm:spPr>
        <a:sp3d>
          <a:bevelT w="165100" prst="coolSlant"/>
        </a:sp3d>
      </dgm:spPr>
    </dgm:pt>
    <dgm:pt modelId="{6537A67F-372C-4082-805E-DD82A8AD8DBB}" type="pres">
      <dgm:prSet presAssocID="{7E9F74E7-0E9C-459D-B52B-A041AC790CEC}" presName="cycle" presStyleCnt="0"/>
      <dgm:spPr>
        <a:sp3d>
          <a:bevelT w="165100" prst="coolSlant"/>
        </a:sp3d>
      </dgm:spPr>
    </dgm:pt>
    <dgm:pt modelId="{53EF6BCC-8570-4A4A-B2E6-AE821C9AC326}" type="pres">
      <dgm:prSet presAssocID="{7E9F74E7-0E9C-459D-B52B-A041AC790CEC}" presName="srcNode" presStyleLbl="node1" presStyleIdx="0" presStyleCnt="2"/>
      <dgm:spPr>
        <a:sp3d>
          <a:bevelT w="165100" prst="coolSlant"/>
        </a:sp3d>
      </dgm:spPr>
    </dgm:pt>
    <dgm:pt modelId="{5B90E0DA-D070-4955-99F8-D78415703AB1}" type="pres">
      <dgm:prSet presAssocID="{7E9F74E7-0E9C-459D-B52B-A041AC790CEC}" presName="conn" presStyleLbl="parChTrans1D2" presStyleIdx="0" presStyleCnt="1"/>
      <dgm:spPr/>
    </dgm:pt>
    <dgm:pt modelId="{45F89BB6-3F30-420F-8EF5-1E5CFC03F9AB}" type="pres">
      <dgm:prSet presAssocID="{7E9F74E7-0E9C-459D-B52B-A041AC790CEC}" presName="extraNode" presStyleLbl="node1" presStyleIdx="0" presStyleCnt="2"/>
      <dgm:spPr>
        <a:sp3d>
          <a:bevelT w="165100" prst="coolSlant"/>
        </a:sp3d>
      </dgm:spPr>
    </dgm:pt>
    <dgm:pt modelId="{807B9D69-7170-4949-8EF1-BB0249F5F1D2}" type="pres">
      <dgm:prSet presAssocID="{7E9F74E7-0E9C-459D-B52B-A041AC790CEC}" presName="dstNode" presStyleLbl="node1" presStyleIdx="0" presStyleCnt="2"/>
      <dgm:spPr>
        <a:sp3d>
          <a:bevelT w="165100" prst="coolSlant"/>
        </a:sp3d>
      </dgm:spPr>
    </dgm:pt>
    <dgm:pt modelId="{F286844C-357F-4FB6-A965-C529BCD3A982}" type="pres">
      <dgm:prSet presAssocID="{D5CBABF4-8DDF-4252-8796-1F89B1DE87B0}" presName="text_1" presStyleLbl="node1" presStyleIdx="0" presStyleCnt="2">
        <dgm:presLayoutVars>
          <dgm:bulletEnabled val="1"/>
        </dgm:presLayoutVars>
      </dgm:prSet>
      <dgm:spPr/>
    </dgm:pt>
    <dgm:pt modelId="{B810359B-D5F6-405B-A3E4-3DBA082DB86C}" type="pres">
      <dgm:prSet presAssocID="{D5CBABF4-8DDF-4252-8796-1F89B1DE87B0}" presName="accent_1" presStyleCnt="0"/>
      <dgm:spPr/>
    </dgm:pt>
    <dgm:pt modelId="{17848273-0909-4EDE-A763-B0C30A3E647F}" type="pres">
      <dgm:prSet presAssocID="{D5CBABF4-8DDF-4252-8796-1F89B1DE87B0}" presName="accentRepeatNode" presStyleLbl="solidFgAcc1" presStyleIdx="0" presStyleCnt="2"/>
      <dgm:spPr/>
    </dgm:pt>
    <dgm:pt modelId="{B3B177B8-A55E-4B2B-880A-7A2863F1C254}" type="pres">
      <dgm:prSet presAssocID="{11208C57-B88F-45BE-A50B-E78809C90363}" presName="text_2" presStyleLbl="node1" presStyleIdx="1" presStyleCnt="2">
        <dgm:presLayoutVars>
          <dgm:bulletEnabled val="1"/>
        </dgm:presLayoutVars>
      </dgm:prSet>
      <dgm:spPr/>
    </dgm:pt>
    <dgm:pt modelId="{00B8DBD0-04E9-4687-96F6-8936EE7573DC}" type="pres">
      <dgm:prSet presAssocID="{11208C57-B88F-45BE-A50B-E78809C90363}" presName="accent_2" presStyleCnt="0"/>
      <dgm:spPr/>
    </dgm:pt>
    <dgm:pt modelId="{30382C4C-BC3D-4587-A163-FDD82350536A}" type="pres">
      <dgm:prSet presAssocID="{11208C57-B88F-45BE-A50B-E78809C90363}" presName="accentRepeatNode" presStyleLbl="solidFgAcc1" presStyleIdx="1" presStyleCnt="2"/>
      <dgm:spPr>
        <a:sp3d z="57200" extrusionH="600" contourW="3000">
          <a:bevelT w="48600" h="18600" prst="coolSlant"/>
          <a:bevelB w="48600" h="8600" prst="relaxedInset"/>
        </a:sp3d>
      </dgm:spPr>
    </dgm:pt>
  </dgm:ptLst>
  <dgm:cxnLst>
    <dgm:cxn modelId="{9350542D-3DB9-4143-8302-534DDF2F28B8}" type="presOf" srcId="{11208C57-B88F-45BE-A50B-E78809C90363}" destId="{B3B177B8-A55E-4B2B-880A-7A2863F1C254}" srcOrd="0" destOrd="0" presId="urn:microsoft.com/office/officeart/2008/layout/VerticalCurvedList"/>
    <dgm:cxn modelId="{10A2D53A-0392-4799-8BF6-2E286E3D6E2F}" type="presOf" srcId="{A099CE81-ED43-4D99-80B2-107C31B26748}" destId="{5B90E0DA-D070-4955-99F8-D78415703AB1}" srcOrd="0" destOrd="0" presId="urn:microsoft.com/office/officeart/2008/layout/VerticalCurvedList"/>
    <dgm:cxn modelId="{503CD6B1-7DBE-4436-923C-BC97BAE61D70}" type="presOf" srcId="{7E9F74E7-0E9C-459D-B52B-A041AC790CEC}" destId="{5A9C3BB0-4250-4E2E-AF14-C887246D1A49}" srcOrd="0" destOrd="0" presId="urn:microsoft.com/office/officeart/2008/layout/VerticalCurvedList"/>
    <dgm:cxn modelId="{737C4EB2-4A3E-4F14-8FAC-E717136DEB21}" srcId="{7E9F74E7-0E9C-459D-B52B-A041AC790CEC}" destId="{11208C57-B88F-45BE-A50B-E78809C90363}" srcOrd="1" destOrd="0" parTransId="{CA7D1784-E028-4F0C-A59F-B2531785D1CF}" sibTransId="{9EC5656F-546B-4534-A8E2-96927DB1AA74}"/>
    <dgm:cxn modelId="{EA7D1DB8-CB3F-4E98-981F-8759CCC428A0}" type="presOf" srcId="{D5CBABF4-8DDF-4252-8796-1F89B1DE87B0}" destId="{F286844C-357F-4FB6-A965-C529BCD3A982}" srcOrd="0" destOrd="0" presId="urn:microsoft.com/office/officeart/2008/layout/VerticalCurvedList"/>
    <dgm:cxn modelId="{AF1BB3DA-53A1-4868-9CB1-B3BCA1B57246}" srcId="{7E9F74E7-0E9C-459D-B52B-A041AC790CEC}" destId="{D5CBABF4-8DDF-4252-8796-1F89B1DE87B0}" srcOrd="0" destOrd="0" parTransId="{446C97CB-47F2-4918-A245-0C7D92172B18}" sibTransId="{A099CE81-ED43-4D99-80B2-107C31B26748}"/>
    <dgm:cxn modelId="{D5F2BA71-084F-4C17-B23D-9DFEF3F8D921}" type="presParOf" srcId="{5A9C3BB0-4250-4E2E-AF14-C887246D1A49}" destId="{DDC656E2-1D52-4E23-BDF2-727110A03693}" srcOrd="0" destOrd="0" presId="urn:microsoft.com/office/officeart/2008/layout/VerticalCurvedList"/>
    <dgm:cxn modelId="{24CE116B-583F-404C-8E51-8211D7C52F29}" type="presParOf" srcId="{DDC656E2-1D52-4E23-BDF2-727110A03693}" destId="{6537A67F-372C-4082-805E-DD82A8AD8DBB}" srcOrd="0" destOrd="0" presId="urn:microsoft.com/office/officeart/2008/layout/VerticalCurvedList"/>
    <dgm:cxn modelId="{A909DADE-AA4D-44A8-ADF3-59BA6F54D585}" type="presParOf" srcId="{6537A67F-372C-4082-805E-DD82A8AD8DBB}" destId="{53EF6BCC-8570-4A4A-B2E6-AE821C9AC326}" srcOrd="0" destOrd="0" presId="urn:microsoft.com/office/officeart/2008/layout/VerticalCurvedList"/>
    <dgm:cxn modelId="{D01DDEF6-DE44-4830-9C8B-73D886BE6AC8}" type="presParOf" srcId="{6537A67F-372C-4082-805E-DD82A8AD8DBB}" destId="{5B90E0DA-D070-4955-99F8-D78415703AB1}" srcOrd="1" destOrd="0" presId="urn:microsoft.com/office/officeart/2008/layout/VerticalCurvedList"/>
    <dgm:cxn modelId="{9F49C116-5B64-4FEC-AF55-AB37E906A07A}" type="presParOf" srcId="{6537A67F-372C-4082-805E-DD82A8AD8DBB}" destId="{45F89BB6-3F30-420F-8EF5-1E5CFC03F9AB}" srcOrd="2" destOrd="0" presId="urn:microsoft.com/office/officeart/2008/layout/VerticalCurvedList"/>
    <dgm:cxn modelId="{772D9D59-1F4A-4C87-8D8D-7DBA72DD3DC6}" type="presParOf" srcId="{6537A67F-372C-4082-805E-DD82A8AD8DBB}" destId="{807B9D69-7170-4949-8EF1-BB0249F5F1D2}" srcOrd="3" destOrd="0" presId="urn:microsoft.com/office/officeart/2008/layout/VerticalCurvedList"/>
    <dgm:cxn modelId="{AF01AA0F-9330-49E5-9A8A-C87EB9301F6C}" type="presParOf" srcId="{DDC656E2-1D52-4E23-BDF2-727110A03693}" destId="{F286844C-357F-4FB6-A965-C529BCD3A982}" srcOrd="1" destOrd="0" presId="urn:microsoft.com/office/officeart/2008/layout/VerticalCurvedList"/>
    <dgm:cxn modelId="{62950CDF-A6CF-4601-AAB8-08207D376DF6}" type="presParOf" srcId="{DDC656E2-1D52-4E23-BDF2-727110A03693}" destId="{B810359B-D5F6-405B-A3E4-3DBA082DB86C}" srcOrd="2" destOrd="0" presId="urn:microsoft.com/office/officeart/2008/layout/VerticalCurvedList"/>
    <dgm:cxn modelId="{ED5EEE82-ED28-4A46-B29C-D1607BC08146}" type="presParOf" srcId="{B810359B-D5F6-405B-A3E4-3DBA082DB86C}" destId="{17848273-0909-4EDE-A763-B0C30A3E647F}" srcOrd="0" destOrd="0" presId="urn:microsoft.com/office/officeart/2008/layout/VerticalCurvedList"/>
    <dgm:cxn modelId="{9CBB5220-0527-4930-8822-FCE8C77626C8}" type="presParOf" srcId="{DDC656E2-1D52-4E23-BDF2-727110A03693}" destId="{B3B177B8-A55E-4B2B-880A-7A2863F1C254}" srcOrd="3" destOrd="0" presId="urn:microsoft.com/office/officeart/2008/layout/VerticalCurvedList"/>
    <dgm:cxn modelId="{9489E332-027A-4C7D-B7FD-E8F400C7ADE6}" type="presParOf" srcId="{DDC656E2-1D52-4E23-BDF2-727110A03693}" destId="{00B8DBD0-04E9-4687-96F6-8936EE7573DC}" srcOrd="4" destOrd="0" presId="urn:microsoft.com/office/officeart/2008/layout/VerticalCurvedList"/>
    <dgm:cxn modelId="{CAF2E1F6-3AC1-4712-B993-7F2D703AECD8}" type="presParOf" srcId="{00B8DBD0-04E9-4687-96F6-8936EE7573DC}" destId="{30382C4C-BC3D-4587-A163-FDD82350536A}" srcOrd="0" destOrd="0" presId="urn:microsoft.com/office/officeart/2008/layout/VerticalCurvedList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  <a:ext uri="{C62137D5-CB1D-491B-B009-E17868A290BF}">
      <dgm14:recolorImg xmlns:dgm14="http://schemas.microsoft.com/office/drawing/2010/diagram" val="1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92DB8887-2F49-4E49-AA8A-30C810E4B9D4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87A693C3-E2C2-497D-AC84-A2BBB6AB65D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7E5EF3BD-3DFF-4708-B8B1-8260D8BFB5AC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1B6C265C-56FF-4840-8A8F-9B36E4ED7D96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C04B7C67-92B1-4353-A367-EC1DDB8EACAF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DAA83E0E-72F3-4CD3-8011-51B2A1C804E6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7333E14C-348A-442D-BCDF-5DE2249959E3}" type="doc">
      <dgm:prSet loTypeId="urn:microsoft.com/office/officeart/2005/8/layout/hChevron3" loCatId="process" qsTypeId="urn:microsoft.com/office/officeart/2005/8/quickstyle/simple2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A2151689-D1DA-419E-B9C4-A7F92383A10D}" type="pres">
      <dgm:prSet presAssocID="{7333E14C-348A-442D-BCDF-5DE2249959E3}" presName="Name0" presStyleCnt="0">
        <dgm:presLayoutVars>
          <dgm:dir/>
          <dgm:resizeHandles val="exact"/>
        </dgm:presLayoutVars>
      </dgm:prSet>
      <dgm:spPr/>
    </dgm:pt>
  </dgm:ptLst>
  <dgm:cxnLst>
    <dgm:cxn modelId="{72F238FC-C47A-42B0-B3FC-A7881893EDA5}" type="presOf" srcId="{7333E14C-348A-442D-BCDF-5DE2249959E3}" destId="{A2151689-D1DA-419E-B9C4-A7F92383A10D}" srcOrd="0" destOrd="0" presId="urn:microsoft.com/office/officeart/2005/8/layout/hChevron3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FAC22A98-F6D8-4FC5-B611-69DCA439A2A9}">
      <dsp:nvSpPr>
        <dsp:cNvPr id="0" name=""/>
        <dsp:cNvSpPr/>
      </dsp:nvSpPr>
      <dsp:spPr>
        <a:xfrm>
          <a:off x="1301" y="0"/>
          <a:ext cx="2663707" cy="859537"/>
        </a:xfrm>
        <a:prstGeom prst="homePlate">
          <a:avLst/>
        </a:prstGeom>
        <a:solidFill>
          <a:srgbClr val="00B050"/>
        </a:solidFill>
        <a:ln w="12700" cap="flat" cmpd="sng" algn="ctr">
          <a:noFill/>
          <a:prstDash val="solid"/>
          <a:miter lim="800000"/>
        </a:ln>
        <a:effectLst>
          <a:outerShdw blurRad="44450" dist="27940" dir="5400000" algn="ctr" rotWithShape="0">
            <a:srgbClr val="000000">
              <a:alpha val="32000"/>
            </a:srgbClr>
          </a:outerShdw>
        </a:effectLst>
        <a:scene3d>
          <a:camera prst="orthographicFront">
            <a:rot lat="0" lon="0" rev="0"/>
          </a:camera>
          <a:lightRig rig="balanced" dir="t">
            <a:rot lat="0" lon="0" rev="8700000"/>
          </a:lightRig>
        </a:scene3d>
        <a:sp3d>
          <a:bevelT w="190500" h="38100"/>
        </a:sp3d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33350" tIns="66675" rIns="33338" bIns="66675" numCol="1" spcCol="1270" anchor="ctr" anchorCtr="0">
          <a:noAutofit/>
        </a:bodyPr>
        <a:lstStyle/>
        <a:p>
          <a:pPr marL="0" lvl="0" indent="0" algn="ctr" defTabSz="1111250" rtl="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2500" kern="1200" dirty="0"/>
            <a:t>Ответственный исполнитель</a:t>
          </a:r>
        </a:p>
      </dsp:txBody>
      <dsp:txXfrm>
        <a:off x="1301" y="0"/>
        <a:ext cx="2448823" cy="859537"/>
      </dsp:txXfrm>
    </dsp:sp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5B90E0DA-D070-4955-99F8-D78415703AB1}">
      <dsp:nvSpPr>
        <dsp:cNvPr id="0" name=""/>
        <dsp:cNvSpPr/>
      </dsp:nvSpPr>
      <dsp:spPr>
        <a:xfrm>
          <a:off x="-3111643" y="-482063"/>
          <a:ext cx="3735423" cy="3735423"/>
        </a:xfrm>
        <a:prstGeom prst="blockArc">
          <a:avLst>
            <a:gd name="adj1" fmla="val 18900000"/>
            <a:gd name="adj2" fmla="val 2700000"/>
            <a:gd name="adj3" fmla="val 578"/>
          </a:avLst>
        </a:prstGeom>
        <a:noFill/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  <a:sp3d z="-110000"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286844C-357F-4FB6-A965-C529BCD3A982}">
      <dsp:nvSpPr>
        <dsp:cNvPr id="0" name=""/>
        <dsp:cNvSpPr/>
      </dsp:nvSpPr>
      <dsp:spPr>
        <a:xfrm>
          <a:off x="509433" y="395907"/>
          <a:ext cx="4674964" cy="791704"/>
        </a:xfrm>
        <a:prstGeom prst="rect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  <a:sp3d extrusionH="50600" prstMaterial="metal">
          <a:bevelT w="101600" h="80600" prst="relaxedInse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415" tIns="33020" rIns="33020" bIns="33020" numCol="1" spcCol="1270" anchor="ctr" anchorCtr="0">
          <a:noAutofit/>
        </a:bodyPr>
        <a:lstStyle/>
        <a:p>
          <a:pPr marL="0" lvl="0" indent="0" algn="l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300" b="1" kern="1200" dirty="0"/>
            <a:t>Муниципальное казённое учреждение «Управление капитального строительства и жилищно-коммунального комплекса Нефтеюганского района»</a:t>
          </a:r>
        </a:p>
      </dsp:txBody>
      <dsp:txXfrm>
        <a:off x="509433" y="395907"/>
        <a:ext cx="4674964" cy="791704"/>
      </dsp:txXfrm>
    </dsp:sp>
    <dsp:sp modelId="{17848273-0909-4EDE-A763-B0C30A3E647F}">
      <dsp:nvSpPr>
        <dsp:cNvPr id="0" name=""/>
        <dsp:cNvSpPr/>
      </dsp:nvSpPr>
      <dsp:spPr>
        <a:xfrm>
          <a:off x="14618" y="296944"/>
          <a:ext cx="989630" cy="9896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relaxedInse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B177B8-A55E-4B2B-880A-7A2863F1C254}">
      <dsp:nvSpPr>
        <dsp:cNvPr id="0" name=""/>
        <dsp:cNvSpPr/>
      </dsp:nvSpPr>
      <dsp:spPr>
        <a:xfrm>
          <a:off x="509433" y="1583685"/>
          <a:ext cx="4674964" cy="791704"/>
        </a:xfrm>
        <a:prstGeom prst="rect">
          <a:avLst/>
        </a:prstGeom>
        <a:solidFill>
          <a:schemeClr val="accent4">
            <a:hueOff val="10395692"/>
            <a:satOff val="-47968"/>
            <a:lumOff val="1765"/>
            <a:alphaOff val="0"/>
          </a:schemeClr>
        </a:solidFill>
        <a:ln>
          <a:noFill/>
        </a:ln>
        <a:effectLst/>
        <a:sp3d extrusionH="50600" prstMaterial="metal">
          <a:bevelT w="101600" h="80600" prst="coolSlant"/>
          <a:bevelB w="80600" h="80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1">
          <a:scrgbClr r="0" g="0" b="0"/>
        </a:effectRef>
        <a:fontRef idx="minor">
          <a:schemeClr val="dk1"/>
        </a:fontRef>
      </dsp:style>
      <dsp:txBody>
        <a:bodyPr spcFirstLastPara="0" vert="horz" wrap="square" lIns="628415" tIns="43180" rIns="43180" bIns="43180" numCol="1" spcCol="1270" anchor="ctr" anchorCtr="0">
          <a:noAutofit/>
        </a:bodyPr>
        <a:lstStyle/>
        <a:p>
          <a:pPr marL="0" lvl="0" indent="0" algn="l" defTabSz="7556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ru-RU" sz="1700" b="1" kern="1200" dirty="0"/>
            <a:t>Администрации поселений </a:t>
          </a:r>
          <a:r>
            <a:rPr lang="ru-RU" sz="1700" b="1" kern="1200" dirty="0" err="1"/>
            <a:t>Нефтеюганского</a:t>
          </a:r>
          <a:r>
            <a:rPr lang="ru-RU" sz="1700" b="1" kern="1200" dirty="0"/>
            <a:t> района</a:t>
          </a:r>
        </a:p>
      </dsp:txBody>
      <dsp:txXfrm>
        <a:off x="509433" y="1583685"/>
        <a:ext cx="4674964" cy="791704"/>
      </dsp:txXfrm>
    </dsp:sp>
    <dsp:sp modelId="{30382C4C-BC3D-4587-A163-FDD82350536A}">
      <dsp:nvSpPr>
        <dsp:cNvPr id="0" name=""/>
        <dsp:cNvSpPr/>
      </dsp:nvSpPr>
      <dsp:spPr>
        <a:xfrm>
          <a:off x="14618" y="1484722"/>
          <a:ext cx="989630" cy="989630"/>
        </a:xfrm>
        <a:prstGeom prst="ellipse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>
          <a:noFill/>
        </a:ln>
        <a:effectLst/>
        <a:sp3d z="57200" extrusionH="600" contourW="3000">
          <a:bevelT w="48600" h="18600" prst="coolSlant"/>
          <a:bevelB w="48600" h="8600" prst="relaxedInset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8/layout/VerticalCurvedList">
  <dgm:title val=""/>
  <dgm:desc val=""/>
  <dgm:catLst>
    <dgm:cat type="list" pri="20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chMax val="7"/>
      <dgm:chPref val="7"/>
      <dgm:dir/>
    </dgm:varLst>
    <dgm:alg type="composite"/>
    <dgm:shape xmlns:r="http://schemas.openxmlformats.org/officeDocument/2006/relationships" r:blip="">
      <dgm:adjLst/>
    </dgm:shape>
    <dgm:constrLst>
      <dgm:constr type="w" for="ch" refType="h" refFor="ch" op="gte" fact="0.8"/>
    </dgm:constrLst>
    <dgm:layoutNode name="Name1">
      <dgm:alg type="composite"/>
      <dgm:shape xmlns:r="http://schemas.openxmlformats.org/officeDocument/2006/relationships" r:blip="">
        <dgm:adjLst/>
      </dgm:shape>
      <dgm:choose name="Name2">
        <dgm:if name="Name3" func="var" arg="dir" op="equ" val="norm">
          <dgm:choose name="Name4">
            <dgm:if name="Name5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h" fact="0.225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primFontSz" for="ch" ptType="node" op="equ" val="65"/>
              </dgm:constrLst>
            </dgm:if>
            <dgm:if name="Name6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h" fact="0.1891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h" fact="0.1891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primFontSz" for="ch" ptType="node" op="equ" val="65"/>
              </dgm:constrLst>
            </dgm:if>
            <dgm:if name="Name7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h" fact="0.1526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h" fact="0.2253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h" fact="0.1526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primFontSz" for="ch" ptType="node" op="equ" val="65"/>
              </dgm:constrLst>
            </dgm:if>
            <dgm:if name="Name8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h" fact="0.1268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h" fact="0.215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h" fact="0.21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h" fact="0.126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primFontSz" for="ch" ptType="node" op="equ" val="65"/>
              </dgm:constrLst>
            </dgm:if>
            <dgm:if name="Name9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h" fact="0.1082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h" fact="0.197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h" fact="0.2253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h" fact="0.1978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h" fact="0.1082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primFontSz" for="ch" ptType="node" op="equ" val="65"/>
              </dgm:constrLst>
            </dgm:if>
            <dgm:if name="Name10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h" fact="0.0943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h" fact="0.1809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h" fact="0.2205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h" fact="0.2205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h" fact="0.18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h" fact="0.0943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primFontSz" for="ch" ptType="node" op="equ" val="65"/>
              </dgm:constrLst>
            </dgm:if>
            <dgm:else name="Name11">
              <dgm:constrLst>
                <dgm:constr type="h" for="ch" forName="cycle" refType="h"/>
                <dgm:constr type="w" for="ch" forName="cycle" refType="h" refFor="ch" refForName="cycle" fact="0.26"/>
                <dgm:constr type="l" for="ch" forName="cycle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h" fact="0.0835"/>
                <dgm:constr type="l" for="ch" forName="text_1" refType="ctrX" refFor="ch" refForName="accent_1"/>
                <dgm:constr type="r" for="ch" forName="text_1" refType="w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l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h" fact="0.1658"/>
                <dgm:constr type="l" for="ch" forName="text_2" refType="ctrX" refFor="ch" refForName="accent_2"/>
                <dgm:constr type="r" for="ch" forName="text_2" refType="w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l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h" fact="0.2109"/>
                <dgm:constr type="l" for="ch" forName="text_3" refType="ctrX" refFor="ch" refForName="accent_3"/>
                <dgm:constr type="r" for="ch" forName="text_3" refType="w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l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h" fact="0.2253"/>
                <dgm:constr type="l" for="ch" forName="text_4" refType="ctrX" refFor="ch" refForName="accent_4"/>
                <dgm:constr type="r" for="ch" forName="text_4" refType="w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l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h" fact="0.2109"/>
                <dgm:constr type="l" for="ch" forName="text_5" refType="ctrX" refFor="ch" refForName="accent_5"/>
                <dgm:constr type="r" for="ch" forName="text_5" refType="w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l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h" fact="0.1658"/>
                <dgm:constr type="l" for="ch" forName="text_6" refType="ctrX" refFor="ch" refForName="accent_6"/>
                <dgm:constr type="r" for="ch" forName="text_6" refType="w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l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h" fact="0.0835"/>
                <dgm:constr type="l" for="ch" forName="text_7" refType="ctrX" refFor="ch" refForName="accent_7"/>
                <dgm:constr type="r" for="ch" forName="text_7" refType="w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lMarg" for="ch" forName="text_7" refType="w" refFor="ch" refForName="accent_7" fact="1.8"/>
                <dgm:constr type="primFontSz" for="ch" ptType="node" op="equ" val="65"/>
              </dgm:constrLst>
            </dgm:else>
          </dgm:choose>
        </dgm:if>
        <dgm:else name="Name12">
          <dgm:choose name="Name13">
            <dgm:if name="Name14" axis="ch" ptType="node" func="cnt" op="equ" val="1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625"/>
                <dgm:constr type="w" for="ch" forName="accent_1" refType="h" refFor="ch" refForName="accent_1" op="equ"/>
                <dgm:constr type="ctrY" for="ch" forName="accent_1" refType="h" fact="0.5"/>
                <dgm:constr type="ctrX" for="ch" forName="accent_1" refType="w"/>
                <dgm:constr type="ctrXOff" for="ch" forName="accent_1" refType="h" fact="-0.225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primFontSz" for="ch" ptType="node" op="equ" val="65"/>
              </dgm:constrLst>
            </dgm:if>
            <dgm:if name="Name15" axis="ch" ptType="node" func="cnt" op="equ" val="2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3571"/>
                <dgm:constr type="w" for="ch" forName="accent_1" refType="h" refFor="ch" refForName="accent_1" op="equ"/>
                <dgm:constr type="ctrY" for="ch" forName="accent_1" refType="h" fact="0.2857"/>
                <dgm:constr type="ctrX" for="ch" forName="accent_1" refType="w"/>
                <dgm:constr type="ctrXOff" for="ch" forName="accent_1" refType="h" fact="-0.1891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3571"/>
                <dgm:constr type="w" for="ch" forName="accent_2" refType="h" refFor="ch" refForName="accent_2" op="equ"/>
                <dgm:constr type="ctrY" for="ch" forName="accent_2" refType="h" fact="0.7143"/>
                <dgm:constr type="ctrX" for="ch" forName="accent_2" refType="w"/>
                <dgm:constr type="ctrXOff" for="ch" forName="accent_2" refType="h" fact="-0.1891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primFontSz" for="ch" ptType="node" op="equ" val="65"/>
              </dgm:constrLst>
            </dgm:if>
            <dgm:if name="Name16" axis="ch" ptType="node" func="cnt" op="equ" val="3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25"/>
                <dgm:constr type="w" for="ch" forName="accent_1" refType="h" refFor="ch" refForName="accent_1" op="equ"/>
                <dgm:constr type="ctrY" for="ch" forName="accent_1" refType="h" fact="0.2"/>
                <dgm:constr type="ctrX" for="ch" forName="accent_1" refType="w"/>
                <dgm:constr type="ctrXOff" for="ch" forName="accent_1" refType="h" fact="-0.1526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25"/>
                <dgm:constr type="w" for="ch" forName="accent_2" refType="h" refFor="ch" refForName="accent_2" op="equ"/>
                <dgm:constr type="ctrY" for="ch" forName="accent_2" refType="h" fact="0.5"/>
                <dgm:constr type="ctrX" for="ch" forName="accent_2" refType="w"/>
                <dgm:constr type="ctrXOff" for="ch" forName="accent_2" refType="h" fact="-0.2253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25"/>
                <dgm:constr type="w" for="ch" forName="accent_3" refType="h" refFor="ch" refForName="accent_3" op="equ"/>
                <dgm:constr type="ctrY" for="ch" forName="accent_3" refType="h" fact="0.8"/>
                <dgm:constr type="ctrX" for="ch" forName="accent_3" refType="w"/>
                <dgm:constr type="ctrXOff" for="ch" forName="accent_3" refType="h" fact="-0.1526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primFontSz" for="ch" ptType="node" op="equ" val="65"/>
              </dgm:constrLst>
            </dgm:if>
            <dgm:if name="Name17" axis="ch" ptType="node" func="cnt" op="equ" val="4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923"/>
                <dgm:constr type="w" for="ch" forName="accent_1" refType="h" refFor="ch" refForName="accent_1" op="equ"/>
                <dgm:constr type="ctrY" for="ch" forName="accent_1" refType="h" fact="0.1538"/>
                <dgm:constr type="ctrX" for="ch" forName="accent_1" refType="w"/>
                <dgm:constr type="ctrXOff" for="ch" forName="accent_1" refType="h" fact="-0.1268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923"/>
                <dgm:constr type="w" for="ch" forName="accent_2" refType="h" refFor="ch" refForName="accent_2" op="equ"/>
                <dgm:constr type="ctrY" for="ch" forName="accent_2" refType="h" fact="0.3846"/>
                <dgm:constr type="ctrX" for="ch" forName="accent_2" refType="w"/>
                <dgm:constr type="ctrXOff" for="ch" forName="accent_2" refType="h" fact="-0.215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923"/>
                <dgm:constr type="w" for="ch" forName="accent_3" refType="h" refFor="ch" refForName="accent_3" op="equ"/>
                <dgm:constr type="ctrY" for="ch" forName="accent_3" refType="h" fact="0.6154"/>
                <dgm:constr type="ctrX" for="ch" forName="accent_3" refType="w"/>
                <dgm:constr type="ctrXOff" for="ch" forName="accent_3" refType="h" fact="-0.21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923"/>
                <dgm:constr type="w" for="ch" forName="accent_4" refType="h" refFor="ch" refForName="accent_4" op="equ"/>
                <dgm:constr type="ctrY" for="ch" forName="accent_4" refType="h" fact="0.8462"/>
                <dgm:constr type="ctrX" for="ch" forName="accent_4" refType="w"/>
                <dgm:constr type="ctrXOff" for="ch" forName="accent_4" refType="h" fact="-0.126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primFontSz" for="ch" ptType="node" op="equ" val="65"/>
              </dgm:constrLst>
            </dgm:if>
            <dgm:if name="Name18" axis="ch" ptType="node" func="cnt" op="equ" val="5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563"/>
                <dgm:constr type="w" for="ch" forName="accent_1" refType="h" refFor="ch" refForName="accent_1" op="equ"/>
                <dgm:constr type="ctrY" for="ch" forName="accent_1" refType="h" fact="0.125"/>
                <dgm:constr type="ctrX" for="ch" forName="accent_1" refType="w"/>
                <dgm:constr type="ctrXOff" for="ch" forName="accent_1" refType="h" fact="-0.1082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563"/>
                <dgm:constr type="w" for="ch" forName="accent_2" refType="h" refFor="ch" refForName="accent_2" op="equ"/>
                <dgm:constr type="ctrY" for="ch" forName="accent_2" refType="h" fact="0.3125"/>
                <dgm:constr type="ctrX" for="ch" forName="accent_2" refType="w"/>
                <dgm:constr type="ctrXOff" for="ch" forName="accent_2" refType="h" fact="-0.197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563"/>
                <dgm:constr type="w" for="ch" forName="accent_3" refType="h" refFor="ch" refForName="accent_3" op="equ"/>
                <dgm:constr type="ctrY" for="ch" forName="accent_3" refType="h" fact="0.5"/>
                <dgm:constr type="ctrX" for="ch" forName="accent_3" refType="w"/>
                <dgm:constr type="ctrXOff" for="ch" forName="accent_3" refType="h" fact="-0.2253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563"/>
                <dgm:constr type="w" for="ch" forName="accent_4" refType="h" refFor="ch" refForName="accent_4" op="equ"/>
                <dgm:constr type="ctrY" for="ch" forName="accent_4" refType="h" fact="0.6875"/>
                <dgm:constr type="ctrX" for="ch" forName="accent_4" refType="w"/>
                <dgm:constr type="ctrXOff" for="ch" forName="accent_4" refType="h" fact="-0.1978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563"/>
                <dgm:constr type="w" for="ch" forName="accent_5" refType="h" refFor="ch" refForName="accent_5" op="equ"/>
                <dgm:constr type="ctrY" for="ch" forName="accent_5" refType="h" fact="0.875"/>
                <dgm:constr type="ctrX" for="ch" forName="accent_5" refType="w"/>
                <dgm:constr type="ctrXOff" for="ch" forName="accent_5" refType="h" fact="-0.1082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primFontSz" for="ch" ptType="node" op="equ" val="65"/>
              </dgm:constrLst>
            </dgm:if>
            <dgm:if name="Name19" axis="ch" ptType="node" func="cnt" op="equ" val="6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316"/>
                <dgm:constr type="w" for="ch" forName="accent_1" refType="h" refFor="ch" refForName="accent_1" op="equ"/>
                <dgm:constr type="ctrY" for="ch" forName="accent_1" refType="h" fact="0.1053"/>
                <dgm:constr type="ctrX" for="ch" forName="accent_1" refType="w"/>
                <dgm:constr type="ctrXOff" for="ch" forName="accent_1" refType="h" fact="-0.0943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316"/>
                <dgm:constr type="w" for="ch" forName="accent_2" refType="h" refFor="ch" refForName="accent_2" op="equ"/>
                <dgm:constr type="ctrY" for="ch" forName="accent_2" refType="h" fact="0.2632"/>
                <dgm:constr type="ctrX" for="ch" forName="accent_2" refType="w"/>
                <dgm:constr type="ctrXOff" for="ch" forName="accent_2" refType="h" fact="-0.1809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316"/>
                <dgm:constr type="w" for="ch" forName="accent_3" refType="h" refFor="ch" refForName="accent_3" op="equ"/>
                <dgm:constr type="ctrY" for="ch" forName="accent_3" refType="h" fact="0.4211"/>
                <dgm:constr type="ctrX" for="ch" forName="accent_3" refType="w"/>
                <dgm:constr type="ctrXOff" for="ch" forName="accent_3" refType="h" fact="-0.2205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316"/>
                <dgm:constr type="w" for="ch" forName="accent_4" refType="h" refFor="ch" refForName="accent_4" op="equ"/>
                <dgm:constr type="ctrY" for="ch" forName="accent_4" refType="h" fact="0.5789"/>
                <dgm:constr type="ctrX" for="ch" forName="accent_4" refType="w"/>
                <dgm:constr type="ctrXOff" for="ch" forName="accent_4" refType="h" fact="-0.2205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316"/>
                <dgm:constr type="w" for="ch" forName="accent_5" refType="h" refFor="ch" refForName="accent_5" op="equ"/>
                <dgm:constr type="ctrY" for="ch" forName="accent_5" refType="h" fact="0.7368"/>
                <dgm:constr type="ctrX" for="ch" forName="accent_5" refType="w"/>
                <dgm:constr type="ctrXOff" for="ch" forName="accent_5" refType="h" fact="-0.18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316"/>
                <dgm:constr type="w" for="ch" forName="accent_6" refType="h" refFor="ch" refForName="accent_6" op="equ"/>
                <dgm:constr type="ctrY" for="ch" forName="accent_6" refType="h" fact="0.8947"/>
                <dgm:constr type="ctrX" for="ch" forName="accent_6" refType="w"/>
                <dgm:constr type="ctrXOff" for="ch" forName="accent_6" refType="h" fact="-0.0943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primFontSz" for="ch" ptType="node" op="equ" val="65"/>
              </dgm:constrLst>
            </dgm:if>
            <dgm:else name="Name20">
              <dgm:constrLst>
                <dgm:constr type="h" for="ch" forName="cycle" refType="h"/>
                <dgm:constr type="w" for="ch" forName="cycle" refType="h" refFor="ch" refForName="cycle" fact="0.26"/>
                <dgm:constr type="r" for="ch" forName="cycle" refType="w"/>
                <dgm:constr type="ctrY" for="ch" forName="cycle" refType="h" fact="0.5"/>
                <dgm:constr type="diam" for="ch" forName="cycle" refType="h" fact="1.344"/>
                <dgm:constr type="h" for="ch" forName="accent_1" refType="h" fact="0.1136"/>
                <dgm:constr type="w" for="ch" forName="accent_1" refType="h" refFor="ch" refForName="accent_1" op="equ"/>
                <dgm:constr type="ctrY" for="ch" forName="accent_1" refType="h" fact="0.0909"/>
                <dgm:constr type="ctrX" for="ch" forName="accent_1" refType="w"/>
                <dgm:constr type="ctrXOff" for="ch" forName="accent_1" refType="h" fact="-0.0835"/>
                <dgm:constr type="r" for="ch" forName="text_1" refType="ctrX" refFor="ch" refForName="accent_1"/>
                <dgm:constr type="rOff" for="ch" forName="text_1" refType="ctrXOff" refFor="ch" refForName="accent_1"/>
                <dgm:constr type="l" for="ch" forName="text_1"/>
                <dgm:constr type="w" for="ch" forName="text_1" refType="h" refFor="ch" refForName="text_1" op="gte"/>
                <dgm:constr type="h" for="ch" forName="text_1" refType="h" refFor="ch" refForName="accent_1" fact="0.8"/>
                <dgm:constr type="ctrY" for="ch" forName="text_1" refType="ctrY" refFor="ch" refForName="accent_1"/>
                <dgm:constr type="rMarg" for="ch" forName="text_1" refType="w" refFor="ch" refForName="accent_1" fact="1.8"/>
                <dgm:constr type="h" for="ch" forName="accent_2" refType="h" fact="0.1136"/>
                <dgm:constr type="w" for="ch" forName="accent_2" refType="h" refFor="ch" refForName="accent_2" op="equ"/>
                <dgm:constr type="ctrY" for="ch" forName="accent_2" refType="h" fact="0.2273"/>
                <dgm:constr type="ctrX" for="ch" forName="accent_2" refType="w"/>
                <dgm:constr type="ctrXOff" for="ch" forName="accent_2" refType="h" fact="-0.1658"/>
                <dgm:constr type="r" for="ch" forName="text_2" refType="ctrX" refFor="ch" refForName="accent_2"/>
                <dgm:constr type="rOff" for="ch" forName="text_2" refType="ctrXOff" refFor="ch" refForName="accent_2"/>
                <dgm:constr type="l" for="ch" forName="text_2"/>
                <dgm:constr type="w" for="ch" forName="text_2" refType="h" refFor="ch" refForName="text_2" op="gte"/>
                <dgm:constr type="h" for="ch" forName="text_2" refType="h" refFor="ch" refForName="accent_2" fact="0.8"/>
                <dgm:constr type="ctrY" for="ch" forName="text_2" refType="ctrY" refFor="ch" refForName="accent_2"/>
                <dgm:constr type="rMarg" for="ch" forName="text_2" refType="w" refFor="ch" refForName="accent_2" fact="1.8"/>
                <dgm:constr type="h" for="ch" forName="accent_3" refType="h" fact="0.1136"/>
                <dgm:constr type="w" for="ch" forName="accent_3" refType="h" refFor="ch" refForName="accent_3" op="equ"/>
                <dgm:constr type="ctrY" for="ch" forName="accent_3" refType="h" fact="0.3636"/>
                <dgm:constr type="ctrX" for="ch" forName="accent_3" refType="w"/>
                <dgm:constr type="ctrXOff" for="ch" forName="accent_3" refType="h" fact="-0.2109"/>
                <dgm:constr type="r" for="ch" forName="text_3" refType="ctrX" refFor="ch" refForName="accent_3"/>
                <dgm:constr type="rOff" for="ch" forName="text_3" refType="ctrXOff" refFor="ch" refForName="accent_3"/>
                <dgm:constr type="l" for="ch" forName="text_3"/>
                <dgm:constr type="w" for="ch" forName="text_3" refType="h" refFor="ch" refForName="text_3" op="gte"/>
                <dgm:constr type="h" for="ch" forName="text_3" refType="h" refFor="ch" refForName="accent_3" fact="0.8"/>
                <dgm:constr type="ctrY" for="ch" forName="text_3" refType="ctrY" refFor="ch" refForName="accent_3"/>
                <dgm:constr type="rMarg" for="ch" forName="text_3" refType="w" refFor="ch" refForName="accent_3" fact="1.8"/>
                <dgm:constr type="h" for="ch" forName="accent_4" refType="h" fact="0.1136"/>
                <dgm:constr type="w" for="ch" forName="accent_4" refType="h" refFor="ch" refForName="accent_4" op="equ"/>
                <dgm:constr type="ctrY" for="ch" forName="accent_4" refType="h" fact="0.5"/>
                <dgm:constr type="ctrX" for="ch" forName="accent_4" refType="w"/>
                <dgm:constr type="ctrXOff" for="ch" forName="accent_4" refType="h" fact="-0.2253"/>
                <dgm:constr type="r" for="ch" forName="text_4" refType="ctrX" refFor="ch" refForName="accent_4"/>
                <dgm:constr type="rOff" for="ch" forName="text_4" refType="ctrXOff" refFor="ch" refForName="accent_4"/>
                <dgm:constr type="l" for="ch" forName="text_4"/>
                <dgm:constr type="w" for="ch" forName="text_4" refType="h" refFor="ch" refForName="text_4" op="gte"/>
                <dgm:constr type="h" for="ch" forName="text_4" refType="h" refFor="ch" refForName="accent_4" fact="0.8"/>
                <dgm:constr type="ctrY" for="ch" forName="text_4" refType="ctrY" refFor="ch" refForName="accent_4"/>
                <dgm:constr type="rMarg" for="ch" forName="text_4" refType="w" refFor="ch" refForName="accent_4" fact="1.8"/>
                <dgm:constr type="h" for="ch" forName="accent_5" refType="h" fact="0.1136"/>
                <dgm:constr type="w" for="ch" forName="accent_5" refType="h" refFor="ch" refForName="accent_5" op="equ"/>
                <dgm:constr type="ctrY" for="ch" forName="accent_5" refType="h" fact="0.6364"/>
                <dgm:constr type="ctrX" for="ch" forName="accent_5" refType="w"/>
                <dgm:constr type="ctrXOff" for="ch" forName="accent_5" refType="h" fact="-0.2109"/>
                <dgm:constr type="r" for="ch" forName="text_5" refType="ctrX" refFor="ch" refForName="accent_5"/>
                <dgm:constr type="rOff" for="ch" forName="text_5" refType="ctrXOff" refFor="ch" refForName="accent_5"/>
                <dgm:constr type="l" for="ch" forName="text_5"/>
                <dgm:constr type="w" for="ch" forName="text_5" refType="h" refFor="ch" refForName="text_5" op="gte"/>
                <dgm:constr type="h" for="ch" forName="text_5" refType="h" refFor="ch" refForName="accent_5" fact="0.8"/>
                <dgm:constr type="ctrY" for="ch" forName="text_5" refType="ctrY" refFor="ch" refForName="accent_5"/>
                <dgm:constr type="rMarg" for="ch" forName="text_5" refType="w" refFor="ch" refForName="accent_5" fact="1.8"/>
                <dgm:constr type="h" for="ch" forName="accent_6" refType="h" fact="0.1136"/>
                <dgm:constr type="w" for="ch" forName="accent_6" refType="h" refFor="ch" refForName="accent_6" op="equ"/>
                <dgm:constr type="ctrY" for="ch" forName="accent_6" refType="h" fact="0.7727"/>
                <dgm:constr type="ctrX" for="ch" forName="accent_6" refType="w"/>
                <dgm:constr type="ctrXOff" for="ch" forName="accent_6" refType="h" fact="-0.1658"/>
                <dgm:constr type="r" for="ch" forName="text_6" refType="ctrX" refFor="ch" refForName="accent_6"/>
                <dgm:constr type="rOff" for="ch" forName="text_6" refType="ctrXOff" refFor="ch" refForName="accent_6"/>
                <dgm:constr type="l" for="ch" forName="text_6"/>
                <dgm:constr type="w" for="ch" forName="text_6" refType="h" refFor="ch" refForName="text_6" op="gte"/>
                <dgm:constr type="h" for="ch" forName="text_6" refType="h" refFor="ch" refForName="accent_6" fact="0.8"/>
                <dgm:constr type="ctrY" for="ch" forName="text_6" refType="ctrY" refFor="ch" refForName="accent_6"/>
                <dgm:constr type="rMarg" for="ch" forName="text_6" refType="w" refFor="ch" refForName="accent_6" fact="1.8"/>
                <dgm:constr type="h" for="ch" forName="accent_7" refType="h" fact="0.1136"/>
                <dgm:constr type="w" for="ch" forName="accent_7" refType="h" refFor="ch" refForName="accent_7" op="equ"/>
                <dgm:constr type="ctrY" for="ch" forName="accent_7" refType="h" fact="0.9091"/>
                <dgm:constr type="ctrX" for="ch" forName="accent_7" refType="w"/>
                <dgm:constr type="ctrXOff" for="ch" forName="accent_7" refType="h" fact="-0.0835"/>
                <dgm:constr type="r" for="ch" forName="text_7" refType="ctrX" refFor="ch" refForName="accent_7"/>
                <dgm:constr type="rOff" for="ch" forName="text_7" refType="ctrXOff" refFor="ch" refForName="accent_7"/>
                <dgm:constr type="l" for="ch" forName="text_7"/>
                <dgm:constr type="w" for="ch" forName="text_7" refType="h" refFor="ch" refForName="text_7" op="gte"/>
                <dgm:constr type="h" for="ch" forName="text_7" refType="h" refFor="ch" refForName="accent_7" fact="0.8"/>
                <dgm:constr type="ctrY" for="ch" forName="text_7" refType="ctrY" refFor="ch" refForName="accent_7"/>
                <dgm:constr type="rMarg" for="ch" forName="text_7" refType="w" refFor="ch" refForName="accent_7" fact="1.8"/>
                <dgm:constr type="primFontSz" for="ch" ptType="node" op="equ" val="65"/>
              </dgm:constrLst>
            </dgm:else>
          </dgm:choose>
        </dgm:else>
      </dgm:choose>
      <dgm:layoutNode name="cycle">
        <dgm:choose name="Name21">
          <dgm:if name="Name22" func="var" arg="dir" op="equ" val="norm">
            <dgm:alg type="cycle">
              <dgm:param type="stAng" val="45"/>
              <dgm:param type="spanAng" val="90"/>
            </dgm:alg>
          </dgm:if>
          <dgm:else name="Name23">
            <dgm:alg type="cycle">
              <dgm:param type="stAng" val="225"/>
              <dgm:param type="spanAng" val="90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val="1"/>
          <dgm:constr type="h" for="ch" val="1"/>
          <dgm:constr type="diam" for="ch" forName="conn" refType="diam"/>
        </dgm:constrLst>
        <dgm:layoutNode name="src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conn" styleLbl="parChTrans1D2">
          <dgm:alg type="conn">
            <dgm:param type="connRout" val="curve"/>
            <dgm:param type="srcNode" val="srcNode"/>
            <dgm:param type="dstNode" val="dstNode"/>
            <dgm:param type="begPts" val="ctr"/>
            <dgm:param type="endPts" val="ctr"/>
            <dgm:param type="endSty" val="noArr"/>
          </dgm:alg>
          <dgm:shape xmlns:r="http://schemas.openxmlformats.org/officeDocument/2006/relationships" type="conn" r:blip="">
            <dgm:adjLst/>
          </dgm:shape>
          <dgm:presOf axis="desOrSelf" ptType="sibTrans" hideLastTrans="0" st="0" cnt="1"/>
          <dgm:constrLst>
            <dgm:constr type="begPad"/>
            <dgm:constr type="endPad"/>
          </dgm:constrLst>
        </dgm:layoutNode>
        <dgm:layoutNode name="extraNode">
          <dgm:alg type="sp"/>
          <dgm:shape xmlns:r="http://schemas.openxmlformats.org/officeDocument/2006/relationships" type="rect" r:blip="" hideGeom="1">
            <dgm:adjLst/>
          </dgm:shape>
          <dgm:presOf/>
        </dgm:layoutNode>
        <dgm:layoutNode name="dstNode">
          <dgm:alg type="sp"/>
          <dgm:shape xmlns:r="http://schemas.openxmlformats.org/officeDocument/2006/relationships" type="rect" r:blip="" hideGeom="1">
            <dgm:adjLst/>
          </dgm:shape>
          <dgm:presOf/>
        </dgm:layoutNode>
      </dgm:layoutNode>
      <dgm:forEach name="wrapper" axis="self" ptType="parTrans">
        <dgm:forEach name="wrapper2" axis="self" ptType="sibTrans" st="2">
          <dgm:forEach name="accentRepeat" axis="self">
            <dgm:layoutNode name="accentRepeatNode" styleLbl="solidFgAcc1">
              <dgm:alg type="sp"/>
              <dgm:shape xmlns:r="http://schemas.openxmlformats.org/officeDocument/2006/relationships" type="ellipse" r:blip="">
                <dgm:adjLst/>
              </dgm:shape>
              <dgm:presOf/>
            </dgm:layoutNode>
          </dgm:forEach>
        </dgm:forEach>
      </dgm:forEach>
      <dgm:forEach name="Name24" axis="ch" ptType="node" cnt="1">
        <dgm:layoutNode name="text_1" styleLbl="node1">
          <dgm:varLst>
            <dgm:bulletEnabled val="1"/>
          </dgm:varLst>
          <dgm:choose name="Name25">
            <dgm:if name="Name2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2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1">
          <dgm:alg type="sp"/>
          <dgm:shape xmlns:r="http://schemas.openxmlformats.org/officeDocument/2006/relationships" r:blip="">
            <dgm:adjLst/>
          </dgm:shape>
          <dgm:presOf/>
          <dgm:constrLst/>
          <dgm:forEach name="Name28" ref="accentRepeat"/>
        </dgm:layoutNode>
      </dgm:forEach>
      <dgm:forEach name="Name29" axis="ch" ptType="node" st="2" cnt="1">
        <dgm:layoutNode name="text_2" styleLbl="node1">
          <dgm:varLst>
            <dgm:bulletEnabled val="1"/>
          </dgm:varLst>
          <dgm:choose name="Name30">
            <dgm:if name="Name3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2">
          <dgm:alg type="sp"/>
          <dgm:shape xmlns:r="http://schemas.openxmlformats.org/officeDocument/2006/relationships" r:blip="">
            <dgm:adjLst/>
          </dgm:shape>
          <dgm:presOf/>
          <dgm:constrLst/>
          <dgm:forEach name="Name33" ref="accentRepeat"/>
        </dgm:layoutNode>
      </dgm:forEach>
      <dgm:forEach name="Name34" axis="ch" ptType="node" st="3" cnt="1">
        <dgm:layoutNode name="text_3" styleLbl="node1">
          <dgm:varLst>
            <dgm:bulletEnabled val="1"/>
          </dgm:varLst>
          <dgm:choose name="Name35">
            <dgm:if name="Name3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3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3">
          <dgm:alg type="sp"/>
          <dgm:shape xmlns:r="http://schemas.openxmlformats.org/officeDocument/2006/relationships" r:blip="">
            <dgm:adjLst/>
          </dgm:shape>
          <dgm:presOf/>
          <dgm:constrLst/>
          <dgm:forEach name="Name38" ref="accentRepeat"/>
        </dgm:layoutNode>
      </dgm:forEach>
      <dgm:forEach name="Name39" axis="ch" ptType="node" st="4" cnt="1">
        <dgm:layoutNode name="text_4" styleLbl="node1">
          <dgm:varLst>
            <dgm:bulletEnabled val="1"/>
          </dgm:varLst>
          <dgm:choose name="Name40">
            <dgm:if name="Name4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4">
          <dgm:alg type="sp"/>
          <dgm:shape xmlns:r="http://schemas.openxmlformats.org/officeDocument/2006/relationships" r:blip="">
            <dgm:adjLst/>
          </dgm:shape>
          <dgm:presOf/>
          <dgm:constrLst/>
          <dgm:forEach name="Name43" ref="accentRepeat"/>
        </dgm:layoutNode>
      </dgm:forEach>
      <dgm:forEach name="Name44" axis="ch" ptType="node" st="5" cnt="1">
        <dgm:layoutNode name="text_5" styleLbl="node1">
          <dgm:varLst>
            <dgm:bulletEnabled val="1"/>
          </dgm:varLst>
          <dgm:choose name="Name45">
            <dgm:if name="Name4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4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5">
          <dgm:alg type="sp"/>
          <dgm:shape xmlns:r="http://schemas.openxmlformats.org/officeDocument/2006/relationships" r:blip="">
            <dgm:adjLst/>
          </dgm:shape>
          <dgm:presOf/>
          <dgm:constrLst/>
          <dgm:forEach name="Name48" ref="accentRepeat"/>
        </dgm:layoutNode>
      </dgm:forEach>
      <dgm:forEach name="Name49" axis="ch" ptType="node" st="6" cnt="1">
        <dgm:layoutNode name="text_6" styleLbl="node1">
          <dgm:varLst>
            <dgm:bulletEnabled val="1"/>
          </dgm:varLst>
          <dgm:choose name="Name50">
            <dgm:if name="Name51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2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6">
          <dgm:alg type="sp"/>
          <dgm:shape xmlns:r="http://schemas.openxmlformats.org/officeDocument/2006/relationships" r:blip="">
            <dgm:adjLst/>
          </dgm:shape>
          <dgm:presOf/>
          <dgm:constrLst/>
          <dgm:forEach name="Name53" ref="accentRepeat"/>
        </dgm:layoutNode>
      </dgm:forEach>
      <dgm:forEach name="Name54" axis="ch" ptType="node" st="7" cnt="1">
        <dgm:layoutNode name="text_7" styleLbl="node1">
          <dgm:varLst>
            <dgm:bulletEnabled val="1"/>
          </dgm:varLst>
          <dgm:choose name="Name55">
            <dgm:if name="Name56" func="var" arg="dir" op="equ" val="norm">
              <dgm:alg type="tx">
                <dgm:param type="parTxLTRAlign" val="l"/>
                <dgm:param type="shpTxLTRAlignCh" val="l"/>
                <dgm:param type="parTxRTLAlign" val="l"/>
                <dgm:param type="shpTxRTLAlignCh" val="l"/>
              </dgm:alg>
            </dgm:if>
            <dgm:else name="Name57">
              <dgm:alg type="tx">
                <dgm:param type="parTxLTRAlign" val="r"/>
                <dgm:param type="shpTxLTRAlignCh" val="r"/>
                <dgm:param type="parTxRTLAlign" val="r"/>
                <dgm:param type="shpTxRTLAlignCh" val="r"/>
              </dgm:alg>
            </dgm:else>
          </dgm:choose>
          <dgm:shape xmlns:r="http://schemas.openxmlformats.org/officeDocument/2006/relationships" type="rect" r:blip="">
            <dgm:adjLst/>
          </dgm:shape>
          <dgm:presOf axis="desOrSelf" ptType="node"/>
          <dgm:constrLst>
            <dgm:constr type="primFontSz" val="65"/>
            <dgm:constr type="lMarg" refType="primFontSz" fact="0.2"/>
            <dgm:constr type="rMarg" refType="primFontSz" fact="0.2"/>
            <dgm:constr type="tMarg" refType="primFontSz" fact="0.2"/>
            <dgm:constr type="bMarg" refType="primFontSz" fact="0.2"/>
          </dgm:constrLst>
          <dgm:ruleLst>
            <dgm:rule type="primFontSz" val="5" fact="NaN" max="NaN"/>
          </dgm:ruleLst>
        </dgm:layoutNode>
        <dgm:layoutNode name="accent_7">
          <dgm:alg type="sp"/>
          <dgm:shape xmlns:r="http://schemas.openxmlformats.org/officeDocument/2006/relationships" r:blip="">
            <dgm:adjLst/>
          </dgm:shape>
          <dgm:presOf/>
          <dgm:constrLst/>
          <dgm:forEach name="Name58" ref="accentRepeat"/>
        </dgm:layoutNode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hChevron3">
  <dgm:title val=""/>
  <dgm:desc val=""/>
  <dgm:catLst>
    <dgm:cat type="process" pri="10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func="maxDepth" op="gte" val="2">
        <dgm:constrLst>
          <dgm:constr type="w" for="ch" forName="parAndChTx" refType="w"/>
          <dgm:constr type="primFontSz" for="ch" ptType="node" op="equ"/>
          <dgm:constr type="w" for="ch" forName="parAndChSpace" refType="w" refFor="ch" refForName="parAndChTx" fact="-0.2"/>
          <dgm:constr type="w" for="ch" ptType="sibTrans" op="equ"/>
        </dgm:constrLst>
        <dgm:ruleLst/>
        <dgm:forEach name="Name6" axis="ch" ptType="node">
          <dgm:layoutNode name="parAndChTx">
            <dgm:varLst>
              <dgm:bulletEnabled val="1"/>
            </dgm:varLst>
            <dgm:alg type="tx"/>
            <dgm:choose name="Name7">
              <dgm:if name="Name8" func="var" arg="dir" op="equ" val="norm">
                <dgm:choose name="Name9">
                  <dgm:if name="Name10" axis="self" ptType="node" func="pos" op="equ" val="1">
                    <dgm:shape xmlns:r="http://schemas.openxmlformats.org/officeDocument/2006/relationships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4"/>
                    </dgm:constrLst>
                  </dgm:if>
                  <dgm:else name="Name11">
                    <dgm:shape xmlns:r="http://schemas.openxmlformats.org/officeDocument/2006/relationships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if>
              <dgm:else name="Name12">
                <dgm:choose name="Name13">
                  <dgm:if name="Name14" axis="self" ptType="node" func="pos" op="equ" val="1">
                    <dgm:shape xmlns:r="http://schemas.openxmlformats.org/officeDocument/2006/relationships" rot="180" type="homePlate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4"/>
                      <dgm:constr type="rMarg" refType="w" fact="0.1"/>
                    </dgm:constrLst>
                  </dgm:if>
                  <dgm:else name="Name15">
                    <dgm:shape xmlns:r="http://schemas.openxmlformats.org/officeDocument/2006/relationships" rot="180" type="chevron" r:blip="">
                      <dgm:adjLst>
                        <dgm:adj idx="1" val="0.25"/>
                      </dgm:adjLst>
                    </dgm:shape>
                    <dgm:presOf axis="desOrSelf" ptType="node"/>
                    <dgm:constrLst>
                      <dgm:constr type="h" refType="w" op="equ" fact="0.8"/>
                      <dgm:constr type="primFontSz" val="65"/>
                      <dgm:constr type="tMarg" refType="primFontSz" fact="0.2"/>
                      <dgm:constr type="bMarg" refType="primFontSz" fact="0.2"/>
                      <dgm:constr type="lMarg" refType="w" fact="0.1"/>
                      <dgm:constr type="rMarg" refType="w" fact="0.1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16" axis="followSib" ptType="sibTrans" cnt="1">
            <dgm:layoutNode name="parAndCh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if>
      <dgm:else name="Name17">
        <dgm:constrLst>
          <dgm:constr type="w" for="ch" forName="parTxOnly" refType="w"/>
          <dgm:constr type="primFontSz" for="ch" ptType="node" op="equ"/>
          <dgm:constr type="w" for="ch" forName="parSpace" refType="w" refFor="ch" refForName="parTxOnly" fact="-0.2"/>
          <dgm:constr type="w" for="ch" ptType="sibTrans" op="equ"/>
        </dgm:constrLst>
        <dgm:ruleLst/>
        <dgm:forEach name="Name18" axis="ch" ptType="node">
          <dgm:layoutNode name="parTxOnly">
            <dgm:varLst>
              <dgm:bulletEnabled val="1"/>
            </dgm:varLst>
            <dgm:alg type="tx"/>
            <dgm:presOf axis="desOrSelf" ptType="node"/>
            <dgm:choose name="Name19">
              <dgm:if name="Name20" func="var" arg="dir" op="equ" val="norm">
                <dgm:choose name="Name21">
                  <dgm:if name="Name22" axis="self" ptType="node" func="pos" op="equ" val="1">
                    <dgm:shape xmlns:r="http://schemas.openxmlformats.org/officeDocument/2006/relationships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42"/>
                      <dgm:constr type="rMarg" refType="primFontSz" fact="0.105"/>
                    </dgm:constrLst>
                  </dgm:if>
                  <dgm:else name="Name23">
                    <dgm:shape xmlns:r="http://schemas.openxmlformats.org/officeDocument/2006/relationships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315"/>
                      <dgm:constr type="rMarg" refType="primFontSz" fact="0.105"/>
                    </dgm:constrLst>
                  </dgm:else>
                </dgm:choose>
              </dgm:if>
              <dgm:else name="Name24">
                <dgm:choose name="Name25">
                  <dgm:if name="Name26" axis="self" ptType="node" func="pos" op="equ" val="1">
                    <dgm:shape xmlns:r="http://schemas.openxmlformats.org/officeDocument/2006/relationships" rot="180" type="homePlate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42"/>
                    </dgm:constrLst>
                  </dgm:if>
                  <dgm:else name="Name27">
                    <dgm:shape xmlns:r="http://schemas.openxmlformats.org/officeDocument/2006/relationships" rot="180" type="chevron" r:blip="">
                      <dgm:adjLst/>
                    </dgm:shape>
                    <dgm:constrLst>
                      <dgm:constr type="h" refType="w" op="equ" fact="0.4"/>
                      <dgm:constr type="primFontSz" val="65"/>
                      <dgm:constr type="tMarg" refType="primFontSz" fact="0.21"/>
                      <dgm:constr type="bMarg" refType="primFontSz" fact="0.21"/>
                      <dgm:constr type="lMarg" refType="primFontSz" fact="0.105"/>
                      <dgm:constr type="rMarg" refType="primFontSz" fact="0.315"/>
                    </dgm:constrLst>
                  </dgm:else>
                </dgm:choose>
              </dgm:else>
            </dgm:choose>
            <dgm:ruleLst>
              <dgm:rule type="primFontSz" val="5" fact="NaN" max="NaN"/>
            </dgm:ruleLst>
          </dgm:layoutNode>
          <dgm:forEach name="Name28" axis="followSib" ptType="sibTrans" cnt="1">
            <dgm:layoutNode name="parSpace">
              <dgm:alg type="sp"/>
              <dgm:shape xmlns:r="http://schemas.openxmlformats.org/officeDocument/2006/relationships" r:blip="">
                <dgm:adjLst/>
              </dgm:shape>
              <dgm:presOf/>
              <dgm:constrLst/>
              <dgm:ruleLst/>
            </dgm:layoutNode>
          </dgm:forEach>
        </dgm:forEach>
      </dgm:else>
    </dgm:choos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3d7">
  <dgm:title val=""/>
  <dgm:desc val=""/>
  <dgm:catLst>
    <dgm:cat type="3D" pri="11700"/>
  </dgm:catLst>
  <dgm:scene3d>
    <a:camera prst="perspectiveLeft" zoom="91000"/>
    <a:lightRig rig="threePt" dir="t">
      <a:rot lat="0" lon="0" rev="20640000"/>
    </a:lightRig>
  </dgm:scene3d>
  <dgm:styleLbl name="node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lnNod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vennNode1">
    <dgm:scene3d>
      <a:camera prst="orthographicFront"/>
      <a:lightRig rig="threePt" dir="t"/>
    </dgm:scene3d>
    <dgm:sp3d extrusionH="50600" prstMaterial="clear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1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1">
    <dgm:scene3d>
      <a:camera prst="orthographicFront"/>
      <a:lightRig rig="threePt" dir="t"/>
    </dgm:scene3d>
    <dgm:sp3d extrusionH="50600" prstMaterial="metal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node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fgImgPlace1">
    <dgm:scene3d>
      <a:camera prst="orthographicFront"/>
      <a:lightRig rig="threePt" dir="t"/>
    </dgm:scene3d>
    <dgm:sp3d z="572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 z="-211800" extrusionH="10600" prstMaterial="plastic">
      <a:bevelT w="101600" h="8600" prst="relaxedInset"/>
      <a:bevelB w="8600" h="8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fgSibTrans2D1">
    <dgm:scene3d>
      <a:camera prst="orthographicFront"/>
      <a:lightRig rig="threePt" dir="t"/>
    </dgm:scene3d>
    <dgm:sp3d z="106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SibTrans2D1">
    <dgm:scene3d>
      <a:camera prst="orthographicFront"/>
      <a:lightRig rig="threePt" dir="t"/>
    </dgm:scene3d>
    <dgm:sp3d z="-2118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1D1">
    <dgm:scene3d>
      <a:camera prst="orthographicFront"/>
      <a:lightRig rig="threePt" dir="t"/>
    </dgm:scene3d>
    <dgm:sp3d z="-110000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 z="10000"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1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2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3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asst4">
    <dgm:scene3d>
      <a:camera prst="orthographicFront"/>
      <a:lightRig rig="threePt" dir="t"/>
    </dgm:scene3d>
    <dgm:sp3d extrusionH="50600" prstMaterial="plastic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dk1"/>
      </a:fontRef>
    </dgm:style>
  </dgm:styleLbl>
  <dgm:styleLbl name="parChTrans2D1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threePt" dir="t"/>
    </dgm:scene3d>
    <dgm:sp3d z="-110000">
      <a:bevelT w="40600" h="2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threePt" dir="t"/>
    </dgm:scene3d>
    <dgm:sp3d z="-110000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 z="-110000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 extrusionH="50600">
      <a:bevelT w="101600" h="80600"/>
      <a:bevelB w="80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 extrusionH="50600">
      <a:bevelT w="101600" h="806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 z="-161800" extrusionH="10600" prstMaterial="matte">
      <a:bevelT w="90600" h="18600" prst="softRound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 z="-161800" extrusionH="10600" contourW="3000">
      <a:bevelT w="48600" h="8600" prst="softRound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 extrusionH="50600" contourW="3000">
      <a:bevelT w="101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 z="-161800" extrusionH="10600" contourW="3000">
      <a:bevelT w="48600" h="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 z="57200" extrusionH="600" contourW="3000">
      <a:bevelT w="48600" h="18600" prst="relaxedInset"/>
      <a:bevelB w="48600" h="8600" prst="relaxedInset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 z="-161800" extrusionH="600" contourW="3000">
      <a:bevelT w="48600" h="18600" prst="relaxedInset"/>
      <a:bevelB w="48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 extrusionH="50600">
      <a:bevelT w="80600" h="80600" prst="relaxedInset"/>
      <a:bevelB w="80600" h="80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 z="57200" extrusionH="600" contourW="3000" prstMaterial="plastic">
      <a:bevelT w="80600" h="18600" prst="relaxedInset"/>
      <a:bevelB w="80600" h="8600" prst="relaxedInset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2">
  <dgm:title val=""/>
  <dgm:desc val=""/>
  <dgm:catLst>
    <dgm:cat type="simple" pri="102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3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BE2E293-8A7E-4A1F-A8EB-8D025A56A6DB}" type="datetimeFigureOut">
              <a:rPr lang="ru-RU" smtClean="0"/>
              <a:pPr/>
              <a:t>10.06.2024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66813" y="1241425"/>
            <a:ext cx="4464050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60616A-6DF1-4AE2-B7B6-2273E8C78932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5235569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7716542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84296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>
                <a:solidFill>
                  <a:prstClr val="black"/>
                </a:solidFill>
              </a:rPr>
              <a:pPr/>
              <a:t>15</a:t>
            </a:fld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046172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238061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60616A-6DF1-4AE2-B7B6-2273E8C78932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8022920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352113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66905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3526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343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42802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4926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9117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6091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40597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51418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E7815E-F7B8-4E93-9F6C-89F6C3C8DBB8}" type="datetimeFigureOut">
              <a:rPr lang="en-US" smtClean="0"/>
              <a:pPr/>
              <a:t>6/10/2024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837FF7-5919-41BF-8DD0-96FAEA1BD99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9039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E7815E-F7B8-4E93-9F6C-89F6C3C8DBB8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6/10/2024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837FF7-5919-41BF-8DD0-96FAEA1BD99B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pic>
        <p:nvPicPr>
          <p:cNvPr id="7" name="Picture 6"/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04032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9.xml"/><Relationship Id="rId7" Type="http://schemas.microsoft.com/office/2007/relationships/diagramDrawing" Target="../diagrams/drawing9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8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9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9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9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10.xml"/><Relationship Id="rId7" Type="http://schemas.microsoft.com/office/2007/relationships/diagramDrawing" Target="../diagrams/drawing10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0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10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10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11.xml"/><Relationship Id="rId7" Type="http://schemas.microsoft.com/office/2007/relationships/diagramDrawing" Target="../diagrams/drawing11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10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1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11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11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12.xml"/><Relationship Id="rId7" Type="http://schemas.microsoft.com/office/2007/relationships/diagramDrawing" Target="../diagrams/drawing12.xm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12.xml"/><Relationship Id="rId5" Type="http://schemas.openxmlformats.org/officeDocument/2006/relationships/diagramQuickStyle" Target="../diagrams/quickStyle12.xml"/><Relationship Id="rId4" Type="http://schemas.openxmlformats.org/officeDocument/2006/relationships/diagramLayout" Target="../diagrams/layout1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3" Type="http://schemas.openxmlformats.org/officeDocument/2006/relationships/diagramLayout" Target="../diagrams/layout1.xml"/><Relationship Id="rId7" Type="http://schemas.openxmlformats.org/officeDocument/2006/relationships/diagramData" Target="../diagrams/data2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1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5" Type="http://schemas.openxmlformats.org/officeDocument/2006/relationships/diagramColors" Target="../diagrams/colors1.xml"/><Relationship Id="rId10" Type="http://schemas.openxmlformats.org/officeDocument/2006/relationships/diagramColors" Target="../diagrams/colors2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openxmlformats.org/officeDocument/2006/relationships/diagramData" Target="../diagrams/data3.xml"/><Relationship Id="rId7" Type="http://schemas.microsoft.com/office/2007/relationships/diagramDrawing" Target="../diagrams/drawing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3.xml"/><Relationship Id="rId5" Type="http://schemas.openxmlformats.org/officeDocument/2006/relationships/diagramQuickStyle" Target="../diagrams/quickStyle3.xml"/><Relationship Id="rId10" Type="http://schemas.openxmlformats.org/officeDocument/2006/relationships/image" Target="../media/image8.png"/><Relationship Id="rId4" Type="http://schemas.openxmlformats.org/officeDocument/2006/relationships/diagramLayout" Target="../diagrams/layout3.xml"/><Relationship Id="rId9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Data" Target="../diagrams/data4.xml"/><Relationship Id="rId7" Type="http://schemas.microsoft.com/office/2007/relationships/diagramDrawing" Target="../diagrams/drawing4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4.xml"/><Relationship Id="rId5" Type="http://schemas.openxmlformats.org/officeDocument/2006/relationships/diagramQuickStyle" Target="../diagrams/quickStyle4.xml"/><Relationship Id="rId4" Type="http://schemas.openxmlformats.org/officeDocument/2006/relationships/diagramLayout" Target="../diagrams/layout4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18" Type="http://schemas.openxmlformats.org/officeDocument/2006/relationships/image" Target="../media/image19.png"/><Relationship Id="rId3" Type="http://schemas.openxmlformats.org/officeDocument/2006/relationships/diagramData" Target="../diagrams/data5.xml"/><Relationship Id="rId7" Type="http://schemas.microsoft.com/office/2007/relationships/diagramDrawing" Target="../diagrams/drawing5.xml"/><Relationship Id="rId12" Type="http://schemas.openxmlformats.org/officeDocument/2006/relationships/image" Target="../media/image13.png"/><Relationship Id="rId17" Type="http://schemas.openxmlformats.org/officeDocument/2006/relationships/image" Target="../media/image18.pn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5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5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5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6.xml"/><Relationship Id="rId7" Type="http://schemas.microsoft.com/office/2007/relationships/diagramDrawing" Target="../diagrams/drawing6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5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6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6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6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7.xml"/><Relationship Id="rId7" Type="http://schemas.microsoft.com/office/2007/relationships/diagramDrawing" Target="../diagrams/drawing7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6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7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7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7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diagramData" Target="../diagrams/data8.xml"/><Relationship Id="rId7" Type="http://schemas.microsoft.com/office/2007/relationships/diagramDrawing" Target="../diagrams/drawing8.xml"/><Relationship Id="rId12" Type="http://schemas.openxmlformats.org/officeDocument/2006/relationships/image" Target="../media/image13.png"/><Relationship Id="rId2" Type="http://schemas.openxmlformats.org/officeDocument/2006/relationships/notesSlide" Target="../notesSlides/notesSlide7.xml"/><Relationship Id="rId16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diagramColors" Target="../diagrams/colors8.xml"/><Relationship Id="rId11" Type="http://schemas.openxmlformats.org/officeDocument/2006/relationships/image" Target="../media/image12.png"/><Relationship Id="rId5" Type="http://schemas.openxmlformats.org/officeDocument/2006/relationships/diagramQuickStyle" Target="../diagrams/quickStyle8.xml"/><Relationship Id="rId15" Type="http://schemas.openxmlformats.org/officeDocument/2006/relationships/image" Target="../media/image16.png"/><Relationship Id="rId10" Type="http://schemas.openxmlformats.org/officeDocument/2006/relationships/image" Target="../media/image11.png"/><Relationship Id="rId4" Type="http://schemas.openxmlformats.org/officeDocument/2006/relationships/diagramLayout" Target="../diagrams/layout8.xml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3" descr="C:\Users\rahmatulinaei\Desktop\dkar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650" y="2"/>
            <a:ext cx="8931349" cy="6324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5" name="Title 1">
            <a:extLst>
              <a:ext uri="{FF2B5EF4-FFF2-40B4-BE49-F238E27FC236}">
                <a16:creationId xmlns:a16="http://schemas.microsoft.com/office/drawing/2014/main" id="{0A27F27E-F580-443D-9596-5D833176EA1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68677" y="144254"/>
            <a:ext cx="6147550" cy="1218719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ru-RU" sz="28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  <a:t>Публичная декларация</a:t>
            </a:r>
            <a:br>
              <a:rPr lang="ru-RU" sz="28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</a:br>
            <a:r>
              <a:rPr lang="ru-RU" sz="2800" b="1" dirty="0">
                <a:ln w="10541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rgbClr val="92D050"/>
                </a:solidFill>
                <a:latin typeface="Franklin Gothic Medium" panose="020B0603020102020204" pitchFamily="34" charset="0"/>
              </a:rPr>
              <a:t>муниципальной программы Нефтеюганского района</a:t>
            </a:r>
            <a:endParaRPr lang="en-US" sz="2800" b="1" dirty="0">
              <a:ln w="10541" cmpd="sng">
                <a:solidFill>
                  <a:schemeClr val="accent1">
                    <a:lumMod val="50000"/>
                  </a:schemeClr>
                </a:solidFill>
                <a:prstDash val="solid"/>
              </a:ln>
              <a:solidFill>
                <a:srgbClr val="92D050"/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5" name="Группа 4">
            <a:extLst>
              <a:ext uri="{FF2B5EF4-FFF2-40B4-BE49-F238E27FC236}">
                <a16:creationId xmlns:a16="http://schemas.microsoft.com/office/drawing/2014/main" id="{CAE22D93-86C6-4012-8C95-C05004B2E97F}"/>
              </a:ext>
            </a:extLst>
          </p:cNvPr>
          <p:cNvGrpSpPr/>
          <p:nvPr/>
        </p:nvGrpSpPr>
        <p:grpSpPr>
          <a:xfrm>
            <a:off x="103451" y="1487261"/>
            <a:ext cx="8912957" cy="89285"/>
            <a:chOff x="947651" y="2754884"/>
            <a:chExt cx="7257566" cy="89285"/>
          </a:xfrm>
        </p:grpSpPr>
        <p:sp>
          <p:nvSpPr>
            <p:cNvPr id="16" name="Прямоугольник 15">
              <a:extLst>
                <a:ext uri="{FF2B5EF4-FFF2-40B4-BE49-F238E27FC236}">
                  <a16:creationId xmlns:a16="http://schemas.microsoft.com/office/drawing/2014/main" id="{37A4C5B6-209B-448F-B247-975927B0C84B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17" name="Прямоугольник 16">
              <a:extLst>
                <a:ext uri="{FF2B5EF4-FFF2-40B4-BE49-F238E27FC236}">
                  <a16:creationId xmlns:a16="http://schemas.microsoft.com/office/drawing/2014/main" id="{C1FFCA75-318C-48BA-A2C5-8D9CCF5F7332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8" name="Title 1">
            <a:extLst>
              <a:ext uri="{FF2B5EF4-FFF2-40B4-BE49-F238E27FC236}">
                <a16:creationId xmlns:a16="http://schemas.microsoft.com/office/drawing/2014/main" id="{7EC25E79-69F1-4C15-99AF-A1FE4E9DF738}"/>
              </a:ext>
            </a:extLst>
          </p:cNvPr>
          <p:cNvSpPr txBox="1">
            <a:spLocks/>
          </p:cNvSpPr>
          <p:nvPr/>
        </p:nvSpPr>
        <p:spPr>
          <a:xfrm>
            <a:off x="1774607" y="2865206"/>
            <a:ext cx="5702039" cy="1417064"/>
          </a:xfrm>
          <a:prstGeom prst="rect">
            <a:avLst/>
          </a:prstGeom>
        </p:spPr>
        <p:txBody>
          <a:bodyPr vert="horz" lIns="91440" tIns="45720" rIns="91440" bIns="45720" rtlCol="0" anchor="t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>
              <a:lnSpc>
                <a:spcPct val="100000"/>
              </a:lnSpc>
            </a:pPr>
            <a:br>
              <a:rPr lang="en-US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</a:br>
            <a:endParaRPr lang="en-US" sz="24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328973" y="3266607"/>
            <a:ext cx="7692316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400" b="1" cap="none" spc="0" dirty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  <a:latin typeface="Franklin Gothic Medium" panose="020B0603020102020204" pitchFamily="34" charset="0"/>
                <a:ea typeface="+mj-ea"/>
                <a:cs typeface="+mj-cs"/>
              </a:rPr>
              <a:t>«Развитие транспортной системы »  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1028" name="Picture 4" descr="C:\Users\rahmatulinaei\Desktop\Исходящие\Лого без  слогана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5765" y="157192"/>
            <a:ext cx="1573785" cy="1205782"/>
          </a:xfrm>
          <a:prstGeom prst="rect">
            <a:avLst/>
          </a:prstGeom>
          <a:noFill/>
          <a:effectLst>
            <a:outerShdw blurRad="50800" dist="38100" dir="8100000" algn="tr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328973" y="5694261"/>
            <a:ext cx="368567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СОГЛАСОВАНО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Директор департамента строительства и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жилищно</a:t>
            </a:r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- коммунального комплекса Нефтеюганского района- заместитель главы района  </a:t>
            </a:r>
          </a:p>
          <a:p>
            <a:r>
              <a:rPr lang="ru-RU" sz="1200" dirty="0">
                <a:latin typeface="Times New Roman" pitchFamily="18" charset="0"/>
                <a:cs typeface="Times New Roman" pitchFamily="18" charset="0"/>
              </a:rPr>
              <a:t>      ______________________________ </a:t>
            </a:r>
            <a:r>
              <a:rPr lang="ru-RU" sz="1200" dirty="0" err="1">
                <a:latin typeface="Times New Roman" pitchFamily="18" charset="0"/>
                <a:cs typeface="Times New Roman" pitchFamily="18" charset="0"/>
              </a:rPr>
              <a:t>В.С.Кошаков</a:t>
            </a:r>
            <a:endParaRPr lang="ru-RU" sz="12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994360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93366" y="2761933"/>
            <a:ext cx="3096882" cy="173943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769160"/>
            <a:ext cx="2601223" cy="379789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76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59149" y="2996466"/>
            <a:ext cx="2569314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1.3. Строительство, реконструкция, капитальный ремонт, ремонт  и содержание автомобильных дорог общего пользования местного значения поселений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7192469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09276" y="125854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0033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949878" y="2747045"/>
            <a:ext cx="3136262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Приведение транспортно-эксплуатационных характеристик автомобильных дорог поселений в соответствие с требованиями норм и технических регламентов путём осуществления проектирования, капитального ремонта, ремонта и содержания автомобильных дорог местного значения поселений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93366" y="4536317"/>
            <a:ext cx="3096882" cy="203073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Совершенствование мер поддержки местным бюджетам поселений  по строительству, реконструкции, капитальному ремонту и ремонту автомобильных дорог местного значения путём уточнения порядка предоставления иных межбюджетных трансфертов бюджетам городского и сельских поселений, входящих в состав Нефтеюганского района, предоставляемых из бюджета Нефтеюганского района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18531" y="2769160"/>
            <a:ext cx="2664453" cy="379789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75" y="1956161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074430"/>
            <a:ext cx="2176463" cy="5586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09" y="2138820"/>
            <a:ext cx="1463675" cy="3996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20" y="1942558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53972" y="2123002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074717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5" y="216067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Овал 27"/>
          <p:cNvSpPr/>
          <p:nvPr/>
        </p:nvSpPr>
        <p:spPr>
          <a:xfrm>
            <a:off x="6246667" y="207443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1" y="2127324"/>
            <a:ext cx="450824" cy="41111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6841221" y="2096771"/>
            <a:ext cx="2185757" cy="536288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116806" y="2074430"/>
            <a:ext cx="1605169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124814747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93365" y="2861153"/>
            <a:ext cx="3325165" cy="174909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3301" y="2861152"/>
            <a:ext cx="2601223" cy="36086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76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857" y="2996466"/>
            <a:ext cx="2496331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1.4. Капитальный ремонт, ремонт и содержание автомобильных дорог и искусственных дорожных сооружений необщего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7192469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09276" y="125854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0033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993364" y="2993311"/>
            <a:ext cx="3253303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Мониторинг состояния транспортного комплекса, а также автомобильных дорог необщего пользования местного значения, интенсивности и состава движения, дорожно-транспортных происшествий, в том числе связанных с неудовлетворительными дорожными условиями путём проведения оценки их технического состояния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93364" y="4860453"/>
            <a:ext cx="3325165" cy="1609358"/>
          </a:xfrm>
          <a:prstGeom prst="roundRect">
            <a:avLst>
              <a:gd name="adj" fmla="val 2041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Приведение транспортно-эксплуатационных характеристик автомобильных дорог в соответствие с требованиями норм и технических регламентов путём осуществления проектирования, капитального ремонта, ремонта и содержания автомобильных дорог местного значения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512943" y="2861153"/>
            <a:ext cx="2470041" cy="36086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75" y="1956161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096770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09" y="2212657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20" y="1942558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074717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5" y="216067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Овал 27"/>
          <p:cNvSpPr/>
          <p:nvPr/>
        </p:nvSpPr>
        <p:spPr>
          <a:xfrm>
            <a:off x="6246667" y="207443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1" y="2127324"/>
            <a:ext cx="450824" cy="41111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6841221" y="209677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146223" y="20744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394693164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27442" y="2861152"/>
            <a:ext cx="3325165" cy="6632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33301" y="2861152"/>
            <a:ext cx="2601223" cy="3608659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76637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177857" y="2996466"/>
            <a:ext cx="2496331" cy="28392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endParaRPr lang="ru-RU" sz="155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pPr algn="ctr"/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1.4. Капитальный ремонт, ремонт и содержание автомобильных дорог и искусственных дорожных сооружений необщего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07192469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54" name="Прямоугольник 53"/>
          <p:cNvSpPr/>
          <p:nvPr/>
        </p:nvSpPr>
        <p:spPr>
          <a:xfrm>
            <a:off x="209276" y="1258547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0033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34904" y="2883262"/>
            <a:ext cx="3111763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rgbClr val="2B7885"/>
                </a:solidFill>
              </a:rPr>
              <a:t> Разработка проектов организации  дорожного движения 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93364" y="3679437"/>
            <a:ext cx="3325165" cy="1693276"/>
          </a:xfrm>
          <a:prstGeom prst="roundRect">
            <a:avLst>
              <a:gd name="adj" fmla="val 2041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rgbClr val="2B7885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Согласование маршрутов тяжеловесного и(или) крупногабаритного транспортного средства, а также транспортного средства, осуществляющего перевозки опасных грузов по автомобильным дорогам местного значения Нефтеюганского района</a:t>
            </a:r>
            <a:endParaRPr lang="ru-RU" sz="1200" b="1" dirty="0">
              <a:solidFill>
                <a:srgbClr val="2B7885"/>
              </a:solidFill>
            </a:endParaRP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512943" y="2861153"/>
            <a:ext cx="2470041" cy="360865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38175" y="1956161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096770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09" y="2212657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42820" y="1942558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074717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5" y="216067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8" name="Овал 27"/>
          <p:cNvSpPr/>
          <p:nvPr/>
        </p:nvSpPr>
        <p:spPr>
          <a:xfrm>
            <a:off x="6246667" y="2074430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29" name="Рисунок 28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1" y="2127324"/>
            <a:ext cx="450824" cy="411114"/>
          </a:xfrm>
          <a:prstGeom prst="rect">
            <a:avLst/>
          </a:prstGeom>
        </p:spPr>
      </p:pic>
      <p:sp>
        <p:nvSpPr>
          <p:cNvPr id="30" name="Прямоугольник 29"/>
          <p:cNvSpPr/>
          <p:nvPr/>
        </p:nvSpPr>
        <p:spPr>
          <a:xfrm>
            <a:off x="6841221" y="2096770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1" name="Прямоугольник 30"/>
          <p:cNvSpPr/>
          <p:nvPr/>
        </p:nvSpPr>
        <p:spPr>
          <a:xfrm>
            <a:off x="7146223" y="207443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993364" y="5504872"/>
            <a:ext cx="3325165" cy="964939"/>
          </a:xfrm>
          <a:prstGeom prst="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rgbClr val="2B7885"/>
                </a:solidFill>
                <a:latin typeface="Times New Roman" panose="02020603050405020304" pitchFamily="18" charset="0"/>
                <a:ea typeface="Calibri" panose="020F0502020204030204" pitchFamily="34" charset="0"/>
              </a:rPr>
              <a:t>Совершенствование нормативного правового регулирования в сфере транспорта и дорожного хозяйства</a:t>
            </a:r>
            <a:endParaRPr lang="ru-RU" sz="1200" b="1" dirty="0">
              <a:solidFill>
                <a:srgbClr val="2B788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104321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377330" y="4150837"/>
            <a:ext cx="8539422" cy="679956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Общая протяжённость автомобильных дорог  общего пользования местного значения, не отвечающих нормативным требованиям к транспортно-эксплуатационным показателям на 31 декабря отчётного года – 6,1 км к 2030 году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2051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lvl="0" algn="ctr"/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lvl="0" algn="ctr"/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21362981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58722" y="1384161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Целевые показатели:</a:t>
            </a: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59390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1" name="Пятиугольник 60"/>
          <p:cNvSpPr/>
          <p:nvPr/>
        </p:nvSpPr>
        <p:spPr>
          <a:xfrm>
            <a:off x="361440" y="3443737"/>
            <a:ext cx="8484369" cy="471399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2000" endA="300" endPos="350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Протяжённость сети автомобильных дорог общего пользования местного значения – 182,5 км к 2030 году</a:t>
            </a:r>
          </a:p>
        </p:txBody>
      </p:sp>
      <p:sp>
        <p:nvSpPr>
          <p:cNvPr id="38" name="Пятиугольник 37"/>
          <p:cNvSpPr/>
          <p:nvPr/>
        </p:nvSpPr>
        <p:spPr>
          <a:xfrm>
            <a:off x="377330" y="5066494"/>
            <a:ext cx="8539422" cy="794818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Прирост протяжённости автомобильных дорог общего пользования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 55,02 км к 2030 году</a:t>
            </a:r>
          </a:p>
        </p:txBody>
      </p:sp>
      <p:sp>
        <p:nvSpPr>
          <p:cNvPr id="13" name="Прямоугольник 12"/>
          <p:cNvSpPr/>
          <p:nvPr/>
        </p:nvSpPr>
        <p:spPr>
          <a:xfrm>
            <a:off x="290499" y="2692851"/>
            <a:ext cx="8626253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Показатели, характеризующие эффективность структурного элемента (основного мероприятия) муниципальной программы:</a:t>
            </a:r>
          </a:p>
        </p:txBody>
      </p:sp>
      <p:sp>
        <p:nvSpPr>
          <p:cNvPr id="14" name="Пятиугольник 13"/>
          <p:cNvSpPr/>
          <p:nvPr/>
        </p:nvSpPr>
        <p:spPr>
          <a:xfrm>
            <a:off x="345552" y="1726030"/>
            <a:ext cx="8539422" cy="897147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/>
              <a:t>Доля автомобильных дорог общего пользования местного значения, соответствующих нормативным требованиям к транспортно-эксплуатационным показателям, в общей протяженности автомобильных дорог общего пользования местного значения – 96,6 % к 2030 году</a:t>
            </a:r>
          </a:p>
        </p:txBody>
      </p:sp>
      <p:sp>
        <p:nvSpPr>
          <p:cNvPr id="15" name="Пятиугольник 14"/>
          <p:cNvSpPr/>
          <p:nvPr/>
        </p:nvSpPr>
        <p:spPr>
          <a:xfrm>
            <a:off x="377330" y="6097013"/>
            <a:ext cx="8539422" cy="423554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38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r>
              <a:rPr lang="ru-RU" sz="1400" dirty="0">
                <a:solidFill>
                  <a:schemeClr val="bg1"/>
                </a:solidFill>
                <a:cs typeface="FrankRuehl" panose="020E0503060101010101" pitchFamily="34" charset="-79"/>
              </a:rPr>
              <a:t>Протяженность сети автомобильных дорог необщего пользования местного значения – 3,8 км к 2030 году</a:t>
            </a:r>
          </a:p>
        </p:txBody>
      </p:sp>
    </p:spTree>
    <p:extLst>
      <p:ext uri="{BB962C8B-B14F-4D97-AF65-F5344CB8AC3E}">
        <p14:creationId xmlns:p14="http://schemas.microsoft.com/office/powerpoint/2010/main" val="187200086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94890" y="112143"/>
            <a:ext cx="8643353" cy="632136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chemeClr val="accent5">
                    <a:lumMod val="50000"/>
                  </a:schemeClr>
                </a:solidFill>
                <a:latin typeface="Franklin Gothic Medium" panose="020B0603020102020204" pitchFamily="34" charset="0"/>
              </a:rPr>
              <a:t>Карта результатов и планируемые целевые показатели</a:t>
            </a:r>
            <a:endParaRPr lang="ru-RU" sz="2000" b="1" dirty="0">
              <a:solidFill>
                <a:schemeClr val="accent5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45052" y="940881"/>
            <a:ext cx="8773755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2" name="Скругленный прямоугольник 21"/>
          <p:cNvSpPr/>
          <p:nvPr/>
        </p:nvSpPr>
        <p:spPr>
          <a:xfrm>
            <a:off x="3221666" y="1378352"/>
            <a:ext cx="2678802" cy="5376116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rgbClr val="0070C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3221666" y="1853442"/>
            <a:ext cx="2678802" cy="3293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6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6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600" b="1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Общий объём </a:t>
            </a: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финансирования</a:t>
            </a: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на период  до 2030 года, </a:t>
            </a: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тыс. рублей:</a:t>
            </a:r>
          </a:p>
          <a:p>
            <a:pPr algn="ctr"/>
            <a:r>
              <a:rPr lang="ru-RU" sz="800" b="1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 </a:t>
            </a:r>
          </a:p>
          <a:p>
            <a:pPr algn="ctr"/>
            <a:r>
              <a:rPr lang="ru-RU" sz="2400" dirty="0">
                <a:solidFill>
                  <a:srgbClr val="00B050"/>
                </a:solidFill>
                <a:latin typeface="Franklin Gothic Medium" pitchFamily="34" charset="0"/>
              </a:rPr>
              <a:t>1 427 550,41573</a:t>
            </a: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тыс. рублей, из них:</a:t>
            </a:r>
          </a:p>
          <a:p>
            <a:pPr algn="ctr"/>
            <a:endParaRPr lang="ru-RU" sz="1000" b="1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2024 год  – </a:t>
            </a:r>
            <a:r>
              <a:rPr lang="ru-RU" sz="1600" b="1" dirty="0">
                <a:solidFill>
                  <a:srgbClr val="00B050"/>
                </a:solidFill>
                <a:latin typeface="Franklin Gothic Medium" pitchFamily="34" charset="0"/>
              </a:rPr>
              <a:t>434 915,58142</a:t>
            </a:r>
          </a:p>
          <a:p>
            <a:pPr algn="ctr"/>
            <a:r>
              <a:rPr lang="ru-RU" sz="1600" b="1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тыс. рублей</a:t>
            </a:r>
          </a:p>
        </p:txBody>
      </p:sp>
      <p:sp>
        <p:nvSpPr>
          <p:cNvPr id="26" name="Скругленный прямоугольник 25"/>
          <p:cNvSpPr/>
          <p:nvPr/>
        </p:nvSpPr>
        <p:spPr>
          <a:xfrm>
            <a:off x="222931" y="1368081"/>
            <a:ext cx="2765821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27" name="Скругленный прямоугольник 26"/>
          <p:cNvSpPr/>
          <p:nvPr/>
        </p:nvSpPr>
        <p:spPr>
          <a:xfrm>
            <a:off x="6187983" y="5206360"/>
            <a:ext cx="2629861" cy="151250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8" name="Скругленный прямоугольник 27"/>
          <p:cNvSpPr/>
          <p:nvPr/>
        </p:nvSpPr>
        <p:spPr>
          <a:xfrm>
            <a:off x="6133380" y="1356348"/>
            <a:ext cx="2628183" cy="171465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2" name="Скругленный прямоугольник 31"/>
          <p:cNvSpPr/>
          <p:nvPr/>
        </p:nvSpPr>
        <p:spPr>
          <a:xfrm>
            <a:off x="6149386" y="3288802"/>
            <a:ext cx="2668459" cy="171465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3" name="Скругленный прямоугольник 32"/>
          <p:cNvSpPr/>
          <p:nvPr/>
        </p:nvSpPr>
        <p:spPr>
          <a:xfrm>
            <a:off x="247029" y="5003457"/>
            <a:ext cx="2676728" cy="155403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287182" y="1492749"/>
            <a:ext cx="2687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Транспортная подвижность населения, </a:t>
            </a:r>
            <a:r>
              <a:rPr lang="ru-RU" sz="1000" dirty="0" err="1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тыс.пасс</a:t>
            </a:r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.- км на 1 жителя</a:t>
            </a:r>
          </a:p>
        </p:txBody>
      </p:sp>
      <p:sp>
        <p:nvSpPr>
          <p:cNvPr id="37" name="Прямоугольник 36"/>
          <p:cNvSpPr/>
          <p:nvPr/>
        </p:nvSpPr>
        <p:spPr>
          <a:xfrm>
            <a:off x="6187984" y="5206361"/>
            <a:ext cx="2687350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0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Протяженность сети автомобильных дорог общего пользования местного значения, км</a:t>
            </a:r>
          </a:p>
        </p:txBody>
      </p:sp>
      <p:sp>
        <p:nvSpPr>
          <p:cNvPr id="38" name="Прямоугольник 37"/>
          <p:cNvSpPr/>
          <p:nvPr/>
        </p:nvSpPr>
        <p:spPr>
          <a:xfrm>
            <a:off x="6133380" y="1408679"/>
            <a:ext cx="2725947" cy="7848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Общая протяженность автомобильных дорог общего пользования местного значения, не соответствующих нормативным требованиям к транспортно-эксплуатационным показателям на 31 декабря отчетного года, км</a:t>
            </a:r>
          </a:p>
        </p:txBody>
      </p:sp>
      <p:sp>
        <p:nvSpPr>
          <p:cNvPr id="39" name="Прямоугольник 38"/>
          <p:cNvSpPr/>
          <p:nvPr/>
        </p:nvSpPr>
        <p:spPr>
          <a:xfrm>
            <a:off x="6149387" y="3273747"/>
            <a:ext cx="272594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Прирост протяженности автомобильных дорог общего пользования  местного значения, соответствующих нормативным требованиям к транспортно-эксплуатационным показателям, в результате капитального ремонта и ремонта автомобильных дорог, км</a:t>
            </a:r>
          </a:p>
        </p:txBody>
      </p:sp>
      <p:sp>
        <p:nvSpPr>
          <p:cNvPr id="41" name="Прямоугольник 40"/>
          <p:cNvSpPr/>
          <p:nvPr/>
        </p:nvSpPr>
        <p:spPr>
          <a:xfrm>
            <a:off x="247131" y="5008409"/>
            <a:ext cx="270873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900" dirty="0">
                <a:solidFill>
                  <a:schemeClr val="accent5">
                    <a:lumMod val="50000"/>
                  </a:schemeClr>
                </a:solidFill>
                <a:latin typeface="Franklin Gothic Medium" pitchFamily="34" charset="0"/>
              </a:rPr>
              <a:t>Доля автомобильных дорог общего пользования местного значения, соответствующих  нормативным требованиям к транспортно-эксплуатационным показателям, в общей протяженности автомобильных дорог общего пользования местного  значения, %</a:t>
            </a:r>
          </a:p>
        </p:txBody>
      </p:sp>
      <p:sp>
        <p:nvSpPr>
          <p:cNvPr id="42" name="Прямоугольник 41"/>
          <p:cNvSpPr/>
          <p:nvPr/>
        </p:nvSpPr>
        <p:spPr>
          <a:xfrm>
            <a:off x="3346400" y="5093245"/>
            <a:ext cx="233905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000" dirty="0">
              <a:solidFill>
                <a:schemeClr val="accent5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248396" y="2580084"/>
            <a:ext cx="284361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0,07 тыс. пасс.- км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052274" y="6249710"/>
            <a:ext cx="274309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182,5 км</a:t>
            </a:r>
          </a:p>
        </p:txBody>
      </p:sp>
      <p:sp>
        <p:nvSpPr>
          <p:cNvPr id="48" name="Прямоугольник 47"/>
          <p:cNvSpPr/>
          <p:nvPr/>
        </p:nvSpPr>
        <p:spPr>
          <a:xfrm>
            <a:off x="6288888" y="2725819"/>
            <a:ext cx="2449356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6,1 км</a:t>
            </a:r>
          </a:p>
        </p:txBody>
      </p:sp>
      <p:sp>
        <p:nvSpPr>
          <p:cNvPr id="49" name="Прямоугольник 48"/>
          <p:cNvSpPr/>
          <p:nvPr/>
        </p:nvSpPr>
        <p:spPr>
          <a:xfrm>
            <a:off x="6150592" y="4599149"/>
            <a:ext cx="2587652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7,86 км</a:t>
            </a:r>
          </a:p>
        </p:txBody>
      </p:sp>
      <p:sp>
        <p:nvSpPr>
          <p:cNvPr id="50" name="Прямоугольник 49"/>
          <p:cNvSpPr/>
          <p:nvPr/>
        </p:nvSpPr>
        <p:spPr>
          <a:xfrm rot="10800000" flipV="1">
            <a:off x="222946" y="5378554"/>
            <a:ext cx="2589162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96,6%</a:t>
            </a:r>
          </a:p>
        </p:txBody>
      </p:sp>
      <p:sp>
        <p:nvSpPr>
          <p:cNvPr id="55" name="Прямоугольник 54"/>
          <p:cNvSpPr/>
          <p:nvPr/>
        </p:nvSpPr>
        <p:spPr>
          <a:xfrm>
            <a:off x="950700" y="2164751"/>
            <a:ext cx="539571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0,07</a:t>
            </a:r>
          </a:p>
        </p:txBody>
      </p:sp>
      <p:sp>
        <p:nvSpPr>
          <p:cNvPr id="56" name="Прямоугольник 55"/>
          <p:cNvSpPr/>
          <p:nvPr/>
        </p:nvSpPr>
        <p:spPr>
          <a:xfrm>
            <a:off x="1838122" y="2134264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0,08</a:t>
            </a:r>
          </a:p>
        </p:txBody>
      </p:sp>
      <p:pic>
        <p:nvPicPr>
          <p:cNvPr id="57" name="Рисунок 5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2610" y="2178306"/>
            <a:ext cx="255182" cy="255182"/>
          </a:xfrm>
          <a:prstGeom prst="rect">
            <a:avLst/>
          </a:prstGeom>
        </p:spPr>
      </p:pic>
      <p:sp>
        <p:nvSpPr>
          <p:cNvPr id="58" name="Прямоугольник 57"/>
          <p:cNvSpPr/>
          <p:nvPr/>
        </p:nvSpPr>
        <p:spPr>
          <a:xfrm>
            <a:off x="6561670" y="5808964"/>
            <a:ext cx="64056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178,0</a:t>
            </a:r>
          </a:p>
        </p:txBody>
      </p:sp>
      <p:sp>
        <p:nvSpPr>
          <p:cNvPr id="59" name="Прямоугольник 58"/>
          <p:cNvSpPr/>
          <p:nvPr/>
        </p:nvSpPr>
        <p:spPr>
          <a:xfrm>
            <a:off x="7776108" y="5808964"/>
            <a:ext cx="65332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182,5</a:t>
            </a:r>
          </a:p>
        </p:txBody>
      </p:sp>
      <p:sp>
        <p:nvSpPr>
          <p:cNvPr id="61" name="Прямоугольник 60"/>
          <p:cNvSpPr/>
          <p:nvPr/>
        </p:nvSpPr>
        <p:spPr>
          <a:xfrm>
            <a:off x="6871885" y="2271647"/>
            <a:ext cx="439544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9,3</a:t>
            </a:r>
          </a:p>
        </p:txBody>
      </p:sp>
      <p:sp>
        <p:nvSpPr>
          <p:cNvPr id="62" name="Прямоугольник 61"/>
          <p:cNvSpPr/>
          <p:nvPr/>
        </p:nvSpPr>
        <p:spPr>
          <a:xfrm>
            <a:off x="7664476" y="2279600"/>
            <a:ext cx="438646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6,1</a:t>
            </a:r>
          </a:p>
        </p:txBody>
      </p:sp>
      <p:sp>
        <p:nvSpPr>
          <p:cNvPr id="64" name="Прямоугольник 63"/>
          <p:cNvSpPr/>
          <p:nvPr/>
        </p:nvSpPr>
        <p:spPr>
          <a:xfrm>
            <a:off x="6856936" y="4258733"/>
            <a:ext cx="545342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43,2</a:t>
            </a:r>
          </a:p>
        </p:txBody>
      </p:sp>
      <p:sp>
        <p:nvSpPr>
          <p:cNvPr id="65" name="Прямоугольник 64"/>
          <p:cNvSpPr/>
          <p:nvPr/>
        </p:nvSpPr>
        <p:spPr>
          <a:xfrm>
            <a:off x="7778469" y="4232671"/>
            <a:ext cx="651140" cy="30777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55,02</a:t>
            </a:r>
          </a:p>
        </p:txBody>
      </p:sp>
      <p:sp>
        <p:nvSpPr>
          <p:cNvPr id="67" name="Прямоугольник 66"/>
          <p:cNvSpPr/>
          <p:nvPr/>
        </p:nvSpPr>
        <p:spPr>
          <a:xfrm>
            <a:off x="823021" y="5168452"/>
            <a:ext cx="581445" cy="116955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94,8</a:t>
            </a:r>
          </a:p>
        </p:txBody>
      </p:sp>
      <p:sp>
        <p:nvSpPr>
          <p:cNvPr id="68" name="Прямоугольник 67"/>
          <p:cNvSpPr/>
          <p:nvPr/>
        </p:nvSpPr>
        <p:spPr>
          <a:xfrm>
            <a:off x="1797792" y="5169334"/>
            <a:ext cx="545342" cy="11695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endParaRPr lang="ru-RU" sz="1400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  <a:p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96,6</a:t>
            </a: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462722" y="4240029"/>
            <a:ext cx="256054" cy="256054"/>
          </a:xfrm>
          <a:prstGeom prst="rect">
            <a:avLst/>
          </a:prstGeom>
        </p:spPr>
      </p:pic>
      <p:sp>
        <p:nvSpPr>
          <p:cNvPr id="40" name="Скругленный прямоугольник 39"/>
          <p:cNvSpPr/>
          <p:nvPr/>
        </p:nvSpPr>
        <p:spPr>
          <a:xfrm>
            <a:off x="272266" y="3229333"/>
            <a:ext cx="2676728" cy="15577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    </a:t>
            </a:r>
          </a:p>
          <a:p>
            <a:r>
              <a:rPr lang="ru-RU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      3,8</a:t>
            </a:r>
            <a:endParaRPr lang="ru-RU" dirty="0">
              <a:solidFill>
                <a:schemeClr val="accent5">
                  <a:lumMod val="75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65826" y="3398808"/>
            <a:ext cx="2457931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>
                <a:solidFill>
                  <a:srgbClr val="2B7885"/>
                </a:solidFill>
                <a:latin typeface="Franklin Gothic Book" panose="020B0503020102020204" pitchFamily="34" charset="0"/>
                <a:cs typeface="FrankRuehl" panose="020E0503060101010101" pitchFamily="34" charset="-79"/>
              </a:rPr>
              <a:t>Протяженность сети автомобильных дорог необщего пользования местного значения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836011" y="3918802"/>
            <a:ext cx="603556" cy="493819"/>
          </a:xfrm>
          <a:prstGeom prst="rect">
            <a:avLst/>
          </a:prstGeom>
        </p:spPr>
      </p:pic>
      <p:sp>
        <p:nvSpPr>
          <p:cNvPr id="43" name="Равно 42"/>
          <p:cNvSpPr/>
          <p:nvPr/>
        </p:nvSpPr>
        <p:spPr>
          <a:xfrm flipV="1">
            <a:off x="1273834" y="3995509"/>
            <a:ext cx="487385" cy="338132"/>
          </a:xfrm>
          <a:prstGeom prst="mathEqual">
            <a:avLst/>
          </a:prstGeom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65825" y="4342195"/>
            <a:ext cx="226180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400" dirty="0">
                <a:solidFill>
                  <a:schemeClr val="accent5">
                    <a:lumMod val="75000"/>
                  </a:schemeClr>
                </a:solidFill>
                <a:latin typeface="Franklin Gothic Medium" pitchFamily="34" charset="0"/>
              </a:rPr>
              <a:t>План на 2024 год – 3,8%</a:t>
            </a: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438737" y="6020111"/>
            <a:ext cx="256054" cy="25605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7337733" y="5832276"/>
            <a:ext cx="256054" cy="256054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06563" y="2312874"/>
            <a:ext cx="332689" cy="3326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150584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itle 1"/>
          <p:cNvSpPr txBox="1">
            <a:spLocks/>
          </p:cNvSpPr>
          <p:nvPr/>
        </p:nvSpPr>
        <p:spPr>
          <a:xfrm>
            <a:off x="0" y="112143"/>
            <a:ext cx="8931349" cy="815204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b="1" dirty="0">
                <a:solidFill>
                  <a:srgbClr val="4472C4">
                    <a:lumMod val="50000"/>
                  </a:srgbClr>
                </a:solidFill>
                <a:latin typeface="Franklin Gothic Medium" panose="020B0603020102020204" pitchFamily="34" charset="0"/>
              </a:rPr>
              <a:t>Финансирование муниципальной программы, млн. рублей  </a:t>
            </a:r>
          </a:p>
          <a:p>
            <a:endParaRPr lang="en-US" sz="800" b="1" dirty="0">
              <a:solidFill>
                <a:srgbClr val="4472C4">
                  <a:lumMod val="50000"/>
                </a:srgbClr>
              </a:solidFill>
              <a:latin typeface="Franklin Gothic Medium" panose="020B0603020102020204" pitchFamily="34" charset="0"/>
            </a:endParaRPr>
          </a:p>
        </p:txBody>
      </p:sp>
      <p:grpSp>
        <p:nvGrpSpPr>
          <p:cNvPr id="29" name="Группа 28">
            <a:extLst>
              <a:ext uri="{FF2B5EF4-FFF2-40B4-BE49-F238E27FC236}">
                <a16:creationId xmlns:a16="http://schemas.microsoft.com/office/drawing/2014/main" id="{C7C6CE0A-E69F-4027-BF8B-B33274183080}"/>
              </a:ext>
            </a:extLst>
          </p:cNvPr>
          <p:cNvGrpSpPr/>
          <p:nvPr/>
        </p:nvGrpSpPr>
        <p:grpSpPr>
          <a:xfrm>
            <a:off x="-12193" y="1024906"/>
            <a:ext cx="8943541" cy="89285"/>
            <a:chOff x="947651" y="2754884"/>
            <a:chExt cx="7257566" cy="89285"/>
          </a:xfrm>
        </p:grpSpPr>
        <p:sp>
          <p:nvSpPr>
            <p:cNvPr id="30" name="Прямоугольник 29">
              <a:extLst>
                <a:ext uri="{FF2B5EF4-FFF2-40B4-BE49-F238E27FC236}">
                  <a16:creationId xmlns:a16="http://schemas.microsoft.com/office/drawing/2014/main" id="{5BCF956B-8B98-4760-9B8B-8D944EFE084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31" name="Прямоугольник 30">
              <a:extLst>
                <a:ext uri="{FF2B5EF4-FFF2-40B4-BE49-F238E27FC236}">
                  <a16:creationId xmlns:a16="http://schemas.microsoft.com/office/drawing/2014/main" id="{16E1AAD6-6A42-4921-8BE0-C3245A6BD81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  <p:graphicFrame>
        <p:nvGraphicFramePr>
          <p:cNvPr id="5" name="Объект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140081421"/>
              </p:ext>
            </p:extLst>
          </p:nvPr>
        </p:nvGraphicFramePr>
        <p:xfrm>
          <a:off x="1044647" y="2265572"/>
          <a:ext cx="7886700" cy="435133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1" name="Скругленный прямоугольник 20"/>
          <p:cNvSpPr/>
          <p:nvPr/>
        </p:nvSpPr>
        <p:spPr>
          <a:xfrm>
            <a:off x="2743200" y="1157757"/>
            <a:ext cx="3859015" cy="836762"/>
          </a:xfrm>
          <a:prstGeom prst="roundRect">
            <a:avLst>
              <a:gd name="adj" fmla="val 1297"/>
            </a:avLst>
          </a:prstGeom>
          <a:solidFill>
            <a:schemeClr val="lt1">
              <a:alpha val="71000"/>
            </a:schemeClr>
          </a:solidFill>
          <a:ln w="38100">
            <a:solidFill>
              <a:schemeClr val="accent1">
                <a:lumMod val="75000"/>
              </a:schemeClr>
            </a:solidFill>
          </a:ln>
          <a:effectLst>
            <a:glow rad="63500">
              <a:schemeClr val="accent1">
                <a:satMod val="175000"/>
                <a:alpha val="40000"/>
              </a:schemeClr>
            </a:glow>
            <a:outerShdw blurRad="76200" dir="13500000" sy="23000" kx="1200000" algn="br" rotWithShape="0">
              <a:prstClr val="black">
                <a:alpha val="20000"/>
              </a:prstClr>
            </a:out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rgbClr val="00B050"/>
                </a:solidFill>
                <a:latin typeface="Franklin Gothic Demi" pitchFamily="34" charset="0"/>
                <a:cs typeface="Times New Roman" pitchFamily="18" charset="0"/>
              </a:rPr>
              <a:t>434,91558142 </a:t>
            </a:r>
            <a:r>
              <a:rPr lang="ru-RU" b="1" dirty="0">
                <a:solidFill>
                  <a:schemeClr val="tx2">
                    <a:lumMod val="75000"/>
                  </a:schemeClr>
                </a:solidFill>
                <a:latin typeface="Franklin Gothic Demi" pitchFamily="34" charset="0"/>
                <a:cs typeface="Times New Roman" pitchFamily="18" charset="0"/>
              </a:rPr>
              <a:t>млн. рублей</a:t>
            </a:r>
          </a:p>
        </p:txBody>
      </p:sp>
    </p:spTree>
    <p:extLst>
      <p:ext uri="{BB962C8B-B14F-4D97-AF65-F5344CB8AC3E}">
        <p14:creationId xmlns:p14="http://schemas.microsoft.com/office/powerpoint/2010/main" val="28908142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Diagram group"/>
          <p:cNvGrpSpPr/>
          <p:nvPr/>
        </p:nvGrpSpPr>
        <p:grpSpPr>
          <a:xfrm>
            <a:off x="1275908" y="1137684"/>
            <a:ext cx="2579834" cy="1956390"/>
            <a:chOff x="-4687898" y="-718632"/>
            <a:chExt cx="5583962" cy="5583962"/>
          </a:xfrm>
          <a:scene3d>
            <a:camera prst="perspectiveLeft" zoom="91000"/>
            <a:lightRig rig="threePt" dir="t">
              <a:rot lat="0" lon="0" rev="20640000"/>
            </a:lightRig>
          </a:scene3d>
        </p:grpSpPr>
        <p:sp>
          <p:nvSpPr>
            <p:cNvPr id="25" name="Арка 24"/>
            <p:cNvSpPr/>
            <p:nvPr/>
          </p:nvSpPr>
          <p:spPr>
            <a:xfrm>
              <a:off x="-4687898" y="-718632"/>
              <a:ext cx="5583962" cy="5583962"/>
            </a:xfrm>
            <a:prstGeom prst="blockArc">
              <a:avLst>
                <a:gd name="adj1" fmla="val 18900000"/>
                <a:gd name="adj2" fmla="val 2700000"/>
                <a:gd name="adj3" fmla="val 387"/>
              </a:avLst>
            </a:prstGeom>
            <a:sp3d z="-110000">
              <a:bevelT w="165100" prst="coolSlant"/>
            </a:sp3d>
          </p:spPr>
          <p:style>
            <a:lnRef idx="2">
              <a:schemeClr val="accent5">
                <a:hueOff val="0"/>
                <a:satOff val="0"/>
                <a:lumOff val="0"/>
                <a:alphaOff val="0"/>
              </a:schemeClr>
            </a:lnRef>
            <a:fillRef idx="0">
              <a:schemeClr val="accent4">
                <a:tint val="9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tint val="90000"/>
                <a:hueOff val="0"/>
                <a:satOff val="0"/>
                <a:lumOff val="0"/>
                <a:alphaOff val="0"/>
              </a:schemeClr>
            </a:effectRef>
            <a:fontRef idx="minor">
              <a:schemeClr val="tx1">
                <a:hueOff val="0"/>
                <a:satOff val="0"/>
                <a:lumOff val="0"/>
                <a:alphaOff val="0"/>
              </a:schemeClr>
            </a:fontRef>
          </p:style>
        </p:sp>
      </p:grpSp>
      <p:sp>
        <p:nvSpPr>
          <p:cNvPr id="2" name="Прямоугольник 1"/>
          <p:cNvSpPr/>
          <p:nvPr/>
        </p:nvSpPr>
        <p:spPr>
          <a:xfrm>
            <a:off x="4061638" y="1551782"/>
            <a:ext cx="4907274" cy="923330"/>
          </a:xfrm>
          <a:prstGeom prst="rect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5400000" scaled="1"/>
            <a:tileRect/>
          </a:gradFill>
          <a:ln>
            <a:noFill/>
          </a:ln>
          <a:effectLst>
            <a:outerShdw blurRad="63500" sx="102000" sy="102000" algn="ctr" rotWithShape="0">
              <a:prstClr val="black">
                <a:alpha val="40000"/>
              </a:prstClr>
            </a:outerShdw>
            <a:reflection blurRad="6350" stA="50000" endA="275" endPos="40000" dist="1016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 prst="coolSlant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aphicFrame>
        <p:nvGraphicFramePr>
          <p:cNvPr id="4" name="Схема 3"/>
          <p:cNvGraphicFramePr/>
          <p:nvPr>
            <p:extLst>
              <p:ext uri="{D42A27DB-BD31-4B8C-83A1-F6EECF244321}">
                <p14:modId xmlns:p14="http://schemas.microsoft.com/office/powerpoint/2010/main" val="2505971060"/>
              </p:ext>
            </p:extLst>
          </p:nvPr>
        </p:nvGraphicFramePr>
        <p:xfrm>
          <a:off x="310551" y="1512202"/>
          <a:ext cx="2666311" cy="85953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Title 1"/>
          <p:cNvSpPr txBox="1">
            <a:spLocks/>
          </p:cNvSpPr>
          <p:nvPr/>
        </p:nvSpPr>
        <p:spPr>
          <a:xfrm>
            <a:off x="93386" y="88250"/>
            <a:ext cx="8769200" cy="896209"/>
          </a:xfrm>
          <a:prstGeom prst="rect">
            <a:avLst/>
          </a:prstGeom>
          <a:effectLst/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Ответственный исполнитель  (соисполнители)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157730" y="1471222"/>
            <a:ext cx="248786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r"/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4061636" y="1522110"/>
            <a:ext cx="4907275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>
                <a:latin typeface="Franklin Gothic Medium" pitchFamily="34" charset="0"/>
              </a:rPr>
              <a:t>Департамент строительства и жилищно-коммунального комплекса Нефтеюганского района (отдел по транспорту и дорогам)</a:t>
            </a:r>
          </a:p>
        </p:txBody>
      </p:sp>
      <p:grpSp>
        <p:nvGrpSpPr>
          <p:cNvPr id="35" name="Группа 34">
            <a:extLst>
              <a:ext uri="{FF2B5EF4-FFF2-40B4-BE49-F238E27FC236}">
                <a16:creationId xmlns:a16="http://schemas.microsoft.com/office/drawing/2014/main" id="{ECF62C37-E2BB-4DBB-8005-DED4B6C3F29B}"/>
              </a:ext>
            </a:extLst>
          </p:cNvPr>
          <p:cNvGrpSpPr/>
          <p:nvPr/>
        </p:nvGrpSpPr>
        <p:grpSpPr>
          <a:xfrm>
            <a:off x="199712" y="939832"/>
            <a:ext cx="8769200" cy="93637"/>
            <a:chOff x="947651" y="2754884"/>
            <a:chExt cx="7257566" cy="89285"/>
          </a:xfrm>
        </p:grpSpPr>
        <p:sp>
          <p:nvSpPr>
            <p:cNvPr id="36" name="Прямоугольник 35">
              <a:extLst>
                <a:ext uri="{FF2B5EF4-FFF2-40B4-BE49-F238E27FC236}">
                  <a16:creationId xmlns:a16="http://schemas.microsoft.com/office/drawing/2014/main" id="{046A3631-639E-466D-8A77-3657DE9080D8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37" name="Прямоугольник 36">
              <a:extLst>
                <a:ext uri="{FF2B5EF4-FFF2-40B4-BE49-F238E27FC236}">
                  <a16:creationId xmlns:a16="http://schemas.microsoft.com/office/drawing/2014/main" id="{E49B628D-02C5-4A3B-B622-8A9166518EC3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404974" y="4079346"/>
            <a:ext cx="2795812" cy="814871"/>
            <a:chOff x="1301" y="0"/>
            <a:chExt cx="2663707" cy="859537"/>
          </a:xfrm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</p:grpSpPr>
        <p:sp>
          <p:nvSpPr>
            <p:cNvPr id="24" name="Пятиугольник 23"/>
            <p:cNvSpPr/>
            <p:nvPr/>
          </p:nvSpPr>
          <p:spPr>
            <a:xfrm>
              <a:off x="1301" y="0"/>
              <a:ext cx="2663707" cy="859537"/>
            </a:xfrm>
            <a:prstGeom prst="homePlat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ffectLst>
              <a:outerShdw blurRad="44450" dist="27940" dir="5400000" algn="ctr">
                <a:srgbClr val="000000">
                  <a:alpha val="32000"/>
                </a:srgbClr>
              </a:outerShdw>
            </a:effectLst>
            <a:sp3d>
              <a:bevelT w="190500" h="38100"/>
            </a:sp3d>
          </p:spPr>
          <p:style>
            <a:lnRef idx="2">
              <a:scrgbClr r="0" g="0" b="0"/>
            </a:lnRef>
            <a:fillRef idx="1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</p:sp>
        <p:sp>
          <p:nvSpPr>
            <p:cNvPr id="26" name="Пятиугольник 4"/>
            <p:cNvSpPr/>
            <p:nvPr/>
          </p:nvSpPr>
          <p:spPr>
            <a:xfrm>
              <a:off x="1302" y="0"/>
              <a:ext cx="2187972" cy="859537"/>
            </a:xfrm>
            <a:prstGeom prst="rect">
              <a:avLst/>
            </a:prstGeom>
            <a:sp3d/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133350" tIns="66675" rIns="33338" bIns="66675" numCol="1" spcCol="1270" anchor="ctr" anchorCtr="0">
              <a:noAutofit/>
            </a:bodyPr>
            <a:lstStyle/>
            <a:p>
              <a:pPr lvl="0" algn="ctr" defTabSz="1111250" rtl="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</a:pPr>
              <a:r>
                <a:rPr lang="ru-RU" sz="2500" kern="1200" dirty="0"/>
                <a:t>Соисполнители</a:t>
              </a:r>
            </a:p>
          </p:txBody>
        </p:sp>
      </p:grpSp>
      <p:graphicFrame>
        <p:nvGraphicFramePr>
          <p:cNvPr id="20" name="Схема 19"/>
          <p:cNvGraphicFramePr/>
          <p:nvPr>
            <p:extLst>
              <p:ext uri="{D42A27DB-BD31-4B8C-83A1-F6EECF244321}">
                <p14:modId xmlns:p14="http://schemas.microsoft.com/office/powerpoint/2010/main" val="3762779631"/>
              </p:ext>
            </p:extLst>
          </p:nvPr>
        </p:nvGraphicFramePr>
        <p:xfrm>
          <a:off x="3663569" y="3456974"/>
          <a:ext cx="5199017" cy="277129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sp>
        <p:nvSpPr>
          <p:cNvPr id="3" name="Овал 2"/>
          <p:cNvSpPr/>
          <p:nvPr/>
        </p:nvSpPr>
        <p:spPr>
          <a:xfrm>
            <a:off x="3200786" y="1500585"/>
            <a:ext cx="1063256" cy="1054897"/>
          </a:xfrm>
          <a:prstGeom prst="ellipse">
            <a:avLst/>
          </a:prstGeom>
          <a:ln w="3175"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7463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C:\Users\rahmatulinaei\Desktop\image-asset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10503" y="2231319"/>
            <a:ext cx="476018" cy="40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rahmatulinaei\Desktop\titel_5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5034" y="1066512"/>
            <a:ext cx="486957" cy="389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Title 1"/>
          <p:cNvSpPr txBox="1">
            <a:spLocks/>
          </p:cNvSpPr>
          <p:nvPr/>
        </p:nvSpPr>
        <p:spPr>
          <a:xfrm>
            <a:off x="146649" y="-14261"/>
            <a:ext cx="8997351" cy="64399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800" b="1" dirty="0">
                <a:solidFill>
                  <a:schemeClr val="accent1">
                    <a:lumMod val="50000"/>
                  </a:schemeClr>
                </a:solidFill>
                <a:latin typeface="Franklin Gothic Medium" pitchFamily="34" charset="0"/>
              </a:rPr>
              <a:t>Цели и задачи муниципальной программы</a:t>
            </a:r>
            <a:endParaRPr lang="en-US" sz="2800" b="1" dirty="0">
              <a:solidFill>
                <a:schemeClr val="accent1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2779143" y="1377695"/>
            <a:ext cx="6054306" cy="12051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endParaRPr lang="ru-RU" sz="2000" dirty="0">
              <a:solidFill>
                <a:schemeClr val="tx2">
                  <a:lumMod val="50000"/>
                </a:schemeClr>
              </a:solidFill>
              <a:latin typeface="Franklin Gothic Medium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93771" y="958147"/>
            <a:ext cx="94929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rgbClr val="00B050"/>
                </a:solidFill>
                <a:latin typeface="Franklin Gothic Heavy" panose="020B0903020102020204" pitchFamily="34" charset="0"/>
              </a:rPr>
              <a:t>ЦЕЛЬ</a:t>
            </a:r>
          </a:p>
        </p:txBody>
      </p:sp>
      <p:grpSp>
        <p:nvGrpSpPr>
          <p:cNvPr id="42" name="Группа 41">
            <a:extLst>
              <a:ext uri="{FF2B5EF4-FFF2-40B4-BE49-F238E27FC236}">
                <a16:creationId xmlns:a16="http://schemas.microsoft.com/office/drawing/2014/main" id="{D1C832A0-B704-4DAC-A887-33C365C9CC61}"/>
              </a:ext>
            </a:extLst>
          </p:cNvPr>
          <p:cNvGrpSpPr/>
          <p:nvPr/>
        </p:nvGrpSpPr>
        <p:grpSpPr>
          <a:xfrm>
            <a:off x="293771" y="749186"/>
            <a:ext cx="8365428" cy="63207"/>
            <a:chOff x="947651" y="2754884"/>
            <a:chExt cx="7257566" cy="89285"/>
          </a:xfrm>
        </p:grpSpPr>
        <p:sp>
          <p:nvSpPr>
            <p:cNvPr id="43" name="Прямоугольник 42">
              <a:extLst>
                <a:ext uri="{FF2B5EF4-FFF2-40B4-BE49-F238E27FC236}">
                  <a16:creationId xmlns:a16="http://schemas.microsoft.com/office/drawing/2014/main" id="{07582EAA-751A-47BF-9A96-FE8787FF747A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44" name="Прямоугольник 43">
              <a:extLst>
                <a:ext uri="{FF2B5EF4-FFF2-40B4-BE49-F238E27FC236}">
                  <a16:creationId xmlns:a16="http://schemas.microsoft.com/office/drawing/2014/main" id="{1DDBB906-6737-434B-986D-5731AE3FD97B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16" name="TextBox 15"/>
          <p:cNvSpPr txBox="1"/>
          <p:nvPr/>
        </p:nvSpPr>
        <p:spPr>
          <a:xfrm>
            <a:off x="293771" y="2150433"/>
            <a:ext cx="13504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>
                <a:solidFill>
                  <a:schemeClr val="accent1">
                    <a:lumMod val="50000"/>
                  </a:schemeClr>
                </a:solidFill>
                <a:latin typeface="Franklin Gothic Heavy" panose="020B0903020102020204" pitchFamily="34" charset="0"/>
              </a:rPr>
              <a:t>ЗАДАЧА</a:t>
            </a:r>
          </a:p>
        </p:txBody>
      </p:sp>
      <p:sp>
        <p:nvSpPr>
          <p:cNvPr id="24" name="Объект 2"/>
          <p:cNvSpPr txBox="1">
            <a:spLocks/>
          </p:cNvSpPr>
          <p:nvPr/>
        </p:nvSpPr>
        <p:spPr>
          <a:xfrm>
            <a:off x="2681076" y="2099062"/>
            <a:ext cx="5875734" cy="861722"/>
          </a:xfrm>
          <a:prstGeom prst="rect">
            <a:avLst/>
          </a:prstGeom>
        </p:spPr>
        <p:txBody>
          <a:bodyPr vert="horz" lIns="91440" tIns="45720" rIns="91440" bIns="45720" rtlCol="0">
            <a:normAutofit lnSpcReduction="10000"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повышение качества транспортных услуг, оказываемых автомобильным транспортом</a:t>
            </a:r>
          </a:p>
        </p:txBody>
      </p:sp>
      <p:sp>
        <p:nvSpPr>
          <p:cNvPr id="25" name="Объект 2"/>
          <p:cNvSpPr txBox="1">
            <a:spLocks/>
          </p:cNvSpPr>
          <p:nvPr/>
        </p:nvSpPr>
        <p:spPr>
          <a:xfrm>
            <a:off x="2681076" y="2896600"/>
            <a:ext cx="5899953" cy="1233924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just">
              <a:lnSpc>
                <a:spcPct val="100000"/>
              </a:lnSpc>
              <a:buClr>
                <a:srgbClr val="FF0000"/>
              </a:buClr>
            </a:pPr>
            <a:r>
              <a:rPr lang="ru-RU" sz="18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подъездами к сельским населённым пунктам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665482" y="957194"/>
            <a:ext cx="5993717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Развитие современной транспортной инфраструктуры, обеспечивающей повышение доступности и безопасности транспортных услуг для населения Нефтеюганского района</a:t>
            </a:r>
          </a:p>
        </p:txBody>
      </p:sp>
      <p:pic>
        <p:nvPicPr>
          <p:cNvPr id="39" name="Picture 3" descr="C:\Users\rahmatulinaei\Desktop\image-asset.jpe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9195" y="3109152"/>
            <a:ext cx="476018" cy="40174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663279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Скругленный прямоугольник 23"/>
          <p:cNvSpPr/>
          <p:nvPr/>
        </p:nvSpPr>
        <p:spPr>
          <a:xfrm>
            <a:off x="263257" y="3184645"/>
            <a:ext cx="2479944" cy="31310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81084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43483" y="3737790"/>
            <a:ext cx="2585980" cy="218521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1.1.</a:t>
            </a:r>
          </a:p>
          <a:p>
            <a:pPr algn="ctr"/>
            <a:r>
              <a:rPr lang="ru-RU" sz="160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Обеспечение повышения качества и доступности транспортных услуг, оказываемых с использованием автомобильного транспорта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3" name="Прямоугольник 42"/>
          <p:cNvSpPr/>
          <p:nvPr/>
        </p:nvSpPr>
        <p:spPr>
          <a:xfrm>
            <a:off x="3883351" y="2214641"/>
            <a:ext cx="2068876" cy="490749"/>
          </a:xfrm>
          <a:prstGeom prst="rect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4" name="Прямоугольник 43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4215527" y="2283976"/>
            <a:ext cx="1374415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1600" b="1" dirty="0">
                <a:solidFill>
                  <a:schemeClr val="bg1"/>
                </a:solidFill>
              </a:rPr>
              <a:t>Направление</a:t>
            </a:r>
          </a:p>
        </p:txBody>
      </p:sp>
      <p:sp>
        <p:nvSpPr>
          <p:cNvPr id="46" name="Прямоугольник 45"/>
          <p:cNvSpPr/>
          <p:nvPr/>
        </p:nvSpPr>
        <p:spPr>
          <a:xfrm>
            <a:off x="610880" y="2366836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0" name="Овал 49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51" name="Рисунок 50"/>
          <p:cNvPicPr>
            <a:picLocks noChangeAspect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54" name="Прямоугольник 53"/>
          <p:cNvSpPr/>
          <p:nvPr/>
        </p:nvSpPr>
        <p:spPr>
          <a:xfrm>
            <a:off x="243483" y="1428421"/>
            <a:ext cx="8704015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20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</a:t>
            </a: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 </a:t>
            </a:r>
            <a:r>
              <a:rPr lang="ru-RU" sz="20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повышение качества транспортных услуг, оказываемых автомобильным транспортом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79419"/>
            <a:ext cx="8561766" cy="63207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dirty="0"/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771471" y="2202181"/>
            <a:ext cx="2057993" cy="545413"/>
          </a:xfrm>
          <a:prstGeom prst="rect">
            <a:avLst/>
          </a:prstGeom>
          <a:solidFill>
            <a:srgbClr val="00B050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0" name="Овал 29"/>
          <p:cNvSpPr/>
          <p:nvPr/>
        </p:nvSpPr>
        <p:spPr>
          <a:xfrm>
            <a:off x="3239205" y="2183814"/>
            <a:ext cx="612475" cy="577970"/>
          </a:xfrm>
          <a:prstGeom prst="ellipse">
            <a:avLst/>
          </a:prstGeom>
          <a:solidFill>
            <a:schemeClr val="accent1">
              <a:lumMod val="75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1" name="Рисунок 30"/>
          <p:cNvPicPr>
            <a:picLocks noChangeAspect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50836" y="2286788"/>
            <a:ext cx="389211" cy="389211"/>
          </a:xfrm>
          <a:prstGeom prst="rect">
            <a:avLst/>
          </a:prstGeom>
        </p:spPr>
      </p:pic>
      <p:sp>
        <p:nvSpPr>
          <p:cNvPr id="32" name="Овал 31"/>
          <p:cNvSpPr/>
          <p:nvPr/>
        </p:nvSpPr>
        <p:spPr>
          <a:xfrm>
            <a:off x="136654" y="2151330"/>
            <a:ext cx="621110" cy="603849"/>
          </a:xfrm>
          <a:prstGeom prst="ellipse">
            <a:avLst/>
          </a:prstGeom>
          <a:solidFill>
            <a:srgbClr val="00B050"/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1183975" y="2312117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pic>
        <p:nvPicPr>
          <p:cNvPr id="35" name="Рисунок 34"/>
          <p:cNvPicPr>
            <a:picLocks noChangeAspect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459" y="2256481"/>
            <a:ext cx="363500" cy="363500"/>
          </a:xfrm>
          <a:prstGeom prst="rect">
            <a:avLst/>
          </a:prstGeom>
        </p:spPr>
      </p:pic>
      <p:sp>
        <p:nvSpPr>
          <p:cNvPr id="36" name="Скругленный прямоугольник 35"/>
          <p:cNvSpPr/>
          <p:nvPr/>
        </p:nvSpPr>
        <p:spPr>
          <a:xfrm>
            <a:off x="5952226" y="3184645"/>
            <a:ext cx="3074751" cy="12927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 Департамент строительства и жилищно-коммунального комплекса Нефтеюганского района</a:t>
            </a:r>
          </a:p>
        </p:txBody>
      </p:sp>
      <p:sp>
        <p:nvSpPr>
          <p:cNvPr id="38" name="Скругленный прямоугольник 37"/>
          <p:cNvSpPr/>
          <p:nvPr/>
        </p:nvSpPr>
        <p:spPr>
          <a:xfrm>
            <a:off x="5952227" y="5037826"/>
            <a:ext cx="3074751" cy="1277913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tx1"/>
                </a:solidFill>
              </a:rPr>
              <a:t> Департамент строительства и жилищно-коммунального комплекса Нефтеюганского района,</a:t>
            </a:r>
          </a:p>
          <a:p>
            <a:pPr lvl="0" algn="ctr"/>
            <a:r>
              <a:rPr lang="ru-RU" sz="1400" b="1" dirty="0">
                <a:solidFill>
                  <a:schemeClr val="tx1"/>
                </a:solidFill>
              </a:rPr>
              <a:t>Администрации сп.Салым   и гп.Пойковский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2921544" y="3176629"/>
            <a:ext cx="2858154" cy="1300741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Мониторинг цен на проведение технического осмотра транспортных средств и нефтепродукты. </a:t>
            </a:r>
          </a:p>
        </p:txBody>
      </p:sp>
      <p:sp>
        <p:nvSpPr>
          <p:cNvPr id="41" name="Скругленный прямоугольник 40"/>
          <p:cNvSpPr/>
          <p:nvPr/>
        </p:nvSpPr>
        <p:spPr>
          <a:xfrm>
            <a:off x="2934585" y="5046453"/>
            <a:ext cx="2858156" cy="1277912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400" b="1" dirty="0">
                <a:solidFill>
                  <a:schemeClr val="accent5">
                    <a:lumMod val="75000"/>
                  </a:schemeClr>
                </a:solidFill>
              </a:rPr>
              <a:t>Организация регулярных перевозок по муниципальным маршрутам по регулируемым тарифам, связанных с улучшением качества обслуживания пассажиров</a:t>
            </a:r>
          </a:p>
        </p:txBody>
      </p: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Пятиугольник 33"/>
          <p:cNvSpPr/>
          <p:nvPr/>
        </p:nvSpPr>
        <p:spPr>
          <a:xfrm>
            <a:off x="345553" y="3274424"/>
            <a:ext cx="8555026" cy="1445622"/>
          </a:xfrm>
          <a:prstGeom prst="homePlate">
            <a:avLst/>
          </a:prstGeom>
          <a:solidFill>
            <a:schemeClr val="accent1">
              <a:lumMod val="75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  <a:reflection blurRad="6350" stA="50000" endA="300" endPos="55500" dist="50800" dir="5400000" sy="-100000" algn="bl" rotWithShape="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3">
            <a:schemeClr val="lt1">
              <a:hueOff val="0"/>
              <a:satOff val="0"/>
              <a:lumOff val="0"/>
              <a:alphaOff val="0"/>
            </a:schemeClr>
          </a:lnRef>
          <a:fillRef idx="1">
            <a:schemeClr val="accent1">
              <a:hueOff val="0"/>
              <a:satOff val="0"/>
              <a:lumOff val="0"/>
              <a:alphaOff val="0"/>
            </a:schemeClr>
          </a:fillRef>
          <a:effectRef idx="1">
            <a:schemeClr val="accent1">
              <a:hueOff val="0"/>
              <a:satOff val="0"/>
              <a:lumOff val="0"/>
              <a:alphaOff val="0"/>
            </a:schemeClr>
          </a:effectRef>
          <a:fontRef idx="minor">
            <a:schemeClr val="lt1"/>
          </a:fontRef>
        </p:style>
        <p:txBody>
          <a:bodyPr/>
          <a:lstStyle/>
          <a:p>
            <a:endParaRPr lang="ru-RU" sz="800" dirty="0"/>
          </a:p>
          <a:p>
            <a:r>
              <a:rPr lang="ru-RU" sz="2400" dirty="0"/>
              <a:t>Транспортная подвижность населения – 0,08 тыс. пасс.-км на 1 жителя к 2030 году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63925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lvl="0" algn="ctr"/>
            <a:r>
              <a:rPr lang="ru-RU" sz="2000" b="1" dirty="0">
                <a:solidFill>
                  <a:srgbClr val="5B9BD5">
                    <a:lumMod val="50000"/>
                  </a:srgb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транспортных услуг для населения Нефтеюганского района</a:t>
            </a:r>
          </a:p>
          <a:p>
            <a:endParaRPr lang="ru-RU" sz="2400" b="1" dirty="0">
              <a:solidFill>
                <a:schemeClr val="accent1">
                  <a:lumMod val="50000"/>
                </a:schemeClr>
              </a:solidFill>
              <a:latin typeface="Franklin Gothic Medium" panose="020B0603020102020204" pitchFamily="34" charset="0"/>
            </a:endParaRPr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4122464144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274327" y="2491276"/>
            <a:ext cx="8626253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chemeClr val="accent5">
                    <a:lumMod val="75000"/>
                  </a:schemeClr>
                </a:solidFill>
              </a:rPr>
              <a:t>Целевые показатели: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35445" y="1682573"/>
            <a:ext cx="8704015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1: </a:t>
            </a:r>
            <a:r>
              <a:rPr lang="ru-RU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доступности и повышения качества транспортных услуг, оказываемых автомобильным транспортом</a:t>
            </a:r>
            <a:endParaRPr lang="ru-RU" b="1" dirty="0">
              <a:solidFill>
                <a:schemeClr val="tx2">
                  <a:lumMod val="50000"/>
                </a:schemeClr>
              </a:solidFill>
              <a:latin typeface="Franklin Gothic Book" pitchFamily="34" charset="0"/>
            </a:endParaRPr>
          </a:p>
        </p:txBody>
      </p:sp>
      <p:grpSp>
        <p:nvGrpSpPr>
          <p:cNvPr id="2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74326" y="1161967"/>
            <a:ext cx="8486901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</p:spTree>
    <p:extLst>
      <p:ext uri="{BB962C8B-B14F-4D97-AF65-F5344CB8AC3E}">
        <p14:creationId xmlns:p14="http://schemas.microsoft.com/office/powerpoint/2010/main" val="298645909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89982" y="2924634"/>
            <a:ext cx="3066267" cy="177927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922059"/>
            <a:ext cx="2514449" cy="35637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83272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3664" y="3232579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1.2.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07920103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170168" y="136347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96907"/>
            <a:ext cx="8596165" cy="45719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71933" y="2998470"/>
            <a:ext cx="2984317" cy="16850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150" b="1" dirty="0">
                <a:solidFill>
                  <a:schemeClr val="accent5">
                    <a:lumMod val="75000"/>
                  </a:schemeClr>
                </a:solidFill>
              </a:rPr>
              <a:t>Мониторинг состояния транспортного комплекса, а также автомобильных дорог общего пользования местного значения, интенсивности и состава движения, дорожно-транспортных происшествий, в том числе связанных с неудовлетворительными дорожными условиями путём проведения оценки их технического состояния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79630" y="4867564"/>
            <a:ext cx="3076619" cy="160162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Приведение транспортно-эксплуатационных характеристик автомобильных дорог в соответствие с требованиями норм и технических регламентов путём осуществления проектирования, капитального ремонта, ремонта и содержания автомобильных дорог местного значения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92174" y="2922059"/>
            <a:ext cx="2577204" cy="3563706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sp>
        <p:nvSpPr>
          <p:cNvPr id="60" name="Прямоугольник 59"/>
          <p:cNvSpPr/>
          <p:nvPr/>
        </p:nvSpPr>
        <p:spPr>
          <a:xfrm>
            <a:off x="6784029" y="2242533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4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5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6" name="Picture 12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24847" y="2071370"/>
            <a:ext cx="1073150" cy="890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7" name="Picture 13"/>
          <p:cNvPicPr>
            <a:picLocks noChangeAspect="1" noChangeArrowheads="1"/>
          </p:cNvPicPr>
          <p:nvPr/>
        </p:nvPicPr>
        <p:blipFill>
          <a:blip r:embed="rId1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39172" y="2268867"/>
            <a:ext cx="444500" cy="414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8" name="Picture 14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0115" y="2202338"/>
            <a:ext cx="2309813" cy="62497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7016048" y="2194473"/>
            <a:ext cx="171794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600" dirty="0">
                <a:solidFill>
                  <a:schemeClr val="bg1"/>
                </a:solidFill>
              </a:rPr>
              <a:t>Ответственные </a:t>
            </a:r>
          </a:p>
          <a:p>
            <a:pPr algn="ctr"/>
            <a:r>
              <a:rPr lang="ru-RU" sz="1600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17927192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2985307" y="2881391"/>
            <a:ext cx="3088256" cy="164839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304973" y="2884999"/>
            <a:ext cx="2559507" cy="361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8556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264633" y="3631812"/>
            <a:ext cx="2599847" cy="212365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1.2.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595949669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177858" y="6531271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33301" y="132791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8957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2985306" y="2984264"/>
            <a:ext cx="3088256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Внедрение автоматизированных и роботизированных технологий организации дорожного движения и контроля за соблюдением правил дорожного движения путём  обустройства автомобильных дорог местного значения камерами </a:t>
            </a:r>
            <a:r>
              <a:rPr lang="ru-RU" sz="1200" b="1" dirty="0" err="1">
                <a:solidFill>
                  <a:schemeClr val="accent5">
                    <a:lumMod val="75000"/>
                  </a:schemeClr>
                </a:solidFill>
              </a:rPr>
              <a:t>фотовидеофиксации</a:t>
            </a:r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 нарушений правил дорожного движения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2985306" y="5379275"/>
            <a:ext cx="3088257" cy="1123008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Создание механизмов экономического стимулирования сохранности автомобильных дорог местного значения путем устройства пункта весогабаритного контроля транспортных средств 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318532" y="2861152"/>
            <a:ext cx="2650846" cy="36172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tx1"/>
                </a:solidFill>
              </a:rPr>
              <a:t> 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964418" y="4723137"/>
            <a:ext cx="3109143" cy="525960"/>
          </a:xfrm>
          <a:prstGeom prst="rect">
            <a:avLst/>
          </a:prstGeom>
          <a:ln w="28575">
            <a:solidFill>
              <a:srgbClr val="00B0F0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Разработка Проектов организации дорожного движения</a:t>
            </a:r>
          </a:p>
        </p:txBody>
      </p:sp>
    </p:spTree>
    <p:extLst>
      <p:ext uri="{BB962C8B-B14F-4D97-AF65-F5344CB8AC3E}">
        <p14:creationId xmlns:p14="http://schemas.microsoft.com/office/powerpoint/2010/main" val="2775074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36498" y="2861153"/>
            <a:ext cx="3131389" cy="1121147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18198" y="2861154"/>
            <a:ext cx="2646281" cy="361728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4" y="132053"/>
            <a:ext cx="877947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593664" y="3151636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1.2.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3856365008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6" name="Прямоугольник 45"/>
          <p:cNvSpPr/>
          <p:nvPr/>
        </p:nvSpPr>
        <p:spPr>
          <a:xfrm>
            <a:off x="7080692" y="3258929"/>
            <a:ext cx="1420581" cy="33855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Мероприятия</a:t>
            </a:r>
          </a:p>
        </p:txBody>
      </p:sp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12111" y="1314758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6" y="1153341"/>
            <a:ext cx="8652869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036498" y="2959272"/>
            <a:ext cx="287799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Информирование пользователей автомобильных дорог о состоянии автомобильных дорог местного значения Нефтеюганского района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36497" y="4347712"/>
            <a:ext cx="3131389" cy="213072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Согласование маршрутов тяжеловесного и(или) крупногабаритного транспортного средства, а также транспортного средства, осуществляющего перевозки опасных грузов по автомобильным дорогам местного значения Нефтеюганского района</a:t>
            </a:r>
          </a:p>
        </p:txBody>
      </p:sp>
      <p:sp>
        <p:nvSpPr>
          <p:cNvPr id="52" name="Скругленный прямоугольник 51"/>
          <p:cNvSpPr/>
          <p:nvPr/>
        </p:nvSpPr>
        <p:spPr>
          <a:xfrm>
            <a:off x="6400799" y="2861152"/>
            <a:ext cx="2582185" cy="3617285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8626165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Скругленный прямоугольник 26"/>
          <p:cNvSpPr/>
          <p:nvPr/>
        </p:nvSpPr>
        <p:spPr>
          <a:xfrm>
            <a:off x="3036498" y="2861153"/>
            <a:ext cx="2898540" cy="1314032"/>
          </a:xfrm>
          <a:prstGeom prst="roundRect">
            <a:avLst>
              <a:gd name="adj" fmla="val 657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24" name="Скругленный прямоугольник 23"/>
          <p:cNvSpPr/>
          <p:nvPr/>
        </p:nvSpPr>
        <p:spPr>
          <a:xfrm>
            <a:off x="263256" y="2861153"/>
            <a:ext cx="2601223" cy="32937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>
            <a:glow rad="101600">
              <a:schemeClr val="accent1">
                <a:satMod val="175000"/>
                <a:alpha val="40000"/>
              </a:schemeClr>
            </a:glo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latin typeface="Franklin Gothic Medium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36653" y="132053"/>
            <a:ext cx="8784329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Цель 1: </a:t>
            </a:r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Развитие современной транспортной инфраструктуры,     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обеспечивающей повышение доступности и безопасности  </a:t>
            </a:r>
          </a:p>
          <a:p>
            <a:pPr algn="ctr"/>
            <a:r>
              <a:rPr lang="ru-RU" sz="2000" b="1" dirty="0">
                <a:solidFill>
                  <a:schemeClr val="accent1">
                    <a:lumMod val="50000"/>
                  </a:schemeClr>
                </a:solidFill>
                <a:latin typeface="Franklin Gothic Medium" panose="020B0603020102020204" pitchFamily="34" charset="0"/>
              </a:rPr>
              <a:t>транспортных услуг для населения Нефтеюганского района</a:t>
            </a:r>
          </a:p>
        </p:txBody>
      </p:sp>
      <p:sp>
        <p:nvSpPr>
          <p:cNvPr id="17" name="Прямоугольник 16"/>
          <p:cNvSpPr/>
          <p:nvPr/>
        </p:nvSpPr>
        <p:spPr>
          <a:xfrm>
            <a:off x="688017" y="2998470"/>
            <a:ext cx="1982654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550" b="1" dirty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1.2. Капитальный ремонт, ремонт и содержание автомобильных дорог и искусственных дорожных сооружений общего пользования местного значения муниципального района</a:t>
            </a:r>
          </a:p>
          <a:p>
            <a:pPr algn="ctr"/>
            <a:endParaRPr lang="ru-RU" sz="800" b="1" dirty="0"/>
          </a:p>
        </p:txBody>
      </p:sp>
      <p:graphicFrame>
        <p:nvGraphicFramePr>
          <p:cNvPr id="5" name="Схема 4"/>
          <p:cNvGraphicFramePr/>
          <p:nvPr>
            <p:extLst>
              <p:ext uri="{D42A27DB-BD31-4B8C-83A1-F6EECF244321}">
                <p14:modId xmlns:p14="http://schemas.microsoft.com/office/powerpoint/2010/main" val="1579814710"/>
              </p:ext>
            </p:extLst>
          </p:nvPr>
        </p:nvGraphicFramePr>
        <p:xfrm>
          <a:off x="3134904" y="3679437"/>
          <a:ext cx="2644794" cy="36273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sp>
        <p:nvSpPr>
          <p:cNvPr id="47" name="Прямоугольник 46"/>
          <p:cNvSpPr/>
          <p:nvPr/>
        </p:nvSpPr>
        <p:spPr>
          <a:xfrm>
            <a:off x="6720115" y="143787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  <p:sp>
        <p:nvSpPr>
          <p:cNvPr id="54" name="Прямоугольник 53"/>
          <p:cNvSpPr/>
          <p:nvPr/>
        </p:nvSpPr>
        <p:spPr>
          <a:xfrm>
            <a:off x="240111" y="1327916"/>
            <a:ext cx="8704015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>
              <a:buClr>
                <a:srgbClr val="FF0000"/>
              </a:buClr>
            </a:pPr>
            <a:r>
              <a:rPr lang="ru-RU" sz="1600" b="1" dirty="0">
                <a:solidFill>
                  <a:schemeClr val="tx2">
                    <a:lumMod val="50000"/>
                  </a:schemeClr>
                </a:solidFill>
                <a:latin typeface="Franklin Gothic Book" pitchFamily="34" charset="0"/>
                <a:ea typeface="Times New Roman" panose="02020603050405020304" pitchFamily="18" charset="0"/>
              </a:rPr>
              <a:t>Задача 2: </a:t>
            </a:r>
            <a:r>
              <a:rPr lang="ru-RU" sz="1600" b="1" dirty="0">
                <a:solidFill>
                  <a:srgbClr val="44546A">
                    <a:lumMod val="50000"/>
                  </a:srgbClr>
                </a:solidFill>
                <a:latin typeface="Franklin Gothic Book" pitchFamily="34" charset="0"/>
                <a:ea typeface="Times New Roman" panose="02020603050405020304" pitchFamily="18" charset="0"/>
              </a:rPr>
              <a:t>Обеспечение функционирования сети автомобильных дорог общего и необщего пользования местного значения, в том числе автомобильных дорог, являющихся  подъездными к сельским населённым пунктам</a:t>
            </a:r>
          </a:p>
        </p:txBody>
      </p:sp>
      <p:grpSp>
        <p:nvGrpSpPr>
          <p:cNvPr id="34" name="Группа 33">
            <a:extLst>
              <a:ext uri="{FF2B5EF4-FFF2-40B4-BE49-F238E27FC236}">
                <a16:creationId xmlns:a16="http://schemas.microsoft.com/office/drawing/2014/main" id="{1E7A8EA8-48FA-43F3-8FE3-6FA1BB797EF9}"/>
              </a:ext>
            </a:extLst>
          </p:cNvPr>
          <p:cNvGrpSpPr/>
          <p:nvPr/>
        </p:nvGrpSpPr>
        <p:grpSpPr>
          <a:xfrm>
            <a:off x="263257" y="1153341"/>
            <a:ext cx="8657726" cy="89285"/>
            <a:chOff x="947651" y="2754884"/>
            <a:chExt cx="7257566" cy="89285"/>
          </a:xfrm>
        </p:grpSpPr>
        <p:sp>
          <p:nvSpPr>
            <p:cNvPr id="58" name="Прямоугольник 57">
              <a:extLst>
                <a:ext uri="{FF2B5EF4-FFF2-40B4-BE49-F238E27FC236}">
                  <a16:creationId xmlns:a16="http://schemas.microsoft.com/office/drawing/2014/main" id="{F5DDBDC1-897C-409D-9489-D84754F16302}"/>
                </a:ext>
              </a:extLst>
            </p:cNvPr>
            <p:cNvSpPr/>
            <p:nvPr/>
          </p:nvSpPr>
          <p:spPr>
            <a:xfrm>
              <a:off x="947651" y="2754884"/>
              <a:ext cx="7257565" cy="52157"/>
            </a:xfrm>
            <a:prstGeom prst="rect">
              <a:avLst/>
            </a:prstGeom>
            <a:solidFill>
              <a:srgbClr val="0070C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9" name="Прямоугольник 58">
              <a:extLst>
                <a:ext uri="{FF2B5EF4-FFF2-40B4-BE49-F238E27FC236}">
                  <a16:creationId xmlns:a16="http://schemas.microsoft.com/office/drawing/2014/main" id="{E5438E87-10CD-40F7-8670-18A129432887}"/>
                </a:ext>
              </a:extLst>
            </p:cNvPr>
            <p:cNvSpPr/>
            <p:nvPr/>
          </p:nvSpPr>
          <p:spPr>
            <a:xfrm flipV="1">
              <a:off x="947651" y="2798450"/>
              <a:ext cx="7257566" cy="45719"/>
            </a:xfrm>
            <a:prstGeom prst="rect">
              <a:avLst/>
            </a:prstGeom>
            <a:solidFill>
              <a:srgbClr val="00B050"/>
            </a:solidFill>
            <a:ln>
              <a:noFill/>
            </a:ln>
          </p:spPr>
          <p:style>
            <a:lnRef idx="0">
              <a:schemeClr val="accent5"/>
            </a:lnRef>
            <a:fillRef idx="3">
              <a:schemeClr val="accent5"/>
            </a:fillRef>
            <a:effectRef idx="3">
              <a:schemeClr val="accent5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26" name="Прямоугольник 25"/>
          <p:cNvSpPr/>
          <p:nvPr/>
        </p:nvSpPr>
        <p:spPr>
          <a:xfrm>
            <a:off x="3170707" y="2918004"/>
            <a:ext cx="2754139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Осуществление сбора, обобщение и учет информации о транспортном комплексе, а также реализации требований транспортной безопасности на межселенной территории Нефтеюганского района</a:t>
            </a:r>
          </a:p>
        </p:txBody>
      </p:sp>
      <p:sp>
        <p:nvSpPr>
          <p:cNvPr id="39" name="Скругленный прямоугольник 38"/>
          <p:cNvSpPr/>
          <p:nvPr/>
        </p:nvSpPr>
        <p:spPr>
          <a:xfrm>
            <a:off x="3036498" y="5512279"/>
            <a:ext cx="2888348" cy="654286"/>
          </a:xfrm>
          <a:prstGeom prst="roundRect">
            <a:avLst>
              <a:gd name="adj" fmla="val 4027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Совершенствование нормативного правового регулирования в сфере транспорта и дорожного хозяйства</a:t>
            </a:r>
          </a:p>
        </p:txBody>
      </p:sp>
      <p:sp>
        <p:nvSpPr>
          <p:cNvPr id="42" name="Скругленный прямоугольник 41"/>
          <p:cNvSpPr/>
          <p:nvPr/>
        </p:nvSpPr>
        <p:spPr>
          <a:xfrm>
            <a:off x="3036498" y="4295956"/>
            <a:ext cx="2873181" cy="1130060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lvl="0" algn="ctr"/>
            <a:r>
              <a:rPr lang="ru-RU" sz="1200" b="1" dirty="0">
                <a:solidFill>
                  <a:schemeClr val="accent5">
                    <a:lumMod val="75000"/>
                  </a:schemeClr>
                </a:solidFill>
              </a:rPr>
              <a:t>Мониторинг стоимости строительства, реконструкции, капитального ремонта, ремонта и содержания 1 км автомобильных дорог общего пользования местного значения</a:t>
            </a:r>
          </a:p>
        </p:txBody>
      </p:sp>
      <p:sp>
        <p:nvSpPr>
          <p:cNvPr id="36" name="Скругленный прямоугольник 35"/>
          <p:cNvSpPr/>
          <p:nvPr/>
        </p:nvSpPr>
        <p:spPr>
          <a:xfrm>
            <a:off x="6188039" y="2861153"/>
            <a:ext cx="2794946" cy="3293794"/>
          </a:xfrm>
          <a:prstGeom prst="roundRect">
            <a:avLst>
              <a:gd name="adj" fmla="val 0"/>
            </a:avLst>
          </a:prstGeom>
          <a:solidFill>
            <a:schemeClr val="lt1">
              <a:alpha val="71000"/>
            </a:schemeClr>
          </a:solidFill>
          <a:ln w="28575">
            <a:solidFill>
              <a:srgbClr val="00B0F0"/>
            </a:solidFill>
          </a:ln>
          <a:effectLst/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400" b="1" dirty="0">
                <a:solidFill>
                  <a:schemeClr val="accent5">
                    <a:lumMod val="50000"/>
                  </a:schemeClr>
                </a:solidFill>
              </a:rPr>
              <a:t> </a:t>
            </a:r>
            <a:r>
              <a:rPr lang="ru-RU" sz="1400" b="1" dirty="0">
                <a:solidFill>
                  <a:schemeClr val="tx1"/>
                </a:solidFill>
              </a:rPr>
              <a:t>Департамент строительства и жилищно-коммунального комплекса Нефтеюганского района</a:t>
            </a:r>
          </a:p>
        </p:txBody>
      </p:sp>
      <p:pic>
        <p:nvPicPr>
          <p:cNvPr id="18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21129" y="2071370"/>
            <a:ext cx="1103313" cy="92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3301" y="2293472"/>
            <a:ext cx="360363" cy="3651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017" y="2202338"/>
            <a:ext cx="2176463" cy="6651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4410" y="2318226"/>
            <a:ext cx="1463675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64480" y="2096770"/>
            <a:ext cx="1085850" cy="901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0355" y="2242533"/>
            <a:ext cx="390525" cy="390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10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19772" y="2202338"/>
            <a:ext cx="2189163" cy="63738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8" name="Picture 11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3946" y="2303460"/>
            <a:ext cx="1420813" cy="4333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9" name="Овал 28"/>
          <p:cNvSpPr/>
          <p:nvPr/>
        </p:nvSpPr>
        <p:spPr>
          <a:xfrm>
            <a:off x="6246667" y="2188198"/>
            <a:ext cx="594554" cy="580056"/>
          </a:xfrm>
          <a:prstGeom prst="ellipse">
            <a:avLst/>
          </a:prstGeom>
          <a:solidFill>
            <a:schemeClr val="accent5">
              <a:lumMod val="50000"/>
            </a:schemeClr>
          </a:solidFill>
          <a:ln w="38100">
            <a:noFill/>
          </a:ln>
          <a:effectLst>
            <a:outerShdw blurRad="127000" dist="38100" dir="2700000" algn="ctr">
              <a:srgbClr val="000000">
                <a:alpha val="45000"/>
              </a:srgbClr>
            </a:outerShdw>
          </a:effectLst>
          <a:scene3d>
            <a:camera prst="perspectiveFront" fov="2700000">
              <a:rot lat="20376000" lon="1938000" rev="20112001"/>
            </a:camera>
            <a:lightRig rig="soft" dir="t">
              <a:rot lat="0" lon="0" rev="0"/>
            </a:lightRig>
          </a:scene3d>
          <a:sp3d prstMaterial="translucentPowder">
            <a:bevelT w="203200" h="50800" prst="softRound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30" name="Рисунок 29"/>
          <p:cNvPicPr>
            <a:picLocks noChangeAspect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18532" y="2256481"/>
            <a:ext cx="450824" cy="411114"/>
          </a:xfrm>
          <a:prstGeom prst="rect">
            <a:avLst/>
          </a:prstGeom>
        </p:spPr>
      </p:pic>
      <p:sp>
        <p:nvSpPr>
          <p:cNvPr id="31" name="Прямоугольник 30"/>
          <p:cNvSpPr/>
          <p:nvPr/>
        </p:nvSpPr>
        <p:spPr>
          <a:xfrm>
            <a:off x="6841221" y="2158913"/>
            <a:ext cx="2185757" cy="588681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2" name="Прямоугольник 31"/>
          <p:cNvSpPr/>
          <p:nvPr/>
        </p:nvSpPr>
        <p:spPr>
          <a:xfrm>
            <a:off x="7146223" y="2177750"/>
            <a:ext cx="157575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Ответственные </a:t>
            </a:r>
            <a:endParaRPr lang="en-US" sz="1600" b="1" dirty="0">
              <a:solidFill>
                <a:schemeClr val="bg1"/>
              </a:solidFill>
            </a:endParaRPr>
          </a:p>
          <a:p>
            <a:pPr algn="ctr">
              <a:defRPr/>
            </a:pPr>
            <a:r>
              <a:rPr lang="ru-RU" sz="1600" b="1" dirty="0">
                <a:solidFill>
                  <a:schemeClr val="bg1"/>
                </a:solidFill>
              </a:rPr>
              <a:t>исполнители</a:t>
            </a:r>
          </a:p>
        </p:txBody>
      </p:sp>
    </p:spTree>
    <p:extLst>
      <p:ext uri="{BB962C8B-B14F-4D97-AF65-F5344CB8AC3E}">
        <p14:creationId xmlns:p14="http://schemas.microsoft.com/office/powerpoint/2010/main" val="335938179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4068</TotalTime>
  <Words>1591</Words>
  <Application>Microsoft Office PowerPoint</Application>
  <PresentationFormat>Экран (4:3)</PresentationFormat>
  <Paragraphs>210</Paragraphs>
  <Slides>15</Slides>
  <Notes>13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8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Franklin Gothic Book</vt:lpstr>
      <vt:lpstr>Franklin Gothic Demi</vt:lpstr>
      <vt:lpstr>Franklin Gothic Heavy</vt:lpstr>
      <vt:lpstr>Franklin Gothic Medium</vt:lpstr>
      <vt:lpstr>Times New Roman</vt:lpstr>
      <vt:lpstr>Тема Office</vt:lpstr>
      <vt:lpstr>Публичная декларация муниципальной программы Нефтеюганского района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Name of presentation</dc:title>
  <cp:lastModifiedBy>Рахматулина Эльвира Искандаровна</cp:lastModifiedBy>
  <cp:revision>519</cp:revision>
  <cp:lastPrinted>2023-03-21T09:52:23Z</cp:lastPrinted>
  <dcterms:created xsi:type="dcterms:W3CDTF">2018-09-04T12:10:47Z</dcterms:created>
  <dcterms:modified xsi:type="dcterms:W3CDTF">2024-06-10T09:27:15Z</dcterms:modified>
</cp:coreProperties>
</file>