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1"/>
  </p:notesMasterIdLst>
  <p:sldIdLst>
    <p:sldId id="275" r:id="rId3"/>
    <p:sldId id="297" r:id="rId4"/>
    <p:sldId id="301" r:id="rId5"/>
    <p:sldId id="310" r:id="rId6"/>
    <p:sldId id="306" r:id="rId7"/>
    <p:sldId id="309" r:id="rId8"/>
    <p:sldId id="313" r:id="rId9"/>
    <p:sldId id="312" r:id="rId10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9A77A"/>
    <a:srgbClr val="DA0000"/>
    <a:srgbClr val="2E6E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07" autoAdjust="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181770574621416"/>
          <c:y val="0.26679470254938992"/>
          <c:w val="0.69190600522193213"/>
          <c:h val="0.40307101727447214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30928">
              <a:noFill/>
            </a:ln>
          </c:spPr>
          <c:explosion val="25"/>
          <c:dPt>
            <c:idx val="0"/>
            <c:bubble3D val="0"/>
            <c:spPr>
              <a:solidFill>
                <a:srgbClr val="FFCC00"/>
              </a:solidFill>
              <a:ln w="30928">
                <a:noFill/>
              </a:ln>
            </c:spPr>
          </c:dPt>
          <c:dPt>
            <c:idx val="1"/>
            <c:bubble3D val="0"/>
            <c:spPr>
              <a:solidFill>
                <a:srgbClr val="CC99FF"/>
              </a:solidFill>
              <a:ln w="30928">
                <a:noFill/>
              </a:ln>
            </c:spPr>
          </c:dPt>
          <c:dPt>
            <c:idx val="2"/>
            <c:bubble3D val="0"/>
            <c:spPr>
              <a:solidFill>
                <a:srgbClr val="33CCCC"/>
              </a:solidFill>
              <a:ln w="30928">
                <a:noFill/>
              </a:ln>
            </c:spPr>
          </c:dPt>
          <c:dLbls>
            <c:dLbl>
              <c:idx val="0"/>
              <c:layout>
                <c:manualLayout>
                  <c:x val="0.11684850589035417"/>
                  <c:y val="-0.290799156644286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4959875858524672E-3"/>
                  <c:y val="-4.46952826137062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0237372764805251E-2"/>
                  <c:y val="-6.6255076135819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2885568541297418"/>
                  <c:y val="-8.8802322130045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.1558279673699341"/>
                  <c:y val="-1.8107855346089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30928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 pitchFamily="18" charset="0"/>
                    <a:ea typeface="Arial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Субсидии СМСП</c:v>
                </c:pt>
                <c:pt idx="1">
                  <c:v>Грант для начинающих предпринимателей</c:v>
                </c:pt>
                <c:pt idx="2">
                  <c:v>Грант для развития бизнеса</c:v>
                </c:pt>
                <c:pt idx="3">
                  <c:v>Информационная поддержка</c:v>
                </c:pt>
                <c:pt idx="4">
                  <c:v>Мероприятия по популяризации предпринимательства</c:v>
                </c:pt>
              </c:strCache>
            </c:strRef>
          </c:cat>
          <c:val>
            <c:numRef>
              <c:f>Sheet1!$B$2:$F$2</c:f>
              <c:numCache>
                <c:formatCode>_-* #,##0.00000000_р_._-;\-* #,##0.00000000_р_._-;_-* "-"??_р_._-;_-@_-</c:formatCode>
                <c:ptCount val="5"/>
                <c:pt idx="0">
                  <c:v>3.0685920000000002</c:v>
                </c:pt>
                <c:pt idx="1">
                  <c:v>0.3</c:v>
                </c:pt>
                <c:pt idx="2">
                  <c:v>0.5</c:v>
                </c:pt>
                <c:pt idx="3">
                  <c:v>0.1086</c:v>
                </c:pt>
                <c:pt idx="4">
                  <c:v>0.28499999999999998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30928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lnSpc>
                <a:spcPts val="1500"/>
              </a:lnSpc>
              <a:defRPr sz="1100" b="1" i="0" u="none" strike="noStrike" baseline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16505296489117799"/>
          <c:y val="0.7348543695509242"/>
          <c:w val="0.50194611324324112"/>
          <c:h val="0.25936303070150674"/>
        </c:manualLayout>
      </c:layout>
      <c:overlay val="0"/>
      <c:spPr>
        <a:noFill/>
        <a:ln w="15464">
          <a:solidFill>
            <a:srgbClr val="FF0000"/>
          </a:solidFill>
          <a:prstDash val="solid"/>
        </a:ln>
      </c:spPr>
      <c:txPr>
        <a:bodyPr/>
        <a:lstStyle/>
        <a:p>
          <a:pPr>
            <a:defRPr sz="2000" b="1" i="0" u="none" strike="noStrike" baseline="0">
              <a:solidFill>
                <a:srgbClr val="000000"/>
              </a:solidFill>
              <a:latin typeface="Times New Roman" pitchFamily="18" charset="0"/>
              <a:ea typeface="Arial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13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9E69F9-F7B9-476C-A5FB-CB3024B7596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D6AB57E-8E37-4EE6-A2AE-92E8A0CA6DA3}">
      <dgm:prSet phldrT="[Текст]" custT="1"/>
      <dgm:spPr/>
      <dgm:t>
        <a:bodyPr/>
        <a:lstStyle/>
        <a:p>
          <a:r>
            <a:rPr lang="ru-RU" sz="1200" b="0" dirty="0" smtClean="0">
              <a:latin typeface="Times New Roman" pitchFamily="18" charset="0"/>
              <a:cs typeface="Times New Roman" pitchFamily="18" charset="0"/>
            </a:rPr>
            <a:t>Число субъектов малого и среднего предпринимательства в расчете на 10 тыс. человек населения, единиц</a:t>
          </a:r>
          <a:endParaRPr lang="ru-RU" sz="1200" b="0" dirty="0">
            <a:latin typeface="Times New Roman" pitchFamily="18" charset="0"/>
            <a:cs typeface="Times New Roman" pitchFamily="18" charset="0"/>
          </a:endParaRPr>
        </a:p>
      </dgm:t>
    </dgm:pt>
    <dgm:pt modelId="{591386ED-BDC6-461A-9527-C971F4CF4EBB}" type="parTrans" cxnId="{770DDD56-CDBE-49F9-9C48-A6AA8F065A16}">
      <dgm:prSet/>
      <dgm:spPr/>
      <dgm:t>
        <a:bodyPr/>
        <a:lstStyle/>
        <a:p>
          <a:endParaRPr lang="ru-RU" sz="1050">
            <a:latin typeface="Times New Roman" pitchFamily="18" charset="0"/>
            <a:cs typeface="Times New Roman" pitchFamily="18" charset="0"/>
          </a:endParaRPr>
        </a:p>
      </dgm:t>
    </dgm:pt>
    <dgm:pt modelId="{156BE564-3C83-433F-8B9A-3F59DB9F862A}" type="sibTrans" cxnId="{770DDD56-CDBE-49F9-9C48-A6AA8F065A16}">
      <dgm:prSet/>
      <dgm:spPr/>
      <dgm:t>
        <a:bodyPr/>
        <a:lstStyle/>
        <a:p>
          <a:endParaRPr lang="ru-RU" sz="1050">
            <a:latin typeface="Times New Roman" pitchFamily="18" charset="0"/>
            <a:cs typeface="Times New Roman" pitchFamily="18" charset="0"/>
          </a:endParaRPr>
        </a:p>
      </dgm:t>
    </dgm:pt>
    <dgm:pt modelId="{07E7E94F-D688-43B0-AFD8-D5BC491D3824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Количество субъектов малого и среднего предпринимательства, получивших финансовую поддержку , единиц</a:t>
          </a:r>
        </a:p>
      </dgm:t>
    </dgm:pt>
    <dgm:pt modelId="{00BCE1A7-9AE5-4C33-9B8A-2879AA64D594}" type="parTrans" cxnId="{EF9A99A4-D03D-4281-BDBB-5F9CD751E6C4}">
      <dgm:prSet/>
      <dgm:spPr/>
      <dgm:t>
        <a:bodyPr/>
        <a:lstStyle/>
        <a:p>
          <a:endParaRPr lang="ru-RU" sz="1050">
            <a:latin typeface="Times New Roman" pitchFamily="18" charset="0"/>
            <a:cs typeface="Times New Roman" pitchFamily="18" charset="0"/>
          </a:endParaRPr>
        </a:p>
      </dgm:t>
    </dgm:pt>
    <dgm:pt modelId="{78D5C235-4FBF-4288-A346-85BC9BF4F596}" type="sibTrans" cxnId="{EF9A99A4-D03D-4281-BDBB-5F9CD751E6C4}">
      <dgm:prSet/>
      <dgm:spPr/>
      <dgm:t>
        <a:bodyPr/>
        <a:lstStyle/>
        <a:p>
          <a:endParaRPr lang="ru-RU" sz="1050">
            <a:latin typeface="Times New Roman" pitchFamily="18" charset="0"/>
            <a:cs typeface="Times New Roman" pitchFamily="18" charset="0"/>
          </a:endParaRPr>
        </a:p>
      </dgm:t>
    </dgm:pt>
    <dgm:pt modelId="{30AE36FD-FD9E-4FA7-86E5-1DF8C3A42419}" type="pres">
      <dgm:prSet presAssocID="{AC9E69F9-F7B9-476C-A5FB-CB3024B75963}" presName="Name0" presStyleCnt="0">
        <dgm:presLayoutVars>
          <dgm:dir/>
          <dgm:animLvl val="lvl"/>
          <dgm:resizeHandles val="exact"/>
        </dgm:presLayoutVars>
      </dgm:prSet>
      <dgm:spPr/>
    </dgm:pt>
    <dgm:pt modelId="{F2932D9F-8C6B-47E1-A5D5-6355F9ED31CA}" type="pres">
      <dgm:prSet presAssocID="{3D6AB57E-8E37-4EE6-A2AE-92E8A0CA6DA3}" presName="parTxOnly" presStyleLbl="node1" presStyleIdx="0" presStyleCnt="2" custScaleX="39210" custScaleY="33338" custLinFactX="-268" custLinFactNeighborX="-100000" custLinFactNeighborY="89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2E4BB8-1546-4BE9-98CF-FDF65CD4AC12}" type="pres">
      <dgm:prSet presAssocID="{156BE564-3C83-433F-8B9A-3F59DB9F862A}" presName="parTxOnlySpace" presStyleCnt="0"/>
      <dgm:spPr/>
    </dgm:pt>
    <dgm:pt modelId="{F1A00FFD-5D1A-4172-81C0-5A4C431B90BB}" type="pres">
      <dgm:prSet presAssocID="{07E7E94F-D688-43B0-AFD8-D5BC491D3824}" presName="parTxOnly" presStyleLbl="node1" presStyleIdx="1" presStyleCnt="2" custScaleX="40149" custScaleY="32101" custLinFactNeighborX="-21575" custLinFactNeighborY="95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9A99A4-D03D-4281-BDBB-5F9CD751E6C4}" srcId="{AC9E69F9-F7B9-476C-A5FB-CB3024B75963}" destId="{07E7E94F-D688-43B0-AFD8-D5BC491D3824}" srcOrd="1" destOrd="0" parTransId="{00BCE1A7-9AE5-4C33-9B8A-2879AA64D594}" sibTransId="{78D5C235-4FBF-4288-A346-85BC9BF4F596}"/>
    <dgm:cxn modelId="{591C4D96-3EFC-40E5-B93B-01325BD64A7D}" type="presOf" srcId="{07E7E94F-D688-43B0-AFD8-D5BC491D3824}" destId="{F1A00FFD-5D1A-4172-81C0-5A4C431B90BB}" srcOrd="0" destOrd="0" presId="urn:microsoft.com/office/officeart/2005/8/layout/chevron1"/>
    <dgm:cxn modelId="{770DDD56-CDBE-49F9-9C48-A6AA8F065A16}" srcId="{AC9E69F9-F7B9-476C-A5FB-CB3024B75963}" destId="{3D6AB57E-8E37-4EE6-A2AE-92E8A0CA6DA3}" srcOrd="0" destOrd="0" parTransId="{591386ED-BDC6-461A-9527-C971F4CF4EBB}" sibTransId="{156BE564-3C83-433F-8B9A-3F59DB9F862A}"/>
    <dgm:cxn modelId="{12CEA863-181E-40C8-BE3A-ED6E2BDB5C20}" type="presOf" srcId="{3D6AB57E-8E37-4EE6-A2AE-92E8A0CA6DA3}" destId="{F2932D9F-8C6B-47E1-A5D5-6355F9ED31CA}" srcOrd="0" destOrd="0" presId="urn:microsoft.com/office/officeart/2005/8/layout/chevron1"/>
    <dgm:cxn modelId="{004E839D-8E1B-404E-B958-BB5BBBF2C237}" type="presOf" srcId="{AC9E69F9-F7B9-476C-A5FB-CB3024B75963}" destId="{30AE36FD-FD9E-4FA7-86E5-1DF8C3A42419}" srcOrd="0" destOrd="0" presId="urn:microsoft.com/office/officeart/2005/8/layout/chevron1"/>
    <dgm:cxn modelId="{61183947-B84F-4823-A5C9-83CCEDA061FA}" type="presParOf" srcId="{30AE36FD-FD9E-4FA7-86E5-1DF8C3A42419}" destId="{F2932D9F-8C6B-47E1-A5D5-6355F9ED31CA}" srcOrd="0" destOrd="0" presId="urn:microsoft.com/office/officeart/2005/8/layout/chevron1"/>
    <dgm:cxn modelId="{61A01A2F-16DD-4083-B8A8-9AA3A6F2969B}" type="presParOf" srcId="{30AE36FD-FD9E-4FA7-86E5-1DF8C3A42419}" destId="{612E4BB8-1546-4BE9-98CF-FDF65CD4AC12}" srcOrd="1" destOrd="0" presId="urn:microsoft.com/office/officeart/2005/8/layout/chevron1"/>
    <dgm:cxn modelId="{21386C35-64B1-4F27-BA39-387DF4FB4B6F}" type="presParOf" srcId="{30AE36FD-FD9E-4FA7-86E5-1DF8C3A42419}" destId="{F1A00FFD-5D1A-4172-81C0-5A4C431B90BB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9E69F9-F7B9-476C-A5FB-CB3024B7596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D6AB57E-8E37-4EE6-A2AE-92E8A0CA6DA3}">
      <dgm:prSet phldrT="[Текст]"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Число субъектов малого и среднего предпринимательства в расчете на 10 тыс. человек населения, единиц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591386ED-BDC6-461A-9527-C971F4CF4EBB}" type="parTrans" cxnId="{770DDD56-CDBE-49F9-9C48-A6AA8F065A16}">
      <dgm:prSet/>
      <dgm:spPr/>
      <dgm:t>
        <a:bodyPr/>
        <a:lstStyle/>
        <a:p>
          <a:endParaRPr lang="ru-RU" sz="1050">
            <a:latin typeface="Times New Roman" pitchFamily="18" charset="0"/>
            <a:cs typeface="Times New Roman" pitchFamily="18" charset="0"/>
          </a:endParaRPr>
        </a:p>
      </dgm:t>
    </dgm:pt>
    <dgm:pt modelId="{156BE564-3C83-433F-8B9A-3F59DB9F862A}" type="sibTrans" cxnId="{770DDD56-CDBE-49F9-9C48-A6AA8F065A16}">
      <dgm:prSet/>
      <dgm:spPr/>
      <dgm:t>
        <a:bodyPr/>
        <a:lstStyle/>
        <a:p>
          <a:endParaRPr lang="ru-RU" sz="1050">
            <a:latin typeface="Times New Roman" pitchFamily="18" charset="0"/>
            <a:cs typeface="Times New Roman" pitchFamily="18" charset="0"/>
          </a:endParaRPr>
        </a:p>
      </dgm:t>
    </dgm:pt>
    <dgm:pt modelId="{07E7E94F-D688-43B0-AFD8-D5BC491D3824}">
      <dgm:prSet phldrT="[Текст]"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Доля среднесписочной численности работников (без внешних совместителей) малых и средних предприятий в среднесписочной численности работников (без внешних совместителей) всех предприятий и организаций, %</a:t>
          </a:r>
          <a:endParaRPr lang="ru-RU" sz="900" dirty="0">
            <a:latin typeface="Times New Roman" pitchFamily="18" charset="0"/>
            <a:cs typeface="Times New Roman" pitchFamily="18" charset="0"/>
          </a:endParaRPr>
        </a:p>
      </dgm:t>
    </dgm:pt>
    <dgm:pt modelId="{00BCE1A7-9AE5-4C33-9B8A-2879AA64D594}" type="parTrans" cxnId="{EF9A99A4-D03D-4281-BDBB-5F9CD751E6C4}">
      <dgm:prSet/>
      <dgm:spPr/>
      <dgm:t>
        <a:bodyPr/>
        <a:lstStyle/>
        <a:p>
          <a:endParaRPr lang="ru-RU" sz="1050">
            <a:latin typeface="Times New Roman" pitchFamily="18" charset="0"/>
            <a:cs typeface="Times New Roman" pitchFamily="18" charset="0"/>
          </a:endParaRPr>
        </a:p>
      </dgm:t>
    </dgm:pt>
    <dgm:pt modelId="{78D5C235-4FBF-4288-A346-85BC9BF4F596}" type="sibTrans" cxnId="{EF9A99A4-D03D-4281-BDBB-5F9CD751E6C4}">
      <dgm:prSet/>
      <dgm:spPr/>
      <dgm:t>
        <a:bodyPr/>
        <a:lstStyle/>
        <a:p>
          <a:endParaRPr lang="ru-RU" sz="1050">
            <a:latin typeface="Times New Roman" pitchFamily="18" charset="0"/>
            <a:cs typeface="Times New Roman" pitchFamily="18" charset="0"/>
          </a:endParaRPr>
        </a:p>
      </dgm:t>
    </dgm:pt>
    <dgm:pt modelId="{F959A526-3B61-4814-AEF2-3A3A5033628D}">
      <dgm:prSet custT="1"/>
      <dgm:spPr/>
      <dgm:t>
        <a:bodyPr/>
        <a:lstStyle/>
        <a:p>
          <a:pPr>
            <a:spcAft>
              <a:spcPts val="0"/>
            </a:spcAft>
          </a:pPr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Численность занятых в сфере малого и среднего предпринимательства, включая индивидуальных предпринимателей и самозанятых, </a:t>
          </a:r>
        </a:p>
        <a:p>
          <a:pPr>
            <a:spcAft>
              <a:spcPts val="0"/>
            </a:spcAft>
          </a:pPr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тыс. человек</a:t>
          </a:r>
        </a:p>
      </dgm:t>
    </dgm:pt>
    <dgm:pt modelId="{C0943C2B-8953-4572-9572-BA5CF31F3972}" type="parTrans" cxnId="{296E34BF-02A1-4B44-A583-0539519E6F0C}">
      <dgm:prSet/>
      <dgm:spPr/>
      <dgm:t>
        <a:bodyPr/>
        <a:lstStyle/>
        <a:p>
          <a:endParaRPr lang="ru-RU" sz="1050">
            <a:latin typeface="Times New Roman" pitchFamily="18" charset="0"/>
            <a:cs typeface="Times New Roman" pitchFamily="18" charset="0"/>
          </a:endParaRPr>
        </a:p>
      </dgm:t>
    </dgm:pt>
    <dgm:pt modelId="{23B37660-86D0-4CDA-B6C7-0E756A57ECB2}" type="sibTrans" cxnId="{296E34BF-02A1-4B44-A583-0539519E6F0C}">
      <dgm:prSet/>
      <dgm:spPr/>
      <dgm:t>
        <a:bodyPr/>
        <a:lstStyle/>
        <a:p>
          <a:endParaRPr lang="ru-RU" sz="1050">
            <a:latin typeface="Times New Roman" pitchFamily="18" charset="0"/>
            <a:cs typeface="Times New Roman" pitchFamily="18" charset="0"/>
          </a:endParaRPr>
        </a:p>
      </dgm:t>
    </dgm:pt>
    <dgm:pt modelId="{CB73EEA0-D70D-4B41-BF9A-7EB6A8BD5F71}">
      <dgm:prSet custT="1"/>
      <dgm:spPr/>
      <dgm:t>
        <a:bodyPr/>
        <a:lstStyle/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Количество субъектов малого и среднего предпринимательства, получивших финансовую поддержку </a:t>
          </a:r>
        </a:p>
        <a:p>
          <a:r>
            <a:rPr lang="ru-RU" sz="900" dirty="0" smtClean="0">
              <a:latin typeface="Times New Roman" pitchFamily="18" charset="0"/>
              <a:cs typeface="Times New Roman" pitchFamily="18" charset="0"/>
            </a:rPr>
            <a:t>(единиц)</a:t>
          </a:r>
        </a:p>
      </dgm:t>
    </dgm:pt>
    <dgm:pt modelId="{DDC50103-2118-4D04-8D69-592243C0B5C8}" type="parTrans" cxnId="{602583A0-3C3D-4F0A-841E-EA7C7F99C532}">
      <dgm:prSet/>
      <dgm:spPr/>
      <dgm:t>
        <a:bodyPr/>
        <a:lstStyle/>
        <a:p>
          <a:endParaRPr lang="ru-RU"/>
        </a:p>
      </dgm:t>
    </dgm:pt>
    <dgm:pt modelId="{7D6C35C0-94D4-487A-8CA4-3A2BF33838CD}" type="sibTrans" cxnId="{602583A0-3C3D-4F0A-841E-EA7C7F99C532}">
      <dgm:prSet/>
      <dgm:spPr/>
      <dgm:t>
        <a:bodyPr/>
        <a:lstStyle/>
        <a:p>
          <a:endParaRPr lang="ru-RU"/>
        </a:p>
      </dgm:t>
    </dgm:pt>
    <dgm:pt modelId="{30AE36FD-FD9E-4FA7-86E5-1DF8C3A42419}" type="pres">
      <dgm:prSet presAssocID="{AC9E69F9-F7B9-476C-A5FB-CB3024B75963}" presName="Name0" presStyleCnt="0">
        <dgm:presLayoutVars>
          <dgm:dir/>
          <dgm:animLvl val="lvl"/>
          <dgm:resizeHandles val="exact"/>
        </dgm:presLayoutVars>
      </dgm:prSet>
      <dgm:spPr/>
    </dgm:pt>
    <dgm:pt modelId="{F2932D9F-8C6B-47E1-A5D5-6355F9ED31CA}" type="pres">
      <dgm:prSet presAssocID="{3D6AB57E-8E37-4EE6-A2AE-92E8A0CA6DA3}" presName="parTxOnly" presStyleLbl="node1" presStyleIdx="0" presStyleCnt="4" custScaleX="486645" custScaleY="648614" custLinFactNeighborX="63667" custLinFactNeighborY="-247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2E4BB8-1546-4BE9-98CF-FDF65CD4AC12}" type="pres">
      <dgm:prSet presAssocID="{156BE564-3C83-433F-8B9A-3F59DB9F862A}" presName="parTxOnlySpace" presStyleCnt="0"/>
      <dgm:spPr/>
    </dgm:pt>
    <dgm:pt modelId="{F1A00FFD-5D1A-4172-81C0-5A4C431B90BB}" type="pres">
      <dgm:prSet presAssocID="{07E7E94F-D688-43B0-AFD8-D5BC491D3824}" presName="parTxOnly" presStyleLbl="node1" presStyleIdx="1" presStyleCnt="4" custScaleX="633243" custScaleY="649465" custLinFactX="-17230" custLinFactNeighborX="-100000" custLinFactNeighborY="-251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1DF2C-FBD5-4BD4-B46F-6FFD3142333B}" type="pres">
      <dgm:prSet presAssocID="{78D5C235-4FBF-4288-A346-85BC9BF4F596}" presName="parTxOnlySpace" presStyleCnt="0"/>
      <dgm:spPr/>
    </dgm:pt>
    <dgm:pt modelId="{C3ABA947-4D16-4DC0-8CB5-625C338EDBB3}" type="pres">
      <dgm:prSet presAssocID="{F959A526-3B61-4814-AEF2-3A3A5033628D}" presName="parTxOnly" presStyleLbl="node1" presStyleIdx="2" presStyleCnt="4" custScaleX="546926" custScaleY="643575" custLinFactX="-66798" custLinFactNeighborX="-100000" custLinFactNeighborY="13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8A87D-6B14-485B-A5B6-FCCADBCF54FA}" type="pres">
      <dgm:prSet presAssocID="{23B37660-86D0-4CDA-B6C7-0E756A57ECB2}" presName="parTxOnlySpace" presStyleCnt="0"/>
      <dgm:spPr/>
    </dgm:pt>
    <dgm:pt modelId="{0F945580-6C26-4DC6-A1B5-69DE91366660}" type="pres">
      <dgm:prSet presAssocID="{CB73EEA0-D70D-4B41-BF9A-7EB6A8BD5F71}" presName="parTxOnly" presStyleLbl="node1" presStyleIdx="3" presStyleCnt="4" custScaleX="532099" custScaleY="606345" custLinFactX="-100000" custLinFactNeighborX="-172596" custLinFactNeighborY="-76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36B162-546E-48A4-9D43-07E7EB85862D}" type="presOf" srcId="{07E7E94F-D688-43B0-AFD8-D5BC491D3824}" destId="{F1A00FFD-5D1A-4172-81C0-5A4C431B90BB}" srcOrd="0" destOrd="0" presId="urn:microsoft.com/office/officeart/2005/8/layout/chevron1"/>
    <dgm:cxn modelId="{602583A0-3C3D-4F0A-841E-EA7C7F99C532}" srcId="{AC9E69F9-F7B9-476C-A5FB-CB3024B75963}" destId="{CB73EEA0-D70D-4B41-BF9A-7EB6A8BD5F71}" srcOrd="3" destOrd="0" parTransId="{DDC50103-2118-4D04-8D69-592243C0B5C8}" sibTransId="{7D6C35C0-94D4-487A-8CA4-3A2BF33838CD}"/>
    <dgm:cxn modelId="{770DDD56-CDBE-49F9-9C48-A6AA8F065A16}" srcId="{AC9E69F9-F7B9-476C-A5FB-CB3024B75963}" destId="{3D6AB57E-8E37-4EE6-A2AE-92E8A0CA6DA3}" srcOrd="0" destOrd="0" parTransId="{591386ED-BDC6-461A-9527-C971F4CF4EBB}" sibTransId="{156BE564-3C83-433F-8B9A-3F59DB9F862A}"/>
    <dgm:cxn modelId="{0D5AD33B-DB68-4BAA-B689-64ACE2A2C41B}" type="presOf" srcId="{AC9E69F9-F7B9-476C-A5FB-CB3024B75963}" destId="{30AE36FD-FD9E-4FA7-86E5-1DF8C3A42419}" srcOrd="0" destOrd="0" presId="urn:microsoft.com/office/officeart/2005/8/layout/chevron1"/>
    <dgm:cxn modelId="{03B83ABE-BB67-4DDD-A0E8-A9BA798F4DB5}" type="presOf" srcId="{CB73EEA0-D70D-4B41-BF9A-7EB6A8BD5F71}" destId="{0F945580-6C26-4DC6-A1B5-69DE91366660}" srcOrd="0" destOrd="0" presId="urn:microsoft.com/office/officeart/2005/8/layout/chevron1"/>
    <dgm:cxn modelId="{926BC403-3211-4134-957C-3427A9F592ED}" type="presOf" srcId="{3D6AB57E-8E37-4EE6-A2AE-92E8A0CA6DA3}" destId="{F2932D9F-8C6B-47E1-A5D5-6355F9ED31CA}" srcOrd="0" destOrd="0" presId="urn:microsoft.com/office/officeart/2005/8/layout/chevron1"/>
    <dgm:cxn modelId="{963A3028-62D1-41C2-9F5A-778C5E2E87B3}" type="presOf" srcId="{F959A526-3B61-4814-AEF2-3A3A5033628D}" destId="{C3ABA947-4D16-4DC0-8CB5-625C338EDBB3}" srcOrd="0" destOrd="0" presId="urn:microsoft.com/office/officeart/2005/8/layout/chevron1"/>
    <dgm:cxn modelId="{296E34BF-02A1-4B44-A583-0539519E6F0C}" srcId="{AC9E69F9-F7B9-476C-A5FB-CB3024B75963}" destId="{F959A526-3B61-4814-AEF2-3A3A5033628D}" srcOrd="2" destOrd="0" parTransId="{C0943C2B-8953-4572-9572-BA5CF31F3972}" sibTransId="{23B37660-86D0-4CDA-B6C7-0E756A57ECB2}"/>
    <dgm:cxn modelId="{EF9A99A4-D03D-4281-BDBB-5F9CD751E6C4}" srcId="{AC9E69F9-F7B9-476C-A5FB-CB3024B75963}" destId="{07E7E94F-D688-43B0-AFD8-D5BC491D3824}" srcOrd="1" destOrd="0" parTransId="{00BCE1A7-9AE5-4C33-9B8A-2879AA64D594}" sibTransId="{78D5C235-4FBF-4288-A346-85BC9BF4F596}"/>
    <dgm:cxn modelId="{DCC52993-306A-4154-919D-721149008567}" type="presParOf" srcId="{30AE36FD-FD9E-4FA7-86E5-1DF8C3A42419}" destId="{F2932D9F-8C6B-47E1-A5D5-6355F9ED31CA}" srcOrd="0" destOrd="0" presId="urn:microsoft.com/office/officeart/2005/8/layout/chevron1"/>
    <dgm:cxn modelId="{6FA09962-8AE9-4EDA-B930-798076C472A2}" type="presParOf" srcId="{30AE36FD-FD9E-4FA7-86E5-1DF8C3A42419}" destId="{612E4BB8-1546-4BE9-98CF-FDF65CD4AC12}" srcOrd="1" destOrd="0" presId="urn:microsoft.com/office/officeart/2005/8/layout/chevron1"/>
    <dgm:cxn modelId="{0946D9B2-3162-4947-8E92-0171F41C8A8D}" type="presParOf" srcId="{30AE36FD-FD9E-4FA7-86E5-1DF8C3A42419}" destId="{F1A00FFD-5D1A-4172-81C0-5A4C431B90BB}" srcOrd="2" destOrd="0" presId="urn:microsoft.com/office/officeart/2005/8/layout/chevron1"/>
    <dgm:cxn modelId="{2F9CECAB-C0ED-4C54-9820-1433FF768DEE}" type="presParOf" srcId="{30AE36FD-FD9E-4FA7-86E5-1DF8C3A42419}" destId="{C381DF2C-FBD5-4BD4-B46F-6FFD3142333B}" srcOrd="3" destOrd="0" presId="urn:microsoft.com/office/officeart/2005/8/layout/chevron1"/>
    <dgm:cxn modelId="{D7E1A2AE-FA73-4C02-8D7C-2AF66FD01C67}" type="presParOf" srcId="{30AE36FD-FD9E-4FA7-86E5-1DF8C3A42419}" destId="{C3ABA947-4D16-4DC0-8CB5-625C338EDBB3}" srcOrd="4" destOrd="0" presId="urn:microsoft.com/office/officeart/2005/8/layout/chevron1"/>
    <dgm:cxn modelId="{9C3699BD-5301-45FE-B016-0EB1BDC964F6}" type="presParOf" srcId="{30AE36FD-FD9E-4FA7-86E5-1DF8C3A42419}" destId="{A108A87D-6B14-485B-A5B6-FCCADBCF54FA}" srcOrd="5" destOrd="0" presId="urn:microsoft.com/office/officeart/2005/8/layout/chevron1"/>
    <dgm:cxn modelId="{E4ABF743-F541-4A3B-8B45-6709FC4395F4}" type="presParOf" srcId="{30AE36FD-FD9E-4FA7-86E5-1DF8C3A42419}" destId="{0F945580-6C26-4DC6-A1B5-69DE9136666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EDF36-5B2A-4193-AAEB-4B7D517477C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81888-E8CF-4725-9EBB-1C59F8EF3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262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581888-E8CF-4725-9EBB-1C59F8EF3BF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92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990600"/>
            <a:ext cx="822960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9253DBE-D12C-47CD-8A21-A966AA06C16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940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FDFFB-5B5B-4120-9934-5A092AF20E0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6324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C1F4D-5998-4AF5-B130-051F3B0CD9F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985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DA724-970A-4BFE-9B0F-3E191910589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17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60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60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8E830-46D8-4A40-8F99-D322B4B8C7E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89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48737-6190-44CA-9260-57FC6101CD2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349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D0331-8956-4229-A4C4-2AAC7715D03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16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C05CE-7256-4432-B147-3C824221C1F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88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EB13A5-5C3F-46C3-92A1-26027EB5705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7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86FC9-F52B-4D8F-8CEE-0A1D0FB69E5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3016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DAFCD-2B21-41CD-B187-E073FF7026A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4210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28600"/>
            <a:ext cx="2286000" cy="1371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228600"/>
            <a:ext cx="6705600" cy="13716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54A28-7160-4312-B5FC-F7B02900716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251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"/>
            <a:ext cx="9144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16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F5BECDF-4327-48B5-8F6C-222F7BB46089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03271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1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\\Maria\экономика$\ОТДЕЛ ПО ПРЕДПРИНИМАТЕЛЬСТВУ И ПОТРЕБИТЕЛЬСКОМУ РЫНКУ\#ОТЧЕТЫ_\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5" t="10392" r="12443" b="5879"/>
          <a:stretch/>
        </p:blipFill>
        <p:spPr bwMode="auto">
          <a:xfrm>
            <a:off x="4876800" y="4244742"/>
            <a:ext cx="3406899" cy="2441808"/>
          </a:xfrm>
          <a:prstGeom prst="rect">
            <a:avLst/>
          </a:prstGeom>
          <a:noFill/>
          <a:scene3d>
            <a:camera prst="orthographicFront">
              <a:rot lat="0" lon="6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782" y="2276872"/>
            <a:ext cx="7740352" cy="69918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муниципальной программы Нефтеюганского района </a:t>
            </a:r>
            <a:b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«Содействие развитию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малого и среднего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предпринимательства»</a:t>
            </a:r>
            <a:endParaRPr lang="ru-RU" sz="24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536" y="188640"/>
            <a:ext cx="7387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Публичная декларация</a:t>
            </a: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144349" y="1033498"/>
            <a:ext cx="7065653" cy="457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051" y="0"/>
            <a:ext cx="1832046" cy="21127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1450" y="505768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СОГЛАСОВАНО	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Заместитель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главы района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___________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Л.И.Щегульная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9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V="1">
            <a:off x="144349" y="1033498"/>
            <a:ext cx="7065653" cy="457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5" name="Picture 1" descr="\\Maria\экономика$\ОТДЕЛ ПО ПРЕДПРИНИМАТЕЛЬСТВУ И ПОТРЕБИТЕЛЬСКОМУ РЫНКУ\22. СЛАЙДЫ, презентации\5. Презентация на Думу по МП за 2018 год\фото для презентации\analytics-charts-and-graphs-1024x76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143" y="3976514"/>
            <a:ext cx="3827264" cy="287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051" y="0"/>
            <a:ext cx="1832046" cy="21127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349" y="0"/>
            <a:ext cx="7668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 за реализацию муниципальной программы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1516" y="1988840"/>
            <a:ext cx="7379979" cy="2623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Ответственный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исполнитель муниципальной программы: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105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Комитет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экономической политике и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предпринимательству администрации Нефтеюганского района.</a:t>
            </a:r>
          </a:p>
          <a:p>
            <a:pPr marL="285750" lvl="0" indent="-285750" algn="just">
              <a:buFontTx/>
              <a:buChar char="-"/>
            </a:pPr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Соисполнители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муниципальной программы: </a:t>
            </a:r>
          </a:p>
          <a:p>
            <a:pPr lvl="0" algn="just"/>
            <a:endParaRPr lang="ru-RU" sz="1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Департамент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культуры и спорта Нефтеюганского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района.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34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V="1">
            <a:off x="219239" y="836712"/>
            <a:ext cx="7065653" cy="457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954" y="0"/>
            <a:ext cx="1832046" cy="21127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4087" y="116632"/>
            <a:ext cx="7387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97627" y="1189897"/>
            <a:ext cx="65527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муниципальной программы: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Развитие 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малого и среднего предпринимательства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ea typeface="Times New Roman"/>
                <a:cs typeface="Times New Roman" pitchFamily="18" charset="0"/>
              </a:rPr>
              <a:t>Нефтеюганском 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районе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sinitsaiv\Desktop\unnam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89897"/>
            <a:ext cx="943589" cy="94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sinitsaiv\Desktop\Mercure-Southampton-Centre-Dolphin-Hotel-Southampton-meeting-venues-6-1460x82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4" r="26829"/>
          <a:stretch/>
        </p:blipFill>
        <p:spPr bwMode="auto">
          <a:xfrm>
            <a:off x="541870" y="2882358"/>
            <a:ext cx="869263" cy="95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06454" y="2986153"/>
            <a:ext cx="61281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муниципальной программы: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Улучшение условий ведения предпринимательской деятельности, в том числе содействие развитию малого и среднего предпринимательства в муниципальном образовании, включая социальное предпринимательство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4" name="Picture 2" descr="C:\Users\sinitsaiv\Desktop\kozzi-5606267-3d_business_growth_graph-2387x15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385" y="4725145"/>
            <a:ext cx="3198236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62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97" name="Text Box 21"/>
          <p:cNvSpPr txBox="1">
            <a:spLocks noChangeArrowheads="1"/>
          </p:cNvSpPr>
          <p:nvPr/>
        </p:nvSpPr>
        <p:spPr bwMode="auto">
          <a:xfrm>
            <a:off x="2705845" y="2532336"/>
            <a:ext cx="2133600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sz="1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проведения </a:t>
            </a:r>
            <a:r>
              <a:rPr lang="ru-RU" sz="1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мероприятий по популяризации и пропаганде предпринимательской </a:t>
            </a:r>
            <a:r>
              <a:rPr lang="ru-RU" sz="1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1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13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1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проведения образовательных мероприятий;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13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3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информационной поддержки.</a:t>
            </a:r>
            <a:endParaRPr lang="ru-RU" sz="13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34199" name="Group 23"/>
          <p:cNvGrpSpPr>
            <a:grpSpLocks/>
          </p:cNvGrpSpPr>
          <p:nvPr/>
        </p:nvGrpSpPr>
        <p:grpSpPr bwMode="auto">
          <a:xfrm>
            <a:off x="277787" y="2470371"/>
            <a:ext cx="2219325" cy="3090269"/>
            <a:chOff x="576" y="1521"/>
            <a:chExt cx="1446" cy="2409"/>
          </a:xfrm>
        </p:grpSpPr>
        <p:sp>
          <p:nvSpPr>
            <p:cNvPr id="434180" name="AutoShape 4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rgbClr val="EC823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34181" name="AutoShape 5"/>
            <p:cNvSpPr>
              <a:spLocks noChangeArrowheads="1"/>
            </p:cNvSpPr>
            <p:nvPr/>
          </p:nvSpPr>
          <p:spPr bwMode="gray">
            <a:xfrm>
              <a:off x="709" y="1521"/>
              <a:ext cx="1174" cy="4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6600">
                    <a:gamma/>
                    <a:tint val="57647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Основное </a:t>
              </a:r>
            </a:p>
            <a:p>
              <a:pPr algn="ctr"/>
              <a:r>
                <a:rPr lang="ru-RU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мероприятие</a:t>
              </a:r>
              <a:endPara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4196" name="Text Box 20"/>
            <p:cNvSpPr txBox="1">
              <a:spLocks noChangeArrowheads="1"/>
            </p:cNvSpPr>
            <p:nvPr/>
          </p:nvSpPr>
          <p:spPr bwMode="auto">
            <a:xfrm>
              <a:off x="624" y="2106"/>
              <a:ext cx="1344" cy="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lvl="0"/>
              <a:r>
                <a:rPr lang="ru-RU" sz="14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Создание </a:t>
              </a:r>
              <a:r>
                <a:rPr lang="ru-RU" sz="1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условий для развития субъектов малого и среднего предпринимательства.</a:t>
              </a:r>
            </a:p>
            <a:p>
              <a:endPara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34179" name="Freeform 3"/>
          <p:cNvSpPr>
            <a:spLocks/>
          </p:cNvSpPr>
          <p:nvPr/>
        </p:nvSpPr>
        <p:spPr bwMode="gray">
          <a:xfrm>
            <a:off x="4818148" y="1329809"/>
            <a:ext cx="1410036" cy="660369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009900">
                  <a:gamma/>
                  <a:tint val="90980"/>
                  <a:invGamma/>
                  <a:alpha val="32001"/>
                </a:srgbClr>
              </a:gs>
              <a:gs pos="100000">
                <a:srgbClr val="0099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34185" name="AutoShape 9"/>
          <p:cNvSpPr>
            <a:spLocks noChangeArrowheads="1"/>
          </p:cNvSpPr>
          <p:nvPr/>
        </p:nvSpPr>
        <p:spPr bwMode="gray">
          <a:xfrm>
            <a:off x="2792399" y="1857191"/>
            <a:ext cx="2026438" cy="5212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Направления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4188" name="AutoShape 12"/>
          <p:cNvSpPr>
            <a:spLocks noChangeArrowheads="1"/>
          </p:cNvSpPr>
          <p:nvPr/>
        </p:nvSpPr>
        <p:spPr bwMode="auto">
          <a:xfrm>
            <a:off x="5101460" y="2400911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4B71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FC5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34189" name="AutoShape 13"/>
          <p:cNvSpPr>
            <a:spLocks noChangeArrowheads="1"/>
          </p:cNvSpPr>
          <p:nvPr/>
        </p:nvSpPr>
        <p:spPr bwMode="gray">
          <a:xfrm>
            <a:off x="5239745" y="2040242"/>
            <a:ext cx="1976877" cy="3382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D8CE5"/>
              </a:gs>
              <a:gs pos="100000">
                <a:srgbClr val="6D8CE5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сполнители</a:t>
            </a: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4192" name="Freeform 16"/>
          <p:cNvSpPr>
            <a:spLocks/>
          </p:cNvSpPr>
          <p:nvPr/>
        </p:nvSpPr>
        <p:spPr bwMode="gray">
          <a:xfrm>
            <a:off x="1184054" y="1522815"/>
            <a:ext cx="1526500" cy="874114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EC823A">
                  <a:gamma/>
                  <a:tint val="90980"/>
                  <a:invGamma/>
                  <a:alpha val="32001"/>
                </a:srgbClr>
              </a:gs>
              <a:gs pos="100000">
                <a:srgbClr val="EC823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34198" name="Text Box 22"/>
          <p:cNvSpPr txBox="1">
            <a:spLocks noChangeArrowheads="1"/>
          </p:cNvSpPr>
          <p:nvPr/>
        </p:nvSpPr>
        <p:spPr bwMode="auto">
          <a:xfrm>
            <a:off x="5225130" y="2490639"/>
            <a:ext cx="21336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Комитет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экономической политике и предпринимательству администрации Нефтеюганского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34184" name="AutoShape 8"/>
          <p:cNvSpPr>
            <a:spLocks noChangeArrowheads="1"/>
          </p:cNvSpPr>
          <p:nvPr/>
        </p:nvSpPr>
        <p:spPr bwMode="auto">
          <a:xfrm>
            <a:off x="2650182" y="2404691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1D08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 flipV="1">
            <a:off x="272102" y="1269429"/>
            <a:ext cx="7065653" cy="457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2601"/>
            <a:ext cx="1832046" cy="211271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52763" y="72533"/>
            <a:ext cx="7304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Улучшение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ведения предпринимательской деятельности, в том числе содействие развитию малого и среднего предпринимательства в муниципальном образовании, включая социальное предпринимательство.</a:t>
            </a:r>
          </a:p>
        </p:txBody>
      </p:sp>
      <p:graphicFrame>
        <p:nvGraphicFramePr>
          <p:cNvPr id="31" name="Схема 30"/>
          <p:cNvGraphicFramePr/>
          <p:nvPr>
            <p:extLst>
              <p:ext uri="{D42A27DB-BD31-4B8C-83A1-F6EECF244321}">
                <p14:modId xmlns:p14="http://schemas.microsoft.com/office/powerpoint/2010/main" val="1153036398"/>
              </p:ext>
            </p:extLst>
          </p:nvPr>
        </p:nvGraphicFramePr>
        <p:xfrm>
          <a:off x="0" y="4187424"/>
          <a:ext cx="9036496" cy="3488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284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V="1">
            <a:off x="174216" y="1263511"/>
            <a:ext cx="7065653" cy="457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954" y="0"/>
            <a:ext cx="1832046" cy="2112716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60277134"/>
              </p:ext>
            </p:extLst>
          </p:nvPr>
        </p:nvGraphicFramePr>
        <p:xfrm>
          <a:off x="0" y="4005064"/>
          <a:ext cx="9119717" cy="43213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2795080" y="2859955"/>
            <a:ext cx="2214563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Субсидии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субъектам малого и среднего предпринимательства;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Грант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форме субсидии начинающим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предпринимателям;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Грант в форме субсидии на развитие бизнеса.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Group 23"/>
          <p:cNvGrpSpPr>
            <a:grpSpLocks/>
          </p:cNvGrpSpPr>
          <p:nvPr/>
        </p:nvGrpSpPr>
        <p:grpSpPr bwMode="auto">
          <a:xfrm>
            <a:off x="204206" y="2194227"/>
            <a:ext cx="2219325" cy="3100532"/>
            <a:chOff x="576" y="1513"/>
            <a:chExt cx="1446" cy="2417"/>
          </a:xfrm>
        </p:grpSpPr>
        <p:sp>
          <p:nvSpPr>
            <p:cNvPr id="15" name="AutoShape 4"/>
            <p:cNvSpPr>
              <a:spLocks noChangeArrowheads="1"/>
            </p:cNvSpPr>
            <p:nvPr/>
          </p:nvSpPr>
          <p:spPr bwMode="auto">
            <a:xfrm>
              <a:off x="576" y="1942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rgbClr val="EC823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AutoShape 5"/>
            <p:cNvSpPr>
              <a:spLocks noChangeArrowheads="1"/>
            </p:cNvSpPr>
            <p:nvPr/>
          </p:nvSpPr>
          <p:spPr bwMode="gray">
            <a:xfrm>
              <a:off x="763" y="1513"/>
              <a:ext cx="1117" cy="4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6600">
                    <a:gamma/>
                    <a:tint val="57647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Основное </a:t>
              </a:r>
            </a:p>
            <a:p>
              <a:pPr algn="ctr"/>
              <a:r>
                <a:rPr lang="ru-RU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мероприятие</a:t>
              </a:r>
              <a:endPara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 Box 20"/>
            <p:cNvSpPr txBox="1">
              <a:spLocks noChangeArrowheads="1"/>
            </p:cNvSpPr>
            <p:nvPr/>
          </p:nvSpPr>
          <p:spPr bwMode="auto">
            <a:xfrm>
              <a:off x="606" y="2208"/>
              <a:ext cx="1344" cy="12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Финансовая </a:t>
              </a: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поддержка субъектов малого и среднего предпринимательства и начинающих предпринимателей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  <a:endPara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endPara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AutoShape 9"/>
          <p:cNvSpPr>
            <a:spLocks noChangeArrowheads="1"/>
          </p:cNvSpPr>
          <p:nvPr/>
        </p:nvSpPr>
        <p:spPr bwMode="gray">
          <a:xfrm>
            <a:off x="2889142" y="2197211"/>
            <a:ext cx="2026438" cy="5212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3CC33"/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Направлени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>
            <a:off x="5381192" y="2744549"/>
            <a:ext cx="2227167" cy="2550156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4B71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FC5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gray">
          <a:xfrm>
            <a:off x="5529558" y="2223286"/>
            <a:ext cx="1976877" cy="52126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D8CE5"/>
              </a:gs>
              <a:gs pos="100000">
                <a:srgbClr val="6D8CE5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сполнители</a:t>
            </a: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Freeform 16"/>
          <p:cNvSpPr>
            <a:spLocks/>
          </p:cNvSpPr>
          <p:nvPr/>
        </p:nvSpPr>
        <p:spPr bwMode="gray">
          <a:xfrm>
            <a:off x="1798000" y="1579733"/>
            <a:ext cx="1415537" cy="576359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EC823A">
                  <a:gamma/>
                  <a:tint val="90980"/>
                  <a:invGamma/>
                  <a:alpha val="32001"/>
                </a:srgbClr>
              </a:gs>
              <a:gs pos="100000">
                <a:srgbClr val="EC823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auto">
          <a:xfrm>
            <a:off x="2760097" y="2744549"/>
            <a:ext cx="2295525" cy="2541394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1D08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23" name="Freeform 3"/>
          <p:cNvSpPr>
            <a:spLocks/>
          </p:cNvSpPr>
          <p:nvPr/>
        </p:nvSpPr>
        <p:spPr bwMode="gray">
          <a:xfrm>
            <a:off x="4564184" y="1594862"/>
            <a:ext cx="1375967" cy="508662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009900">
                  <a:gamma/>
                  <a:tint val="90980"/>
                  <a:invGamma/>
                  <a:alpha val="32001"/>
                </a:srgbClr>
              </a:gs>
              <a:gs pos="100000">
                <a:srgbClr val="0099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221" y="34017"/>
            <a:ext cx="90607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Улучшение условий ведения предпринимательской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содействие развитию малого и среднего предпринимательства в муниципальном образовании, включая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предпринимательство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5451197" y="2946823"/>
            <a:ext cx="21336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Комитет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экономической политике и предпринимательству администрации Нефтеюганского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6" name="AutoShape 12"/>
          <p:cNvSpPr>
            <a:spLocks noChangeArrowheads="1"/>
          </p:cNvSpPr>
          <p:nvPr/>
        </p:nvSpPr>
        <p:spPr bwMode="auto">
          <a:xfrm>
            <a:off x="5357630" y="2744549"/>
            <a:ext cx="2227167" cy="2550156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4B71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FC5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1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flipV="1">
            <a:off x="234891" y="692696"/>
            <a:ext cx="7065653" cy="457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954" y="102297"/>
            <a:ext cx="1832046" cy="21127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5572" y="97409"/>
            <a:ext cx="7546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Портфели проектов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9532" y="1224900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Национальный проект «Малое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среднее предпринимательство и поддержка индивидуальной предпринимательской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инициативы»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initsaiv\Desktop\que-es-credito-universal-credito-hipotecario-consumo-tarjeta-credito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2" t="3456" r="2666" b="4536"/>
          <a:stretch/>
        </p:blipFill>
        <p:spPr bwMode="auto">
          <a:xfrm>
            <a:off x="7164288" y="5376897"/>
            <a:ext cx="1880209" cy="134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65"/>
          <p:cNvSpPr>
            <a:spLocks noChangeArrowheads="1"/>
          </p:cNvSpPr>
          <p:nvPr/>
        </p:nvSpPr>
        <p:spPr bwMode="gray">
          <a:xfrm rot="2525556">
            <a:off x="4877859" y="2416966"/>
            <a:ext cx="685412" cy="241174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AutoShape 67"/>
          <p:cNvSpPr>
            <a:spLocks noChangeArrowheads="1"/>
          </p:cNvSpPr>
          <p:nvPr/>
        </p:nvSpPr>
        <p:spPr bwMode="gray">
          <a:xfrm rot="7535209">
            <a:off x="2121348" y="2391122"/>
            <a:ext cx="580824" cy="25577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21" name="Group 23"/>
          <p:cNvGrpSpPr>
            <a:grpSpLocks/>
          </p:cNvGrpSpPr>
          <p:nvPr/>
        </p:nvGrpSpPr>
        <p:grpSpPr bwMode="auto">
          <a:xfrm>
            <a:off x="1115616" y="2853452"/>
            <a:ext cx="2592288" cy="3455868"/>
            <a:chOff x="576" y="1236"/>
            <a:chExt cx="1446" cy="2694"/>
          </a:xfrm>
        </p:grpSpPr>
        <p:sp>
          <p:nvSpPr>
            <p:cNvPr id="22" name="AutoShape 4"/>
            <p:cNvSpPr>
              <a:spLocks noChangeArrowheads="1"/>
            </p:cNvSpPr>
            <p:nvPr/>
          </p:nvSpPr>
          <p:spPr bwMode="auto">
            <a:xfrm>
              <a:off x="576" y="1647"/>
              <a:ext cx="1446" cy="2283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rgbClr val="EC823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2D8A8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3" name="AutoShape 5"/>
            <p:cNvSpPr>
              <a:spLocks noChangeArrowheads="1"/>
            </p:cNvSpPr>
            <p:nvPr/>
          </p:nvSpPr>
          <p:spPr bwMode="gray">
            <a:xfrm>
              <a:off x="709" y="1236"/>
              <a:ext cx="1117" cy="41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6600">
                    <a:gamma/>
                    <a:tint val="57647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Региональный </a:t>
              </a:r>
            </a:p>
            <a:p>
              <a:pPr algn="ctr"/>
              <a:r>
                <a:rPr lang="ru-RU" sz="16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проект</a:t>
              </a:r>
              <a:endPara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627" y="2252"/>
              <a:ext cx="1344" cy="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Создание </a:t>
              </a:r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условий для легкого старта и комфортного ведения 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бизнеса</a:t>
              </a:r>
              <a:endParaRPr lang="en-US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7" name="AutoShape 12"/>
          <p:cNvSpPr>
            <a:spLocks noChangeArrowheads="1"/>
          </p:cNvSpPr>
          <p:nvPr/>
        </p:nvSpPr>
        <p:spPr bwMode="auto">
          <a:xfrm>
            <a:off x="3978705" y="3380988"/>
            <a:ext cx="2537512" cy="2928332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4B71D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FC5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28" name="AutoShape 13"/>
          <p:cNvSpPr>
            <a:spLocks noChangeArrowheads="1"/>
          </p:cNvSpPr>
          <p:nvPr/>
        </p:nvSpPr>
        <p:spPr bwMode="gray">
          <a:xfrm>
            <a:off x="4243556" y="2831689"/>
            <a:ext cx="1976877" cy="52126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D8CE5"/>
              </a:gs>
              <a:gs pos="100000">
                <a:srgbClr val="6D8CE5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Региональный </a:t>
            </a:r>
          </a:p>
          <a:p>
            <a:pPr algn="ctr"/>
            <a:r>
              <a:rPr lang="ru-RU" sz="16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95333" y="4117260"/>
            <a:ext cx="2304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Акселерация субъектов малого и среднего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предпринимательства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93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Рисунок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193" y="-63869"/>
            <a:ext cx="1791060" cy="2065451"/>
          </a:xfrm>
          <a:prstGeom prst="rect">
            <a:avLst/>
          </a:prstGeom>
        </p:spPr>
      </p:pic>
      <p:pic>
        <p:nvPicPr>
          <p:cNvPr id="2050" name="Picture 2" descr="C:\Users\sinitsaiv\Desktop\_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0" t="6577" r="13968"/>
          <a:stretch/>
        </p:blipFill>
        <p:spPr bwMode="auto">
          <a:xfrm>
            <a:off x="2957528" y="5479735"/>
            <a:ext cx="2821130" cy="135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9846" name="Oval 70"/>
          <p:cNvSpPr>
            <a:spLocks noChangeArrowheads="1"/>
          </p:cNvSpPr>
          <p:nvPr/>
        </p:nvSpPr>
        <p:spPr bwMode="gray">
          <a:xfrm>
            <a:off x="2546714" y="1484784"/>
            <a:ext cx="3938587" cy="3744912"/>
          </a:xfrm>
          <a:prstGeom prst="ellipse">
            <a:avLst/>
          </a:prstGeom>
          <a:noFill/>
          <a:ln w="38100" algn="ctr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59850" name="Text Box 74"/>
          <p:cNvSpPr txBox="1">
            <a:spLocks noChangeArrowheads="1"/>
          </p:cNvSpPr>
          <p:nvPr/>
        </p:nvSpPr>
        <p:spPr bwMode="auto">
          <a:xfrm>
            <a:off x="6539898" y="2566695"/>
            <a:ext cx="2423878" cy="1277273"/>
          </a:xfrm>
          <a:prstGeom prst="rect">
            <a:avLst/>
          </a:prstGeom>
          <a:ln>
            <a:solidFill>
              <a:schemeClr val="bg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Численность занятых в сфере малого и среднего предпринимательства, включая индивидуальных предпринимателей и самозанятых, тыс. человек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5,0           </a:t>
            </a:r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5,2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2023 год 5,0</a:t>
            </a:r>
            <a:endParaRPr 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9851" name="Text Box 75"/>
          <p:cNvSpPr txBox="1">
            <a:spLocks noChangeArrowheads="1"/>
          </p:cNvSpPr>
          <p:nvPr/>
        </p:nvSpPr>
        <p:spPr bwMode="auto">
          <a:xfrm>
            <a:off x="200753" y="1015424"/>
            <a:ext cx="2345961" cy="938719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Число субъектов малого и среднего предпринимательства в расчете на </a:t>
            </a:r>
            <a:endParaRPr lang="ru-RU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тыс. человек населения, единиц</a:t>
            </a:r>
            <a:endParaRPr lang="ru-RU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205,3              </a:t>
            </a:r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212,8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2023 год – 207,5</a:t>
            </a:r>
            <a:endParaRPr 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9852" name="Text Box 76"/>
          <p:cNvSpPr txBox="1">
            <a:spLocks noChangeArrowheads="1"/>
          </p:cNvSpPr>
          <p:nvPr/>
        </p:nvSpPr>
        <p:spPr bwMode="auto">
          <a:xfrm>
            <a:off x="6604579" y="4591059"/>
            <a:ext cx="2280183" cy="110799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Количество субъектов малого и среднего предпринимательства, получивших финансовую поддержку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единиц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17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2023 год - 12</a:t>
            </a:r>
            <a:endParaRPr 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9854" name="Text Box 78"/>
          <p:cNvSpPr txBox="1">
            <a:spLocks noChangeArrowheads="1"/>
          </p:cNvSpPr>
          <p:nvPr/>
        </p:nvSpPr>
        <p:spPr bwMode="auto">
          <a:xfrm>
            <a:off x="314884" y="4508976"/>
            <a:ext cx="2096876" cy="1785104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Доля среднесписочной численности работников (без внешних совместителей) малых и средних предприятий в среднесписочной численности работников (без внешних совместителей) всех предприятий и организаций,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17,6            </a:t>
            </a:r>
            <a:r>
              <a:rPr lang="ru-RU" sz="1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18,1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2023 год - 17,7</a:t>
            </a:r>
            <a:endParaRPr 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9860" name="Oval 84"/>
          <p:cNvSpPr>
            <a:spLocks noChangeArrowheads="1"/>
          </p:cNvSpPr>
          <p:nvPr/>
        </p:nvSpPr>
        <p:spPr bwMode="gray">
          <a:xfrm>
            <a:off x="6211135" y="2012686"/>
            <a:ext cx="548332" cy="543268"/>
          </a:xfrm>
          <a:prstGeom prst="ellipse">
            <a:avLst/>
          </a:prstGeom>
          <a:gradFill rotWithShape="1">
            <a:gsLst>
              <a:gs pos="0">
                <a:srgbClr val="6699FF"/>
              </a:gs>
              <a:gs pos="100000">
                <a:srgbClr val="6699FF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59866" name="Oval 90"/>
          <p:cNvSpPr>
            <a:spLocks noChangeArrowheads="1"/>
          </p:cNvSpPr>
          <p:nvPr/>
        </p:nvSpPr>
        <p:spPr bwMode="gray">
          <a:xfrm>
            <a:off x="2272548" y="1969007"/>
            <a:ext cx="548332" cy="543268"/>
          </a:xfrm>
          <a:prstGeom prst="ellipse">
            <a:avLst/>
          </a:prstGeom>
          <a:gradFill rotWithShape="1">
            <a:gsLst>
              <a:gs pos="0">
                <a:srgbClr val="EDD947"/>
              </a:gs>
              <a:gs pos="100000">
                <a:srgbClr val="EDD947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59869" name="Oval 93"/>
          <p:cNvSpPr>
            <a:spLocks noChangeArrowheads="1"/>
          </p:cNvSpPr>
          <p:nvPr/>
        </p:nvSpPr>
        <p:spPr bwMode="gray">
          <a:xfrm>
            <a:off x="2191335" y="3965708"/>
            <a:ext cx="548332" cy="543268"/>
          </a:xfrm>
          <a:prstGeom prst="ellipse">
            <a:avLst/>
          </a:prstGeom>
          <a:gradFill rotWithShape="1">
            <a:gsLst>
              <a:gs pos="0">
                <a:srgbClr val="82B820"/>
              </a:gs>
              <a:gs pos="100000">
                <a:srgbClr val="82B820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 flipV="1">
            <a:off x="186994" y="600856"/>
            <a:ext cx="7065653" cy="45719"/>
          </a:xfrm>
          <a:prstGeom prst="rect">
            <a:avLst/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50000">
                <a:srgbClr val="9BBB59">
                  <a:lumMod val="60000"/>
                  <a:lumOff val="40000"/>
                </a:srgbClr>
              </a:gs>
              <a:gs pos="100000">
                <a:srgbClr val="9BBB59">
                  <a:lumMod val="40000"/>
                  <a:lumOff val="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5572" y="97409"/>
            <a:ext cx="7546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результатов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 bwMode="auto">
          <a:xfrm>
            <a:off x="1196925" y="1574255"/>
            <a:ext cx="353616" cy="15398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Стрелка вправо 3"/>
          <p:cNvSpPr/>
          <p:nvPr/>
        </p:nvSpPr>
        <p:spPr bwMode="auto">
          <a:xfrm>
            <a:off x="1196925" y="5949280"/>
            <a:ext cx="346778" cy="126292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Стрелка вправо 5"/>
          <p:cNvSpPr/>
          <p:nvPr/>
        </p:nvSpPr>
        <p:spPr bwMode="auto">
          <a:xfrm>
            <a:off x="7577616" y="3429000"/>
            <a:ext cx="348442" cy="145065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Стрелка вправо 6"/>
          <p:cNvSpPr/>
          <p:nvPr/>
        </p:nvSpPr>
        <p:spPr bwMode="auto">
          <a:xfrm>
            <a:off x="7588743" y="5306818"/>
            <a:ext cx="311854" cy="122709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9881" name="Text Box 105"/>
          <p:cNvSpPr txBox="1">
            <a:spLocks noChangeArrowheads="1"/>
          </p:cNvSpPr>
          <p:nvPr/>
        </p:nvSpPr>
        <p:spPr bwMode="auto">
          <a:xfrm>
            <a:off x="2795232" y="2607501"/>
            <a:ext cx="360226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16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</a:t>
            </a:r>
            <a:r>
              <a:rPr lang="ru-RU" sz="16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объём финансирования</a:t>
            </a:r>
          </a:p>
          <a:p>
            <a:pPr lvl="0" algn="ctr">
              <a:defRPr/>
            </a:pPr>
            <a:r>
              <a:rPr lang="ru-RU" sz="16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период до 2030 года, тыс</a:t>
            </a:r>
            <a:r>
              <a:rPr lang="ru-RU" sz="16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</a:t>
            </a:r>
            <a:r>
              <a:rPr lang="ru-RU" sz="16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0" algn="ctr">
              <a:defRPr/>
            </a:pPr>
            <a:r>
              <a:rPr lang="ru-RU" sz="16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22 233,37600</a:t>
            </a:r>
            <a:endParaRPr lang="ru-RU" sz="1600" b="1" kern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16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них:</a:t>
            </a:r>
          </a:p>
          <a:p>
            <a:pPr lvl="0" algn="ctr">
              <a:defRPr/>
            </a:pPr>
            <a:r>
              <a:rPr lang="ru-RU" sz="1600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год – 4 262,19200</a:t>
            </a:r>
            <a:r>
              <a:rPr lang="ru-RU" sz="1600" b="1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тыс.рублей</a:t>
            </a:r>
          </a:p>
        </p:txBody>
      </p:sp>
      <p:sp>
        <p:nvSpPr>
          <p:cNvPr id="459863" name="Oval 87"/>
          <p:cNvSpPr>
            <a:spLocks noChangeArrowheads="1"/>
          </p:cNvSpPr>
          <p:nvPr/>
        </p:nvSpPr>
        <p:spPr bwMode="gray">
          <a:xfrm>
            <a:off x="6237196" y="4037050"/>
            <a:ext cx="548332" cy="543268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rgbClr val="FF9900">
                  <a:gamma/>
                  <a:shade val="72549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46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021320"/>
              </p:ext>
            </p:extLst>
          </p:nvPr>
        </p:nvGraphicFramePr>
        <p:xfrm>
          <a:off x="-684584" y="1635662"/>
          <a:ext cx="841036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 flipV="1">
            <a:off x="246301" y="889725"/>
            <a:ext cx="7065653" cy="4571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954" y="0"/>
            <a:ext cx="1832046" cy="21127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1" y="-64382"/>
            <a:ext cx="75462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муниципальной программы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1158609"/>
            <a:ext cx="4056460" cy="830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2023 год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4,26219200 млн. рублей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\\Maria\экономика$\ОТДЕЛ ПО ПРЕДПРИНИМАТЕЛЬСТВУ И ПОТРЕБИТЕЛЬСКОМУ РЫНКУ\22. СЛАЙДЫ, презентации\5. Презентация на Думу по МП за 2018 год\фото для презентации\analytics-charts-and-graphs-1024x768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69"/>
          <a:stretch/>
        </p:blipFill>
        <p:spPr bwMode="auto">
          <a:xfrm>
            <a:off x="6039045" y="4644966"/>
            <a:ext cx="3108458" cy="218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18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9_CD100_dark_2002">
  <a:themeElements>
    <a:clrScheme name="CD100_dark_2002 7">
      <a:dk1>
        <a:srgbClr val="003B76"/>
      </a:dk1>
      <a:lt1>
        <a:srgbClr val="FFFFFF"/>
      </a:lt1>
      <a:dk2>
        <a:srgbClr val="003399"/>
      </a:dk2>
      <a:lt2>
        <a:srgbClr val="C0C0C0"/>
      </a:lt2>
      <a:accent1>
        <a:srgbClr val="FCC704"/>
      </a:accent1>
      <a:accent2>
        <a:srgbClr val="A01DD5"/>
      </a:accent2>
      <a:accent3>
        <a:srgbClr val="AAADCA"/>
      </a:accent3>
      <a:accent4>
        <a:srgbClr val="DADADA"/>
      </a:accent4>
      <a:accent5>
        <a:srgbClr val="FDE0AA"/>
      </a:accent5>
      <a:accent6>
        <a:srgbClr val="9119C1"/>
      </a:accent6>
      <a:hlink>
        <a:srgbClr val="66C5F4"/>
      </a:hlink>
      <a:folHlink>
        <a:srgbClr val="009999"/>
      </a:folHlink>
    </a:clrScheme>
    <a:fontScheme name="CD100_dark_2002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100_dark_2002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5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6">
        <a:dk1>
          <a:srgbClr val="003B76"/>
        </a:dk1>
        <a:lt1>
          <a:srgbClr val="FFFFFF"/>
        </a:lt1>
        <a:dk2>
          <a:srgbClr val="003399"/>
        </a:dk2>
        <a:lt2>
          <a:srgbClr val="C0C0C0"/>
        </a:lt2>
        <a:accent1>
          <a:srgbClr val="FCC704"/>
        </a:accent1>
        <a:accent2>
          <a:srgbClr val="A01DD5"/>
        </a:accent2>
        <a:accent3>
          <a:srgbClr val="AAADCA"/>
        </a:accent3>
        <a:accent4>
          <a:srgbClr val="DADADA"/>
        </a:accent4>
        <a:accent5>
          <a:srgbClr val="FDE0AA"/>
        </a:accent5>
        <a:accent6>
          <a:srgbClr val="9119C1"/>
        </a:accent6>
        <a:hlink>
          <a:srgbClr val="126CD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D100_dark_2002 7">
        <a:dk1>
          <a:srgbClr val="003B76"/>
        </a:dk1>
        <a:lt1>
          <a:srgbClr val="FFFFFF"/>
        </a:lt1>
        <a:dk2>
          <a:srgbClr val="003399"/>
        </a:dk2>
        <a:lt2>
          <a:srgbClr val="C0C0C0"/>
        </a:lt2>
        <a:accent1>
          <a:srgbClr val="FCC704"/>
        </a:accent1>
        <a:accent2>
          <a:srgbClr val="A01DD5"/>
        </a:accent2>
        <a:accent3>
          <a:srgbClr val="AAADCA"/>
        </a:accent3>
        <a:accent4>
          <a:srgbClr val="DADADA"/>
        </a:accent4>
        <a:accent5>
          <a:srgbClr val="FDE0AA"/>
        </a:accent5>
        <a:accent6>
          <a:srgbClr val="9119C1"/>
        </a:accent6>
        <a:hlink>
          <a:srgbClr val="66C5F4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3330</TotalTime>
  <Words>489</Words>
  <Application>Microsoft Office PowerPoint</Application>
  <PresentationFormat>Экран (4:3)</PresentationFormat>
  <Paragraphs>81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Times New Roman</vt:lpstr>
      <vt:lpstr>Verdana</vt:lpstr>
      <vt:lpstr>Wingdings</vt:lpstr>
      <vt:lpstr>Тема Office</vt:lpstr>
      <vt:lpstr>29_CD100_dark_2002</vt:lpstr>
      <vt:lpstr>  муниципальной программы Нефтеюганского района   «Содействие развитию малого и среднего предпринимательства»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Дьяконова Валентина Ашотовна</dc:creator>
  <cp:lastModifiedBy>Наумова Татьяна Александровна</cp:lastModifiedBy>
  <cp:revision>1028</cp:revision>
  <cp:lastPrinted>2019-03-26T03:11:12Z</cp:lastPrinted>
  <dcterms:created xsi:type="dcterms:W3CDTF">2018-11-06T11:44:55Z</dcterms:created>
  <dcterms:modified xsi:type="dcterms:W3CDTF">2022-10-17T06:14:49Z</dcterms:modified>
</cp:coreProperties>
</file>