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12"/>
  </p:notesMasterIdLst>
  <p:sldIdLst>
    <p:sldId id="275" r:id="rId3"/>
    <p:sldId id="297" r:id="rId4"/>
    <p:sldId id="301" r:id="rId5"/>
    <p:sldId id="310" r:id="rId6"/>
    <p:sldId id="306" r:id="rId7"/>
    <p:sldId id="307" r:id="rId8"/>
    <p:sldId id="309" r:id="rId9"/>
    <p:sldId id="313" r:id="rId10"/>
    <p:sldId id="312" r:id="rId11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59A77A"/>
    <a:srgbClr val="DA0000"/>
    <a:srgbClr val="2E6E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7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1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0181770574621416"/>
          <c:y val="0.26679470254938992"/>
          <c:w val="0.69190600522193213"/>
          <c:h val="0.40307101727447214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accent1"/>
            </a:solidFill>
            <a:ln w="30928">
              <a:noFill/>
            </a:ln>
          </c:spPr>
          <c:explosion val="25"/>
          <c:dPt>
            <c:idx val="0"/>
            <c:bubble3D val="0"/>
            <c:spPr>
              <a:solidFill>
                <a:srgbClr val="FFCC00"/>
              </a:solidFill>
              <a:ln w="30928">
                <a:noFill/>
              </a:ln>
            </c:spPr>
          </c:dPt>
          <c:dPt>
            <c:idx val="1"/>
            <c:bubble3D val="0"/>
            <c:spPr>
              <a:solidFill>
                <a:srgbClr val="CC99FF"/>
              </a:solidFill>
              <a:ln w="30928">
                <a:noFill/>
              </a:ln>
            </c:spPr>
          </c:dPt>
          <c:dPt>
            <c:idx val="2"/>
            <c:bubble3D val="0"/>
            <c:spPr>
              <a:solidFill>
                <a:srgbClr val="33CCCC"/>
              </a:solidFill>
              <a:ln w="30928">
                <a:noFill/>
              </a:ln>
            </c:spPr>
          </c:dPt>
          <c:dLbls>
            <c:dLbl>
              <c:idx val="0"/>
              <c:layout>
                <c:manualLayout>
                  <c:x val="5.8771339407637645E-2"/>
                  <c:y val="-0.3320675812140276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3216524260650771E-2"/>
                  <c:y val="-2.577242661263176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479078871033635E-3"/>
                  <c:y val="-4.51960561595975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2.2930817123545295E-2"/>
                  <c:y val="-3.3522378243513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3.3782306303040958E-2"/>
                  <c:y val="-2.07401818741451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30928">
                <a:noFill/>
              </a:ln>
            </c:spPr>
            <c:txPr>
              <a:bodyPr/>
              <a:lstStyle/>
              <a:p>
                <a:pPr>
                  <a:defRPr sz="1800" b="1" i="0" u="none" strike="noStrike" baseline="0">
                    <a:solidFill>
                      <a:schemeClr val="tx1"/>
                    </a:solidFill>
                    <a:latin typeface="Times New Roman" pitchFamily="18" charset="0"/>
                    <a:ea typeface="Arial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Sheet1!$B$1:$F$1</c:f>
              <c:strCache>
                <c:ptCount val="5"/>
                <c:pt idx="0">
                  <c:v>Субсидии СМСП</c:v>
                </c:pt>
                <c:pt idx="1">
                  <c:v>Грант для начинающих предпринимателей</c:v>
                </c:pt>
                <c:pt idx="2">
                  <c:v>Грант для развития бизнеса</c:v>
                </c:pt>
                <c:pt idx="3">
                  <c:v>Информационная поддержка</c:v>
                </c:pt>
                <c:pt idx="4">
                  <c:v>Мероприятия по популяризации предпринимательства</c:v>
                </c:pt>
              </c:strCache>
            </c:strRef>
          </c:cat>
          <c:val>
            <c:numRef>
              <c:f>Sheet1!$B$2:$F$2</c:f>
              <c:numCache>
                <c:formatCode>_-* #,##0.0_р_._-;\-* #,##0.0_р_._-;_-* "-"??_р_._-;_-@_-</c:formatCode>
                <c:ptCount val="5"/>
                <c:pt idx="0">
                  <c:v>4903.38</c:v>
                </c:pt>
                <c:pt idx="1">
                  <c:v>300</c:v>
                </c:pt>
                <c:pt idx="2">
                  <c:v>500</c:v>
                </c:pt>
                <c:pt idx="3">
                  <c:v>385.5</c:v>
                </c:pt>
                <c:pt idx="4">
                  <c:v>572.28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30928">
          <a:noFill/>
        </a:ln>
      </c:spPr>
    </c:plotArea>
    <c:legend>
      <c:legendPos val="b"/>
      <c:legendEntry>
        <c:idx val="0"/>
        <c:txPr>
          <a:bodyPr/>
          <a:lstStyle/>
          <a:p>
            <a:pPr>
              <a:defRPr sz="1100" b="1" i="0" u="none" strike="noStrike" baseline="0">
                <a:solidFill>
                  <a:srgbClr val="000000"/>
                </a:solidFill>
                <a:latin typeface="Times New Roman" pitchFamily="18" charset="0"/>
                <a:ea typeface="Arial"/>
                <a:cs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100" b="1" i="0" u="none" strike="noStrike" baseline="0">
                <a:solidFill>
                  <a:srgbClr val="000000"/>
                </a:solidFill>
                <a:latin typeface="Times New Roman" pitchFamily="18" charset="0"/>
                <a:ea typeface="Arial"/>
                <a:cs typeface="Times New Roman" pitchFamily="18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100" b="1" i="0" u="none" strike="noStrike" baseline="0">
                <a:solidFill>
                  <a:srgbClr val="000000"/>
                </a:solidFill>
                <a:latin typeface="Times New Roman" pitchFamily="18" charset="0"/>
                <a:ea typeface="Arial"/>
                <a:cs typeface="Times New Roman" pitchFamily="18" charset="0"/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100" b="1" i="0" u="none" strike="noStrike" baseline="0">
                <a:solidFill>
                  <a:srgbClr val="000000"/>
                </a:solidFill>
                <a:latin typeface="Times New Roman" pitchFamily="18" charset="0"/>
                <a:ea typeface="Arial"/>
                <a:cs typeface="Times New Roman" pitchFamily="18" charset="0"/>
              </a:defRPr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lnSpc>
                <a:spcPts val="1500"/>
              </a:lnSpc>
              <a:defRPr sz="1100" b="1" i="0" u="none" strike="noStrike" baseline="0">
                <a:solidFill>
                  <a:srgbClr val="000000"/>
                </a:solidFill>
                <a:latin typeface="Times New Roman" pitchFamily="18" charset="0"/>
                <a:ea typeface="Arial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16505296489117799"/>
          <c:y val="0.7348543695509242"/>
          <c:w val="0.50194611324324112"/>
          <c:h val="0.25936303070150674"/>
        </c:manualLayout>
      </c:layout>
      <c:overlay val="0"/>
      <c:spPr>
        <a:noFill/>
        <a:ln w="15464">
          <a:solidFill>
            <a:srgbClr val="FF0000"/>
          </a:solidFill>
          <a:prstDash val="solid"/>
        </a:ln>
      </c:spPr>
      <c:txPr>
        <a:bodyPr/>
        <a:lstStyle/>
        <a:p>
          <a:pPr>
            <a:defRPr sz="2000" b="1" i="0" u="none" strike="noStrike" baseline="0">
              <a:solidFill>
                <a:srgbClr val="000000"/>
              </a:solidFill>
              <a:latin typeface="Times New Roman" pitchFamily="18" charset="0"/>
              <a:ea typeface="Arial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2131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C9E69F9-F7B9-476C-A5FB-CB3024B75963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3D6AB57E-8E37-4EE6-A2AE-92E8A0CA6DA3}">
      <dgm:prSet phldrT="[Текст]" custT="1"/>
      <dgm:spPr/>
      <dgm:t>
        <a:bodyPr/>
        <a:lstStyle/>
        <a:p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1.Количество малых и средних предприятий включая индивидуальных предпринимателей на 10 тыс. населения (единиц).</a:t>
          </a:r>
          <a:endParaRPr lang="ru-RU" sz="1050" dirty="0">
            <a:latin typeface="Times New Roman" pitchFamily="18" charset="0"/>
            <a:cs typeface="Times New Roman" pitchFamily="18" charset="0"/>
          </a:endParaRPr>
        </a:p>
      </dgm:t>
    </dgm:pt>
    <dgm:pt modelId="{591386ED-BDC6-461A-9527-C971F4CF4EBB}" type="parTrans" cxnId="{770DDD56-CDBE-49F9-9C48-A6AA8F065A16}">
      <dgm:prSet/>
      <dgm:spPr/>
      <dgm:t>
        <a:bodyPr/>
        <a:lstStyle/>
        <a:p>
          <a:endParaRPr lang="ru-RU" sz="1050">
            <a:latin typeface="Times New Roman" pitchFamily="18" charset="0"/>
            <a:cs typeface="Times New Roman" pitchFamily="18" charset="0"/>
          </a:endParaRPr>
        </a:p>
      </dgm:t>
    </dgm:pt>
    <dgm:pt modelId="{156BE564-3C83-433F-8B9A-3F59DB9F862A}" type="sibTrans" cxnId="{770DDD56-CDBE-49F9-9C48-A6AA8F065A16}">
      <dgm:prSet/>
      <dgm:spPr/>
      <dgm:t>
        <a:bodyPr/>
        <a:lstStyle/>
        <a:p>
          <a:endParaRPr lang="ru-RU" sz="1050">
            <a:latin typeface="Times New Roman" pitchFamily="18" charset="0"/>
            <a:cs typeface="Times New Roman" pitchFamily="18" charset="0"/>
          </a:endParaRPr>
        </a:p>
      </dgm:t>
    </dgm:pt>
    <dgm:pt modelId="{07E7E94F-D688-43B0-AFD8-D5BC491D3824}">
      <dgm:prSet phldrT="[Текст]" custT="1"/>
      <dgm:spPr/>
      <dgm:t>
        <a:bodyPr/>
        <a:lstStyle/>
        <a:p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2.Доля </a:t>
          </a:r>
          <a:r>
            <a:rPr lang="ru-RU" sz="1050" dirty="0" err="1" smtClean="0">
              <a:latin typeface="Times New Roman" pitchFamily="18" charset="0"/>
              <a:cs typeface="Times New Roman" pitchFamily="18" charset="0"/>
            </a:rPr>
            <a:t>среднеспис</a:t>
          </a:r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.    численности занятых на малых и средних предприятиях,  включая ИП, в общей численности  работающих (%).</a:t>
          </a:r>
          <a:endParaRPr lang="ru-RU" sz="1050" dirty="0">
            <a:latin typeface="Times New Roman" pitchFamily="18" charset="0"/>
            <a:cs typeface="Times New Roman" pitchFamily="18" charset="0"/>
          </a:endParaRPr>
        </a:p>
      </dgm:t>
    </dgm:pt>
    <dgm:pt modelId="{00BCE1A7-9AE5-4C33-9B8A-2879AA64D594}" type="parTrans" cxnId="{EF9A99A4-D03D-4281-BDBB-5F9CD751E6C4}">
      <dgm:prSet/>
      <dgm:spPr/>
      <dgm:t>
        <a:bodyPr/>
        <a:lstStyle/>
        <a:p>
          <a:endParaRPr lang="ru-RU" sz="1050">
            <a:latin typeface="Times New Roman" pitchFamily="18" charset="0"/>
            <a:cs typeface="Times New Roman" pitchFamily="18" charset="0"/>
          </a:endParaRPr>
        </a:p>
      </dgm:t>
    </dgm:pt>
    <dgm:pt modelId="{78D5C235-4FBF-4288-A346-85BC9BF4F596}" type="sibTrans" cxnId="{EF9A99A4-D03D-4281-BDBB-5F9CD751E6C4}">
      <dgm:prSet/>
      <dgm:spPr/>
      <dgm:t>
        <a:bodyPr/>
        <a:lstStyle/>
        <a:p>
          <a:endParaRPr lang="ru-RU" sz="1050">
            <a:latin typeface="Times New Roman" pitchFamily="18" charset="0"/>
            <a:cs typeface="Times New Roman" pitchFamily="18" charset="0"/>
          </a:endParaRPr>
        </a:p>
      </dgm:t>
    </dgm:pt>
    <dgm:pt modelId="{E6DAC36A-B69F-42AD-9483-4C2568C2015F}">
      <dgm:prSet phldrT="[Текст]" custT="1"/>
      <dgm:spPr/>
      <dgm:t>
        <a:bodyPr/>
        <a:lstStyle/>
        <a:p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4.Количество СМСП, включая индивидуальных предпринимателей, получивших финансовую поддержку» (единиц).</a:t>
          </a:r>
          <a:endParaRPr lang="ru-RU" sz="1050" dirty="0">
            <a:latin typeface="Times New Roman" pitchFamily="18" charset="0"/>
            <a:cs typeface="Times New Roman" pitchFamily="18" charset="0"/>
          </a:endParaRPr>
        </a:p>
      </dgm:t>
    </dgm:pt>
    <dgm:pt modelId="{5908FC53-D04B-4638-93CC-18AAAE5C7EF5}" type="parTrans" cxnId="{001A72A2-BCF0-4046-8CDD-94C8DEA69B6D}">
      <dgm:prSet/>
      <dgm:spPr/>
      <dgm:t>
        <a:bodyPr/>
        <a:lstStyle/>
        <a:p>
          <a:endParaRPr lang="ru-RU" sz="1050">
            <a:latin typeface="Times New Roman" pitchFamily="18" charset="0"/>
            <a:cs typeface="Times New Roman" pitchFamily="18" charset="0"/>
          </a:endParaRPr>
        </a:p>
      </dgm:t>
    </dgm:pt>
    <dgm:pt modelId="{2C12825E-525C-4857-8B31-0E9445FA7FCC}" type="sibTrans" cxnId="{001A72A2-BCF0-4046-8CDD-94C8DEA69B6D}">
      <dgm:prSet/>
      <dgm:spPr/>
      <dgm:t>
        <a:bodyPr/>
        <a:lstStyle/>
        <a:p>
          <a:endParaRPr lang="ru-RU" sz="1050">
            <a:latin typeface="Times New Roman" pitchFamily="18" charset="0"/>
            <a:cs typeface="Times New Roman" pitchFamily="18" charset="0"/>
          </a:endParaRPr>
        </a:p>
      </dgm:t>
    </dgm:pt>
    <dgm:pt modelId="{F959A526-3B61-4814-AEF2-3A3A5033628D}">
      <dgm:prSet custT="1"/>
      <dgm:spPr/>
      <dgm:t>
        <a:bodyPr/>
        <a:lstStyle/>
        <a:p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3.Количество проведенных публичных мероприятий (выставки-ярмарки, круглые столы, семинары, мастер-классы), в которых организовано участие СМСП (единиц).</a:t>
          </a:r>
        </a:p>
      </dgm:t>
    </dgm:pt>
    <dgm:pt modelId="{C0943C2B-8953-4572-9572-BA5CF31F3972}" type="parTrans" cxnId="{296E34BF-02A1-4B44-A583-0539519E6F0C}">
      <dgm:prSet/>
      <dgm:spPr/>
      <dgm:t>
        <a:bodyPr/>
        <a:lstStyle/>
        <a:p>
          <a:endParaRPr lang="ru-RU" sz="1050">
            <a:latin typeface="Times New Roman" pitchFamily="18" charset="0"/>
            <a:cs typeface="Times New Roman" pitchFamily="18" charset="0"/>
          </a:endParaRPr>
        </a:p>
      </dgm:t>
    </dgm:pt>
    <dgm:pt modelId="{23B37660-86D0-4CDA-B6C7-0E756A57ECB2}" type="sibTrans" cxnId="{296E34BF-02A1-4B44-A583-0539519E6F0C}">
      <dgm:prSet/>
      <dgm:spPr/>
      <dgm:t>
        <a:bodyPr/>
        <a:lstStyle/>
        <a:p>
          <a:endParaRPr lang="ru-RU" sz="1050">
            <a:latin typeface="Times New Roman" pitchFamily="18" charset="0"/>
            <a:cs typeface="Times New Roman" pitchFamily="18" charset="0"/>
          </a:endParaRPr>
        </a:p>
      </dgm:t>
    </dgm:pt>
    <dgm:pt modelId="{30AE36FD-FD9E-4FA7-86E5-1DF8C3A42419}" type="pres">
      <dgm:prSet presAssocID="{AC9E69F9-F7B9-476C-A5FB-CB3024B75963}" presName="Name0" presStyleCnt="0">
        <dgm:presLayoutVars>
          <dgm:dir/>
          <dgm:animLvl val="lvl"/>
          <dgm:resizeHandles val="exact"/>
        </dgm:presLayoutVars>
      </dgm:prSet>
      <dgm:spPr/>
    </dgm:pt>
    <dgm:pt modelId="{F2932D9F-8C6B-47E1-A5D5-6355F9ED31CA}" type="pres">
      <dgm:prSet presAssocID="{3D6AB57E-8E37-4EE6-A2AE-92E8A0CA6DA3}" presName="parTxOnly" presStyleLbl="node1" presStyleIdx="0" presStyleCnt="4" custScaleY="10667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2E4BB8-1546-4BE9-98CF-FDF65CD4AC12}" type="pres">
      <dgm:prSet presAssocID="{156BE564-3C83-433F-8B9A-3F59DB9F862A}" presName="parTxOnlySpace" presStyleCnt="0"/>
      <dgm:spPr/>
    </dgm:pt>
    <dgm:pt modelId="{F1A00FFD-5D1A-4172-81C0-5A4C431B90BB}" type="pres">
      <dgm:prSet presAssocID="{07E7E94F-D688-43B0-AFD8-D5BC491D3824}" presName="parTxOnly" presStyleLbl="node1" presStyleIdx="1" presStyleCnt="4" custScaleY="10667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81DF2C-FBD5-4BD4-B46F-6FFD3142333B}" type="pres">
      <dgm:prSet presAssocID="{78D5C235-4FBF-4288-A346-85BC9BF4F596}" presName="parTxOnlySpace" presStyleCnt="0"/>
      <dgm:spPr/>
    </dgm:pt>
    <dgm:pt modelId="{C3ABA947-4D16-4DC0-8CB5-625C338EDBB3}" type="pres">
      <dgm:prSet presAssocID="{F959A526-3B61-4814-AEF2-3A3A5033628D}" presName="parTxOnly" presStyleLbl="node1" presStyleIdx="2" presStyleCnt="4" custScaleX="115180" custScaleY="10667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08A87D-6B14-485B-A5B6-FCCADBCF54FA}" type="pres">
      <dgm:prSet presAssocID="{23B37660-86D0-4CDA-B6C7-0E756A57ECB2}" presName="parTxOnlySpace" presStyleCnt="0"/>
      <dgm:spPr/>
    </dgm:pt>
    <dgm:pt modelId="{DB25E3F4-A3DC-4683-ACD3-C0648DE0785C}" type="pres">
      <dgm:prSet presAssocID="{E6DAC36A-B69F-42AD-9483-4C2568C2015F}" presName="parTxOnly" presStyleLbl="node1" presStyleIdx="3" presStyleCnt="4" custScaleY="10667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04E839D-8E1B-404E-B958-BB5BBBF2C237}" type="presOf" srcId="{AC9E69F9-F7B9-476C-A5FB-CB3024B75963}" destId="{30AE36FD-FD9E-4FA7-86E5-1DF8C3A42419}" srcOrd="0" destOrd="0" presId="urn:microsoft.com/office/officeart/2005/8/layout/chevron1"/>
    <dgm:cxn modelId="{770DDD56-CDBE-49F9-9C48-A6AA8F065A16}" srcId="{AC9E69F9-F7B9-476C-A5FB-CB3024B75963}" destId="{3D6AB57E-8E37-4EE6-A2AE-92E8A0CA6DA3}" srcOrd="0" destOrd="0" parTransId="{591386ED-BDC6-461A-9527-C971F4CF4EBB}" sibTransId="{156BE564-3C83-433F-8B9A-3F59DB9F862A}"/>
    <dgm:cxn modelId="{89120744-517F-410C-ADBC-E60167F05292}" type="presOf" srcId="{E6DAC36A-B69F-42AD-9483-4C2568C2015F}" destId="{DB25E3F4-A3DC-4683-ACD3-C0648DE0785C}" srcOrd="0" destOrd="0" presId="urn:microsoft.com/office/officeart/2005/8/layout/chevron1"/>
    <dgm:cxn modelId="{336E9F84-0A2B-4545-97E3-BD910212AB07}" type="presOf" srcId="{F959A526-3B61-4814-AEF2-3A3A5033628D}" destId="{C3ABA947-4D16-4DC0-8CB5-625C338EDBB3}" srcOrd="0" destOrd="0" presId="urn:microsoft.com/office/officeart/2005/8/layout/chevron1"/>
    <dgm:cxn modelId="{001A72A2-BCF0-4046-8CDD-94C8DEA69B6D}" srcId="{AC9E69F9-F7B9-476C-A5FB-CB3024B75963}" destId="{E6DAC36A-B69F-42AD-9483-4C2568C2015F}" srcOrd="3" destOrd="0" parTransId="{5908FC53-D04B-4638-93CC-18AAAE5C7EF5}" sibTransId="{2C12825E-525C-4857-8B31-0E9445FA7FCC}"/>
    <dgm:cxn modelId="{591C4D96-3EFC-40E5-B93B-01325BD64A7D}" type="presOf" srcId="{07E7E94F-D688-43B0-AFD8-D5BC491D3824}" destId="{F1A00FFD-5D1A-4172-81C0-5A4C431B90BB}" srcOrd="0" destOrd="0" presId="urn:microsoft.com/office/officeart/2005/8/layout/chevron1"/>
    <dgm:cxn modelId="{12CEA863-181E-40C8-BE3A-ED6E2BDB5C20}" type="presOf" srcId="{3D6AB57E-8E37-4EE6-A2AE-92E8A0CA6DA3}" destId="{F2932D9F-8C6B-47E1-A5D5-6355F9ED31CA}" srcOrd="0" destOrd="0" presId="urn:microsoft.com/office/officeart/2005/8/layout/chevron1"/>
    <dgm:cxn modelId="{296E34BF-02A1-4B44-A583-0539519E6F0C}" srcId="{AC9E69F9-F7B9-476C-A5FB-CB3024B75963}" destId="{F959A526-3B61-4814-AEF2-3A3A5033628D}" srcOrd="2" destOrd="0" parTransId="{C0943C2B-8953-4572-9572-BA5CF31F3972}" sibTransId="{23B37660-86D0-4CDA-B6C7-0E756A57ECB2}"/>
    <dgm:cxn modelId="{EF9A99A4-D03D-4281-BDBB-5F9CD751E6C4}" srcId="{AC9E69F9-F7B9-476C-A5FB-CB3024B75963}" destId="{07E7E94F-D688-43B0-AFD8-D5BC491D3824}" srcOrd="1" destOrd="0" parTransId="{00BCE1A7-9AE5-4C33-9B8A-2879AA64D594}" sibTransId="{78D5C235-4FBF-4288-A346-85BC9BF4F596}"/>
    <dgm:cxn modelId="{61183947-B84F-4823-A5C9-83CCEDA061FA}" type="presParOf" srcId="{30AE36FD-FD9E-4FA7-86E5-1DF8C3A42419}" destId="{F2932D9F-8C6B-47E1-A5D5-6355F9ED31CA}" srcOrd="0" destOrd="0" presId="urn:microsoft.com/office/officeart/2005/8/layout/chevron1"/>
    <dgm:cxn modelId="{61A01A2F-16DD-4083-B8A8-9AA3A6F2969B}" type="presParOf" srcId="{30AE36FD-FD9E-4FA7-86E5-1DF8C3A42419}" destId="{612E4BB8-1546-4BE9-98CF-FDF65CD4AC12}" srcOrd="1" destOrd="0" presId="urn:microsoft.com/office/officeart/2005/8/layout/chevron1"/>
    <dgm:cxn modelId="{21386C35-64B1-4F27-BA39-387DF4FB4B6F}" type="presParOf" srcId="{30AE36FD-FD9E-4FA7-86E5-1DF8C3A42419}" destId="{F1A00FFD-5D1A-4172-81C0-5A4C431B90BB}" srcOrd="2" destOrd="0" presId="urn:microsoft.com/office/officeart/2005/8/layout/chevron1"/>
    <dgm:cxn modelId="{0D5B13D6-FBFB-46A0-A982-1285BE414036}" type="presParOf" srcId="{30AE36FD-FD9E-4FA7-86E5-1DF8C3A42419}" destId="{C381DF2C-FBD5-4BD4-B46F-6FFD3142333B}" srcOrd="3" destOrd="0" presId="urn:microsoft.com/office/officeart/2005/8/layout/chevron1"/>
    <dgm:cxn modelId="{ABD368B2-CE37-4B7C-A7E9-082663814C45}" type="presParOf" srcId="{30AE36FD-FD9E-4FA7-86E5-1DF8C3A42419}" destId="{C3ABA947-4D16-4DC0-8CB5-625C338EDBB3}" srcOrd="4" destOrd="0" presId="urn:microsoft.com/office/officeart/2005/8/layout/chevron1"/>
    <dgm:cxn modelId="{D1BEE3B5-A198-425D-8EE3-E1BC9E3D3E63}" type="presParOf" srcId="{30AE36FD-FD9E-4FA7-86E5-1DF8C3A42419}" destId="{A108A87D-6B14-485B-A5B6-FCCADBCF54FA}" srcOrd="5" destOrd="0" presId="urn:microsoft.com/office/officeart/2005/8/layout/chevron1"/>
    <dgm:cxn modelId="{0F316346-06A9-4919-BDC9-DA574AF31BC2}" type="presParOf" srcId="{30AE36FD-FD9E-4FA7-86E5-1DF8C3A42419}" destId="{DB25E3F4-A3DC-4683-ACD3-C0648DE0785C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C9E69F9-F7B9-476C-A5FB-CB3024B75963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3D6AB57E-8E37-4EE6-A2AE-92E8A0CA6DA3}">
      <dgm:prSet phldrT="[Текст]" custT="1"/>
      <dgm:spPr/>
      <dgm:t>
        <a:bodyPr/>
        <a:lstStyle/>
        <a:p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1.Количество малых и средних предприятий включая индивидуальных предпринимателей на 10 тыс. населения (единиц).</a:t>
          </a:r>
          <a:endParaRPr lang="ru-RU" sz="1050" dirty="0">
            <a:latin typeface="Times New Roman" pitchFamily="18" charset="0"/>
            <a:cs typeface="Times New Roman" pitchFamily="18" charset="0"/>
          </a:endParaRPr>
        </a:p>
      </dgm:t>
    </dgm:pt>
    <dgm:pt modelId="{591386ED-BDC6-461A-9527-C971F4CF4EBB}" type="parTrans" cxnId="{770DDD56-CDBE-49F9-9C48-A6AA8F065A16}">
      <dgm:prSet/>
      <dgm:spPr/>
      <dgm:t>
        <a:bodyPr/>
        <a:lstStyle/>
        <a:p>
          <a:endParaRPr lang="ru-RU" sz="1050">
            <a:latin typeface="Times New Roman" pitchFamily="18" charset="0"/>
            <a:cs typeface="Times New Roman" pitchFamily="18" charset="0"/>
          </a:endParaRPr>
        </a:p>
      </dgm:t>
    </dgm:pt>
    <dgm:pt modelId="{156BE564-3C83-433F-8B9A-3F59DB9F862A}" type="sibTrans" cxnId="{770DDD56-CDBE-49F9-9C48-A6AA8F065A16}">
      <dgm:prSet/>
      <dgm:spPr/>
      <dgm:t>
        <a:bodyPr/>
        <a:lstStyle/>
        <a:p>
          <a:endParaRPr lang="ru-RU" sz="1050">
            <a:latin typeface="Times New Roman" pitchFamily="18" charset="0"/>
            <a:cs typeface="Times New Roman" pitchFamily="18" charset="0"/>
          </a:endParaRPr>
        </a:p>
      </dgm:t>
    </dgm:pt>
    <dgm:pt modelId="{07E7E94F-D688-43B0-AFD8-D5BC491D3824}">
      <dgm:prSet phldrT="[Текст]" custT="1"/>
      <dgm:spPr/>
      <dgm:t>
        <a:bodyPr/>
        <a:lstStyle/>
        <a:p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2.Доля </a:t>
          </a:r>
          <a:r>
            <a:rPr lang="ru-RU" sz="1050" dirty="0" err="1" smtClean="0">
              <a:latin typeface="Times New Roman" pitchFamily="18" charset="0"/>
              <a:cs typeface="Times New Roman" pitchFamily="18" charset="0"/>
            </a:rPr>
            <a:t>среднесписоч</a:t>
          </a:r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.    численности занятых на малых и средних предприятиях,  включая ИП, в общей численности  работающих (%).</a:t>
          </a:r>
          <a:endParaRPr lang="ru-RU" sz="1050" dirty="0">
            <a:latin typeface="Times New Roman" pitchFamily="18" charset="0"/>
            <a:cs typeface="Times New Roman" pitchFamily="18" charset="0"/>
          </a:endParaRPr>
        </a:p>
      </dgm:t>
    </dgm:pt>
    <dgm:pt modelId="{00BCE1A7-9AE5-4C33-9B8A-2879AA64D594}" type="parTrans" cxnId="{EF9A99A4-D03D-4281-BDBB-5F9CD751E6C4}">
      <dgm:prSet/>
      <dgm:spPr/>
      <dgm:t>
        <a:bodyPr/>
        <a:lstStyle/>
        <a:p>
          <a:endParaRPr lang="ru-RU" sz="1050">
            <a:latin typeface="Times New Roman" pitchFamily="18" charset="0"/>
            <a:cs typeface="Times New Roman" pitchFamily="18" charset="0"/>
          </a:endParaRPr>
        </a:p>
      </dgm:t>
    </dgm:pt>
    <dgm:pt modelId="{78D5C235-4FBF-4288-A346-85BC9BF4F596}" type="sibTrans" cxnId="{EF9A99A4-D03D-4281-BDBB-5F9CD751E6C4}">
      <dgm:prSet/>
      <dgm:spPr/>
      <dgm:t>
        <a:bodyPr/>
        <a:lstStyle/>
        <a:p>
          <a:endParaRPr lang="ru-RU" sz="1050">
            <a:latin typeface="Times New Roman" pitchFamily="18" charset="0"/>
            <a:cs typeface="Times New Roman" pitchFamily="18" charset="0"/>
          </a:endParaRPr>
        </a:p>
      </dgm:t>
    </dgm:pt>
    <dgm:pt modelId="{F959A526-3B61-4814-AEF2-3A3A5033628D}">
      <dgm:prSet custT="1"/>
      <dgm:spPr/>
      <dgm:t>
        <a:bodyPr/>
        <a:lstStyle/>
        <a:p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4.Количество СМСП, включая индивидуальных предпринимателей, получивших финансовую поддержку» (единиц).</a:t>
          </a:r>
        </a:p>
      </dgm:t>
    </dgm:pt>
    <dgm:pt modelId="{C0943C2B-8953-4572-9572-BA5CF31F3972}" type="parTrans" cxnId="{296E34BF-02A1-4B44-A583-0539519E6F0C}">
      <dgm:prSet/>
      <dgm:spPr/>
      <dgm:t>
        <a:bodyPr/>
        <a:lstStyle/>
        <a:p>
          <a:endParaRPr lang="ru-RU" sz="1050">
            <a:latin typeface="Times New Roman" pitchFamily="18" charset="0"/>
            <a:cs typeface="Times New Roman" pitchFamily="18" charset="0"/>
          </a:endParaRPr>
        </a:p>
      </dgm:t>
    </dgm:pt>
    <dgm:pt modelId="{23B37660-86D0-4CDA-B6C7-0E756A57ECB2}" type="sibTrans" cxnId="{296E34BF-02A1-4B44-A583-0539519E6F0C}">
      <dgm:prSet/>
      <dgm:spPr/>
      <dgm:t>
        <a:bodyPr/>
        <a:lstStyle/>
        <a:p>
          <a:endParaRPr lang="ru-RU" sz="1050">
            <a:latin typeface="Times New Roman" pitchFamily="18" charset="0"/>
            <a:cs typeface="Times New Roman" pitchFamily="18" charset="0"/>
          </a:endParaRPr>
        </a:p>
      </dgm:t>
    </dgm:pt>
    <dgm:pt modelId="{CB73EEA0-D70D-4B41-BF9A-7EB6A8BD5F71}">
      <dgm:prSet custT="1"/>
      <dgm:spPr/>
      <dgm:t>
        <a:bodyPr/>
        <a:lstStyle/>
        <a:p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5.Численность занятых в сфере МСП, включая индивидуальных предпринимателей» (тыс. человек)</a:t>
          </a:r>
        </a:p>
      </dgm:t>
    </dgm:pt>
    <dgm:pt modelId="{DDC50103-2118-4D04-8D69-592243C0B5C8}" type="parTrans" cxnId="{602583A0-3C3D-4F0A-841E-EA7C7F99C532}">
      <dgm:prSet/>
      <dgm:spPr/>
      <dgm:t>
        <a:bodyPr/>
        <a:lstStyle/>
        <a:p>
          <a:endParaRPr lang="ru-RU"/>
        </a:p>
      </dgm:t>
    </dgm:pt>
    <dgm:pt modelId="{7D6C35C0-94D4-487A-8CA4-3A2BF33838CD}" type="sibTrans" cxnId="{602583A0-3C3D-4F0A-841E-EA7C7F99C532}">
      <dgm:prSet/>
      <dgm:spPr/>
      <dgm:t>
        <a:bodyPr/>
        <a:lstStyle/>
        <a:p>
          <a:endParaRPr lang="ru-RU"/>
        </a:p>
      </dgm:t>
    </dgm:pt>
    <dgm:pt modelId="{30AE36FD-FD9E-4FA7-86E5-1DF8C3A42419}" type="pres">
      <dgm:prSet presAssocID="{AC9E69F9-F7B9-476C-A5FB-CB3024B75963}" presName="Name0" presStyleCnt="0">
        <dgm:presLayoutVars>
          <dgm:dir/>
          <dgm:animLvl val="lvl"/>
          <dgm:resizeHandles val="exact"/>
        </dgm:presLayoutVars>
      </dgm:prSet>
      <dgm:spPr/>
    </dgm:pt>
    <dgm:pt modelId="{F2932D9F-8C6B-47E1-A5D5-6355F9ED31CA}" type="pres">
      <dgm:prSet presAssocID="{3D6AB57E-8E37-4EE6-A2AE-92E8A0CA6DA3}" presName="parTxOnly" presStyleLbl="node1" presStyleIdx="0" presStyleCnt="4" custScaleY="10667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2E4BB8-1546-4BE9-98CF-FDF65CD4AC12}" type="pres">
      <dgm:prSet presAssocID="{156BE564-3C83-433F-8B9A-3F59DB9F862A}" presName="parTxOnlySpace" presStyleCnt="0"/>
      <dgm:spPr/>
    </dgm:pt>
    <dgm:pt modelId="{F1A00FFD-5D1A-4172-81C0-5A4C431B90BB}" type="pres">
      <dgm:prSet presAssocID="{07E7E94F-D688-43B0-AFD8-D5BC491D3824}" presName="parTxOnly" presStyleLbl="node1" presStyleIdx="1" presStyleCnt="4" custScaleY="10667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81DF2C-FBD5-4BD4-B46F-6FFD3142333B}" type="pres">
      <dgm:prSet presAssocID="{78D5C235-4FBF-4288-A346-85BC9BF4F596}" presName="parTxOnlySpace" presStyleCnt="0"/>
      <dgm:spPr/>
    </dgm:pt>
    <dgm:pt modelId="{C3ABA947-4D16-4DC0-8CB5-625C338EDBB3}" type="pres">
      <dgm:prSet presAssocID="{F959A526-3B61-4814-AEF2-3A3A5033628D}" presName="parTxOnly" presStyleLbl="node1" presStyleIdx="2" presStyleCnt="4" custScaleX="115180" custScaleY="10667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08A87D-6B14-485B-A5B6-FCCADBCF54FA}" type="pres">
      <dgm:prSet presAssocID="{23B37660-86D0-4CDA-B6C7-0E756A57ECB2}" presName="parTxOnlySpace" presStyleCnt="0"/>
      <dgm:spPr/>
    </dgm:pt>
    <dgm:pt modelId="{0F945580-6C26-4DC6-A1B5-69DE91366660}" type="pres">
      <dgm:prSet presAssocID="{CB73EEA0-D70D-4B41-BF9A-7EB6A8BD5F71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536B162-546E-48A4-9D43-07E7EB85862D}" type="presOf" srcId="{07E7E94F-D688-43B0-AFD8-D5BC491D3824}" destId="{F1A00FFD-5D1A-4172-81C0-5A4C431B90BB}" srcOrd="0" destOrd="0" presId="urn:microsoft.com/office/officeart/2005/8/layout/chevron1"/>
    <dgm:cxn modelId="{602583A0-3C3D-4F0A-841E-EA7C7F99C532}" srcId="{AC9E69F9-F7B9-476C-A5FB-CB3024B75963}" destId="{CB73EEA0-D70D-4B41-BF9A-7EB6A8BD5F71}" srcOrd="3" destOrd="0" parTransId="{DDC50103-2118-4D04-8D69-592243C0B5C8}" sibTransId="{7D6C35C0-94D4-487A-8CA4-3A2BF33838CD}"/>
    <dgm:cxn modelId="{770DDD56-CDBE-49F9-9C48-A6AA8F065A16}" srcId="{AC9E69F9-F7B9-476C-A5FB-CB3024B75963}" destId="{3D6AB57E-8E37-4EE6-A2AE-92E8A0CA6DA3}" srcOrd="0" destOrd="0" parTransId="{591386ED-BDC6-461A-9527-C971F4CF4EBB}" sibTransId="{156BE564-3C83-433F-8B9A-3F59DB9F862A}"/>
    <dgm:cxn modelId="{0D5AD33B-DB68-4BAA-B689-64ACE2A2C41B}" type="presOf" srcId="{AC9E69F9-F7B9-476C-A5FB-CB3024B75963}" destId="{30AE36FD-FD9E-4FA7-86E5-1DF8C3A42419}" srcOrd="0" destOrd="0" presId="urn:microsoft.com/office/officeart/2005/8/layout/chevron1"/>
    <dgm:cxn modelId="{03B83ABE-BB67-4DDD-A0E8-A9BA798F4DB5}" type="presOf" srcId="{CB73EEA0-D70D-4B41-BF9A-7EB6A8BD5F71}" destId="{0F945580-6C26-4DC6-A1B5-69DE91366660}" srcOrd="0" destOrd="0" presId="urn:microsoft.com/office/officeart/2005/8/layout/chevron1"/>
    <dgm:cxn modelId="{926BC403-3211-4134-957C-3427A9F592ED}" type="presOf" srcId="{3D6AB57E-8E37-4EE6-A2AE-92E8A0CA6DA3}" destId="{F2932D9F-8C6B-47E1-A5D5-6355F9ED31CA}" srcOrd="0" destOrd="0" presId="urn:microsoft.com/office/officeart/2005/8/layout/chevron1"/>
    <dgm:cxn modelId="{963A3028-62D1-41C2-9F5A-778C5E2E87B3}" type="presOf" srcId="{F959A526-3B61-4814-AEF2-3A3A5033628D}" destId="{C3ABA947-4D16-4DC0-8CB5-625C338EDBB3}" srcOrd="0" destOrd="0" presId="urn:microsoft.com/office/officeart/2005/8/layout/chevron1"/>
    <dgm:cxn modelId="{296E34BF-02A1-4B44-A583-0539519E6F0C}" srcId="{AC9E69F9-F7B9-476C-A5FB-CB3024B75963}" destId="{F959A526-3B61-4814-AEF2-3A3A5033628D}" srcOrd="2" destOrd="0" parTransId="{C0943C2B-8953-4572-9572-BA5CF31F3972}" sibTransId="{23B37660-86D0-4CDA-B6C7-0E756A57ECB2}"/>
    <dgm:cxn modelId="{EF9A99A4-D03D-4281-BDBB-5F9CD751E6C4}" srcId="{AC9E69F9-F7B9-476C-A5FB-CB3024B75963}" destId="{07E7E94F-D688-43B0-AFD8-D5BC491D3824}" srcOrd="1" destOrd="0" parTransId="{00BCE1A7-9AE5-4C33-9B8A-2879AA64D594}" sibTransId="{78D5C235-4FBF-4288-A346-85BC9BF4F596}"/>
    <dgm:cxn modelId="{DCC52993-306A-4154-919D-721149008567}" type="presParOf" srcId="{30AE36FD-FD9E-4FA7-86E5-1DF8C3A42419}" destId="{F2932D9F-8C6B-47E1-A5D5-6355F9ED31CA}" srcOrd="0" destOrd="0" presId="urn:microsoft.com/office/officeart/2005/8/layout/chevron1"/>
    <dgm:cxn modelId="{6FA09962-8AE9-4EDA-B930-798076C472A2}" type="presParOf" srcId="{30AE36FD-FD9E-4FA7-86E5-1DF8C3A42419}" destId="{612E4BB8-1546-4BE9-98CF-FDF65CD4AC12}" srcOrd="1" destOrd="0" presId="urn:microsoft.com/office/officeart/2005/8/layout/chevron1"/>
    <dgm:cxn modelId="{0946D9B2-3162-4947-8E92-0171F41C8A8D}" type="presParOf" srcId="{30AE36FD-FD9E-4FA7-86E5-1DF8C3A42419}" destId="{F1A00FFD-5D1A-4172-81C0-5A4C431B90BB}" srcOrd="2" destOrd="0" presId="urn:microsoft.com/office/officeart/2005/8/layout/chevron1"/>
    <dgm:cxn modelId="{2F9CECAB-C0ED-4C54-9820-1433FF768DEE}" type="presParOf" srcId="{30AE36FD-FD9E-4FA7-86E5-1DF8C3A42419}" destId="{C381DF2C-FBD5-4BD4-B46F-6FFD3142333B}" srcOrd="3" destOrd="0" presId="urn:microsoft.com/office/officeart/2005/8/layout/chevron1"/>
    <dgm:cxn modelId="{D7E1A2AE-FA73-4C02-8D7C-2AF66FD01C67}" type="presParOf" srcId="{30AE36FD-FD9E-4FA7-86E5-1DF8C3A42419}" destId="{C3ABA947-4D16-4DC0-8CB5-625C338EDBB3}" srcOrd="4" destOrd="0" presId="urn:microsoft.com/office/officeart/2005/8/layout/chevron1"/>
    <dgm:cxn modelId="{9C3699BD-5301-45FE-B016-0EB1BDC964F6}" type="presParOf" srcId="{30AE36FD-FD9E-4FA7-86E5-1DF8C3A42419}" destId="{A108A87D-6B14-485B-A5B6-FCCADBCF54FA}" srcOrd="5" destOrd="0" presId="urn:microsoft.com/office/officeart/2005/8/layout/chevron1"/>
    <dgm:cxn modelId="{E4ABF743-F541-4A3B-8B45-6709FC4395F4}" type="presParOf" srcId="{30AE36FD-FD9E-4FA7-86E5-1DF8C3A42419}" destId="{0F945580-6C26-4DC6-A1B5-69DE91366660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C9E69F9-F7B9-476C-A5FB-CB3024B75963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3D6AB57E-8E37-4EE6-A2AE-92E8A0CA6DA3}">
      <dgm:prSet phldrT="[Текст]"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6.Количество проведенных ярмарок на территории Нефтеюганского района, в том числе с участием сельхоз и товаропроизводителей (единиц). 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591386ED-BDC6-461A-9527-C971F4CF4EBB}" type="parTrans" cxnId="{770DDD56-CDBE-49F9-9C48-A6AA8F065A16}">
      <dgm:prSet/>
      <dgm:spPr/>
      <dgm:t>
        <a:bodyPr/>
        <a:lstStyle/>
        <a:p>
          <a:endParaRPr lang="ru-RU" sz="1050">
            <a:latin typeface="Times New Roman" pitchFamily="18" charset="0"/>
            <a:cs typeface="Times New Roman" pitchFamily="18" charset="0"/>
          </a:endParaRPr>
        </a:p>
      </dgm:t>
    </dgm:pt>
    <dgm:pt modelId="{156BE564-3C83-433F-8B9A-3F59DB9F862A}" type="sibTrans" cxnId="{770DDD56-CDBE-49F9-9C48-A6AA8F065A16}">
      <dgm:prSet/>
      <dgm:spPr/>
      <dgm:t>
        <a:bodyPr/>
        <a:lstStyle/>
        <a:p>
          <a:endParaRPr lang="ru-RU" sz="1050">
            <a:latin typeface="Times New Roman" pitchFamily="18" charset="0"/>
            <a:cs typeface="Times New Roman" pitchFamily="18" charset="0"/>
          </a:endParaRPr>
        </a:p>
      </dgm:t>
    </dgm:pt>
    <dgm:pt modelId="{30AE36FD-FD9E-4FA7-86E5-1DF8C3A42419}" type="pres">
      <dgm:prSet presAssocID="{AC9E69F9-F7B9-476C-A5FB-CB3024B75963}" presName="Name0" presStyleCnt="0">
        <dgm:presLayoutVars>
          <dgm:dir/>
          <dgm:animLvl val="lvl"/>
          <dgm:resizeHandles val="exact"/>
        </dgm:presLayoutVars>
      </dgm:prSet>
      <dgm:spPr/>
    </dgm:pt>
    <dgm:pt modelId="{F2932D9F-8C6B-47E1-A5D5-6355F9ED31CA}" type="pres">
      <dgm:prSet presAssocID="{3D6AB57E-8E37-4EE6-A2AE-92E8A0CA6DA3}" presName="parTxOnly" presStyleLbl="node1" presStyleIdx="0" presStyleCnt="1" custScaleY="10667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70DDD56-CDBE-49F9-9C48-A6AA8F065A16}" srcId="{AC9E69F9-F7B9-476C-A5FB-CB3024B75963}" destId="{3D6AB57E-8E37-4EE6-A2AE-92E8A0CA6DA3}" srcOrd="0" destOrd="0" parTransId="{591386ED-BDC6-461A-9527-C971F4CF4EBB}" sibTransId="{156BE564-3C83-433F-8B9A-3F59DB9F862A}"/>
    <dgm:cxn modelId="{CE3AA2CD-DC72-4459-AE5A-D62EF4C94FC2}" type="presOf" srcId="{3D6AB57E-8E37-4EE6-A2AE-92E8A0CA6DA3}" destId="{F2932D9F-8C6B-47E1-A5D5-6355F9ED31CA}" srcOrd="0" destOrd="0" presId="urn:microsoft.com/office/officeart/2005/8/layout/chevron1"/>
    <dgm:cxn modelId="{C9B5AE62-9B62-4D78-912E-7B51C335ED3D}" type="presOf" srcId="{AC9E69F9-F7B9-476C-A5FB-CB3024B75963}" destId="{30AE36FD-FD9E-4FA7-86E5-1DF8C3A42419}" srcOrd="0" destOrd="0" presId="urn:microsoft.com/office/officeart/2005/8/layout/chevron1"/>
    <dgm:cxn modelId="{147EEBF2-EE11-45F0-9BA7-89E8F7809A68}" type="presParOf" srcId="{30AE36FD-FD9E-4FA7-86E5-1DF8C3A42419}" destId="{F2932D9F-8C6B-47E1-A5D5-6355F9ED31CA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932D9F-8C6B-47E1-A5D5-6355F9ED31CA}">
      <dsp:nvSpPr>
        <dsp:cNvPr id="0" name=""/>
        <dsp:cNvSpPr/>
      </dsp:nvSpPr>
      <dsp:spPr>
        <a:xfrm>
          <a:off x="5943" y="1244371"/>
          <a:ext cx="2342958" cy="99977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 smtClean="0">
              <a:latin typeface="Times New Roman" pitchFamily="18" charset="0"/>
              <a:cs typeface="Times New Roman" pitchFamily="18" charset="0"/>
            </a:rPr>
            <a:t>1.Количество малых и средних предприятий включая индивидуальных предпринимателей на 10 тыс. населения (единиц).</a:t>
          </a:r>
          <a:endParaRPr lang="ru-RU" sz="105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05832" y="1244371"/>
        <a:ext cx="1343181" cy="999777"/>
      </dsp:txXfrm>
    </dsp:sp>
    <dsp:sp modelId="{F1A00FFD-5D1A-4172-81C0-5A4C431B90BB}">
      <dsp:nvSpPr>
        <dsp:cNvPr id="0" name=""/>
        <dsp:cNvSpPr/>
      </dsp:nvSpPr>
      <dsp:spPr>
        <a:xfrm>
          <a:off x="2114606" y="1244371"/>
          <a:ext cx="2342958" cy="99977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 smtClean="0">
              <a:latin typeface="Times New Roman" pitchFamily="18" charset="0"/>
              <a:cs typeface="Times New Roman" pitchFamily="18" charset="0"/>
            </a:rPr>
            <a:t>2.Доля </a:t>
          </a:r>
          <a:r>
            <a:rPr lang="ru-RU" sz="1050" kern="1200" dirty="0" err="1" smtClean="0">
              <a:latin typeface="Times New Roman" pitchFamily="18" charset="0"/>
              <a:cs typeface="Times New Roman" pitchFamily="18" charset="0"/>
            </a:rPr>
            <a:t>среднеспис</a:t>
          </a:r>
          <a:r>
            <a:rPr lang="ru-RU" sz="1050" kern="1200" dirty="0" smtClean="0">
              <a:latin typeface="Times New Roman" pitchFamily="18" charset="0"/>
              <a:cs typeface="Times New Roman" pitchFamily="18" charset="0"/>
            </a:rPr>
            <a:t>.    численности занятых на малых и средних предприятиях,  включая ИП, в общей численности  работающих (%).</a:t>
          </a:r>
          <a:endParaRPr lang="ru-RU" sz="105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614495" y="1244371"/>
        <a:ext cx="1343181" cy="999777"/>
      </dsp:txXfrm>
    </dsp:sp>
    <dsp:sp modelId="{C3ABA947-4D16-4DC0-8CB5-625C338EDBB3}">
      <dsp:nvSpPr>
        <dsp:cNvPr id="0" name=""/>
        <dsp:cNvSpPr/>
      </dsp:nvSpPr>
      <dsp:spPr>
        <a:xfrm>
          <a:off x="4223269" y="1244371"/>
          <a:ext cx="2698619" cy="99977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 smtClean="0">
              <a:latin typeface="Times New Roman" pitchFamily="18" charset="0"/>
              <a:cs typeface="Times New Roman" pitchFamily="18" charset="0"/>
            </a:rPr>
            <a:t>3.Количество проведенных публичных мероприятий (выставки-ярмарки, круглые столы, семинары, мастер-классы), в которых организовано участие СМСП (единиц).</a:t>
          </a:r>
        </a:p>
      </dsp:txBody>
      <dsp:txXfrm>
        <a:off x="4723158" y="1244371"/>
        <a:ext cx="1698842" cy="999777"/>
      </dsp:txXfrm>
    </dsp:sp>
    <dsp:sp modelId="{DB25E3F4-A3DC-4683-ACD3-C0648DE0785C}">
      <dsp:nvSpPr>
        <dsp:cNvPr id="0" name=""/>
        <dsp:cNvSpPr/>
      </dsp:nvSpPr>
      <dsp:spPr>
        <a:xfrm>
          <a:off x="6687593" y="1244371"/>
          <a:ext cx="2342958" cy="99977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 smtClean="0">
              <a:latin typeface="Times New Roman" pitchFamily="18" charset="0"/>
              <a:cs typeface="Times New Roman" pitchFamily="18" charset="0"/>
            </a:rPr>
            <a:t>4.Количество СМСП, включая индивидуальных предпринимателей, получивших финансовую поддержку» (единиц).</a:t>
          </a:r>
          <a:endParaRPr lang="ru-RU" sz="1050" kern="1200" dirty="0">
            <a:latin typeface="Times New Roman" pitchFamily="18" charset="0"/>
            <a:cs typeface="Times New Roman" pitchFamily="18" charset="0"/>
          </a:endParaRPr>
        </a:p>
      </dsp:txBody>
      <dsp:txXfrm>
        <a:off x="7187482" y="1244371"/>
        <a:ext cx="1343181" cy="99977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932D9F-8C6B-47E1-A5D5-6355F9ED31CA}">
      <dsp:nvSpPr>
        <dsp:cNvPr id="0" name=""/>
        <dsp:cNvSpPr/>
      </dsp:nvSpPr>
      <dsp:spPr>
        <a:xfrm>
          <a:off x="5998" y="1656185"/>
          <a:ext cx="2364535" cy="100898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 smtClean="0">
              <a:latin typeface="Times New Roman" pitchFamily="18" charset="0"/>
              <a:cs typeface="Times New Roman" pitchFamily="18" charset="0"/>
            </a:rPr>
            <a:t>1.Количество малых и средних предприятий включая индивидуальных предпринимателей на 10 тыс. населения (единиц).</a:t>
          </a:r>
          <a:endParaRPr lang="ru-RU" sz="105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10491" y="1656185"/>
        <a:ext cx="1355550" cy="1008985"/>
      </dsp:txXfrm>
    </dsp:sp>
    <dsp:sp modelId="{F1A00FFD-5D1A-4172-81C0-5A4C431B90BB}">
      <dsp:nvSpPr>
        <dsp:cNvPr id="0" name=""/>
        <dsp:cNvSpPr/>
      </dsp:nvSpPr>
      <dsp:spPr>
        <a:xfrm>
          <a:off x="2134081" y="1656185"/>
          <a:ext cx="2364535" cy="100898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 smtClean="0">
              <a:latin typeface="Times New Roman" pitchFamily="18" charset="0"/>
              <a:cs typeface="Times New Roman" pitchFamily="18" charset="0"/>
            </a:rPr>
            <a:t>2.Доля </a:t>
          </a:r>
          <a:r>
            <a:rPr lang="ru-RU" sz="1050" kern="1200" dirty="0" err="1" smtClean="0">
              <a:latin typeface="Times New Roman" pitchFamily="18" charset="0"/>
              <a:cs typeface="Times New Roman" pitchFamily="18" charset="0"/>
            </a:rPr>
            <a:t>среднесписоч</a:t>
          </a:r>
          <a:r>
            <a:rPr lang="ru-RU" sz="1050" kern="1200" dirty="0" smtClean="0">
              <a:latin typeface="Times New Roman" pitchFamily="18" charset="0"/>
              <a:cs typeface="Times New Roman" pitchFamily="18" charset="0"/>
            </a:rPr>
            <a:t>.    численности занятых на малых и средних предприятиях,  включая ИП, в общей численности  работающих (%).</a:t>
          </a:r>
          <a:endParaRPr lang="ru-RU" sz="105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638574" y="1656185"/>
        <a:ext cx="1355550" cy="1008985"/>
      </dsp:txXfrm>
    </dsp:sp>
    <dsp:sp modelId="{C3ABA947-4D16-4DC0-8CB5-625C338EDBB3}">
      <dsp:nvSpPr>
        <dsp:cNvPr id="0" name=""/>
        <dsp:cNvSpPr/>
      </dsp:nvSpPr>
      <dsp:spPr>
        <a:xfrm>
          <a:off x="4262163" y="1656185"/>
          <a:ext cx="2723472" cy="100898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 smtClean="0">
              <a:latin typeface="Times New Roman" pitchFamily="18" charset="0"/>
              <a:cs typeface="Times New Roman" pitchFamily="18" charset="0"/>
            </a:rPr>
            <a:t>4.Количество СМСП, включая индивидуальных предпринимателей, получивших финансовую поддержку» (единиц).</a:t>
          </a:r>
        </a:p>
      </dsp:txBody>
      <dsp:txXfrm>
        <a:off x="4766656" y="1656185"/>
        <a:ext cx="1714487" cy="1008985"/>
      </dsp:txXfrm>
    </dsp:sp>
    <dsp:sp modelId="{0F945580-6C26-4DC6-A1B5-69DE91366660}">
      <dsp:nvSpPr>
        <dsp:cNvPr id="0" name=""/>
        <dsp:cNvSpPr/>
      </dsp:nvSpPr>
      <dsp:spPr>
        <a:xfrm>
          <a:off x="6749182" y="1687770"/>
          <a:ext cx="2364535" cy="94581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 smtClean="0">
              <a:latin typeface="Times New Roman" pitchFamily="18" charset="0"/>
              <a:cs typeface="Times New Roman" pitchFamily="18" charset="0"/>
            </a:rPr>
            <a:t>5.Численность занятых в сфере МСП, включая индивидуальных предпринимателей» (тыс. человек)</a:t>
          </a:r>
        </a:p>
      </dsp:txBody>
      <dsp:txXfrm>
        <a:off x="7222089" y="1687770"/>
        <a:ext cx="1418721" cy="94581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932D9F-8C6B-47E1-A5D5-6355F9ED31CA}">
      <dsp:nvSpPr>
        <dsp:cNvPr id="0" name=""/>
        <dsp:cNvSpPr/>
      </dsp:nvSpPr>
      <dsp:spPr>
        <a:xfrm>
          <a:off x="4254" y="0"/>
          <a:ext cx="8704459" cy="93610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6.Количество проведенных ярмарок на территории Нефтеюганского района, в том числе с участием сельхоз и товаропроизводителей (единиц). 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72306" y="0"/>
        <a:ext cx="7768355" cy="9361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7EDF36-5B2A-4193-AAEB-4B7D517477CD}" type="datetimeFigureOut">
              <a:rPr lang="ru-RU" smtClean="0"/>
              <a:t>24.08.2020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581888-E8CF-4725-9EBB-1C59F8EF3B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1262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581888-E8CF-4725-9EBB-1C59F8EF3BF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9927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762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990600"/>
            <a:ext cx="8229600" cy="6096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9253DBE-D12C-47CD-8A21-A966AA06C16C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9408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DFDFFB-5B5B-4120-9934-5A092AF20E0D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6324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AC1F4D-5998-4AF5-B130-051F3B0CD9FE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9859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DDA724-970A-4BFE-9B0F-3E1919105899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174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90600"/>
            <a:ext cx="4038600" cy="60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90600"/>
            <a:ext cx="4038600" cy="60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88E830-46D8-4A40-8F99-D322B4B8C7E5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40893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C48737-6190-44CA-9260-57FC6101CD2C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3496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AD0331-8956-4229-A4C4-2AAC7715D032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6168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4C05CE-7256-4432-B147-3C824221C1F0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888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EB13A5-5C3F-46C3-92A1-26027EB5705D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77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286FC9-F52B-4D8F-8CEE-0A1D0FB69E5D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3016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8DAFCD-2B21-41CD-B187-E073FF7026A6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74210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28600"/>
            <a:ext cx="2286000" cy="13716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0" y="228600"/>
            <a:ext cx="6705600" cy="13716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D54A28-7160-4312-B5FC-F7B029007168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7251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9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0" y="228600"/>
            <a:ext cx="9144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160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161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162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F5BECDF-4327-48B5-8F6C-222F7BB46089}" type="slidenum">
              <a:rPr lang="en-US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163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90600"/>
            <a:ext cx="82296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7032712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\\Maria\экономика$\ОТДЕЛ ПО ПРЕДПРИНИМАТЕЛЬСТВУ И ПОТРЕБИТЕЛЬСКОМУ РЫНКУ\#ОТЧЕТЫ_\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5" t="10392" r="12443" b="5879"/>
          <a:stretch/>
        </p:blipFill>
        <p:spPr bwMode="auto">
          <a:xfrm>
            <a:off x="4876800" y="4244742"/>
            <a:ext cx="3406899" cy="2441808"/>
          </a:xfrm>
          <a:prstGeom prst="rect">
            <a:avLst/>
          </a:prstGeom>
          <a:noFill/>
          <a:scene3d>
            <a:camera prst="orthographicFront">
              <a:rot lat="0" lon="60000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9782" y="2276872"/>
            <a:ext cx="7740352" cy="699180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  <a:defRPr/>
            </a:pP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муниципальной программы Нефтеюганского района </a:t>
            </a:r>
            <a:b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«Содействие развитию малого и среднего предпринимательства и создание условий для развития потребительского рынка в Нефтеюганском районе на 2019-2024 годы и на период до 2030 года» 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(постановление администрации Нефтеюганского района</a:t>
            </a:r>
            <a:b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 31.10.2016 № 1782-па-нпа) </a:t>
            </a:r>
            <a:endParaRPr lang="ru-RU" sz="2400" b="1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5536" y="188640"/>
            <a:ext cx="73877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Публичная декларация</a:t>
            </a:r>
          </a:p>
        </p:txBody>
      </p:sp>
      <p:sp>
        <p:nvSpPr>
          <p:cNvPr id="8" name="Прямоугольник 7"/>
          <p:cNvSpPr/>
          <p:nvPr/>
        </p:nvSpPr>
        <p:spPr>
          <a:xfrm flipV="1">
            <a:off x="144349" y="1033498"/>
            <a:ext cx="7065653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5051" y="0"/>
            <a:ext cx="1832046" cy="211271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1450" y="5057686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СОГЛАСОВАНО	 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Директор департамента финансов –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заместитель главы района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М.Ф.Бузунова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7915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 flipV="1">
            <a:off x="144349" y="1033498"/>
            <a:ext cx="7065653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025" name="Picture 1" descr="\\Maria\экономика$\ОТДЕЛ ПО ПРЕДПРИНИМАТЕЛЬСТВУ И ПОТРЕБИТЕЛЬСКОМУ РЫНКУ\22. СЛАЙДЫ, презентации\5. Презентация на Думу по МП за 2018 год\фото для презентации\analytics-charts-and-graphs-1024x76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143" y="3976514"/>
            <a:ext cx="3827264" cy="2870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5051" y="0"/>
            <a:ext cx="1832046" cy="211271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4349" y="0"/>
            <a:ext cx="76680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Ответственные за реализацию муниципальной программы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4348" y="1484784"/>
            <a:ext cx="7379979" cy="4455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Ответственный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исполнитель муниципальной программы: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05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 algn="just">
              <a:buFontTx/>
              <a:buChar char="-"/>
            </a:pP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администрация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Нефтеюганского района (комитет по экономической политике и предпринимательству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285750" lvl="0" indent="-285750" algn="just">
              <a:buFontTx/>
              <a:buChar char="-"/>
            </a:pPr>
            <a:endParaRPr lang="ru-RU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Соисполнители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lvl="0" algn="just"/>
            <a:endParaRPr lang="ru-RU" sz="1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 algn="just">
              <a:buFontTx/>
              <a:buChar char="-"/>
            </a:pP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администрация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Нефтеюганского района (управление отчетности и программно-целевого планирования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); </a:t>
            </a:r>
          </a:p>
          <a:p>
            <a:pPr marL="285750" lvl="0" indent="-285750" algn="just">
              <a:buFontTx/>
              <a:buChar char="-"/>
            </a:pP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 algn="just">
              <a:buFontTx/>
              <a:buChar char="-"/>
            </a:pP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МКУ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«Управление по делам администрации Нефтеюганского района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 marL="285750" lvl="0" indent="-285750" algn="just">
              <a:buFontTx/>
              <a:buChar char="-"/>
            </a:pPr>
            <a:endParaRPr lang="ru-RU" sz="11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 algn="just">
              <a:buFontTx/>
              <a:buChar char="-"/>
            </a:pP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департамент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образования и молодежной 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политики</a:t>
            </a:r>
          </a:p>
          <a:p>
            <a:pPr lvl="0" algn="just"/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Нефтеюганского района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8348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 flipV="1">
            <a:off x="219239" y="836712"/>
            <a:ext cx="7065653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1954" y="0"/>
            <a:ext cx="1832046" cy="211271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94087" y="116632"/>
            <a:ext cx="73877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 и задачи муниципальной программы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97627" y="1189897"/>
            <a:ext cx="65527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Цель муниципальной программы: 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Развитие </a:t>
            </a:r>
            <a:r>
              <a:rPr lang="ru-RU" sz="2000" dirty="0">
                <a:latin typeface="Times New Roman" pitchFamily="18" charset="0"/>
                <a:ea typeface="Times New Roman"/>
                <a:cs typeface="Times New Roman" pitchFamily="18" charset="0"/>
              </a:rPr>
              <a:t>малого и среднего предпринимательства </a:t>
            </a:r>
            <a:r>
              <a:rPr lang="ru-RU" sz="2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в </a:t>
            </a:r>
            <a:r>
              <a:rPr lang="ru-RU" sz="2000" dirty="0">
                <a:latin typeface="Times New Roman" pitchFamily="18" charset="0"/>
                <a:ea typeface="Times New Roman"/>
                <a:cs typeface="Times New Roman" pitchFamily="18" charset="0"/>
              </a:rPr>
              <a:t>Нефтеюганском </a:t>
            </a:r>
            <a:r>
              <a:rPr lang="ru-RU" sz="2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районе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C:\Users\sinitsaiv\Desktop\unname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89897"/>
            <a:ext cx="943589" cy="94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C:\Users\sinitsaiv\Desktop\Mercure-Southampton-Centre-Dolphin-Hotel-Southampton-meeting-venues-6-1460x82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44" r="26829"/>
          <a:stretch/>
        </p:blipFill>
        <p:spPr bwMode="auto">
          <a:xfrm>
            <a:off x="1267117" y="2708920"/>
            <a:ext cx="869263" cy="950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122587" y="2819797"/>
            <a:ext cx="61281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Задачи муниципальной программы: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Стимулирование деятельности субъектов малого и среднего предпринимательства;</a:t>
            </a:r>
          </a:p>
          <a:p>
            <a:pPr marL="342900" indent="-342900">
              <a:buAutoNum type="arabicPeriod"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Создание условий для удовлетворения спроса населения на товары и услуги.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2" descr="C:\Users\sinitsaiv\Desktop\kozzi-5606267-3d_business_growth_graph-2387x159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1385" y="4725145"/>
            <a:ext cx="3198236" cy="2132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sinitsaiv\Desktop\BlogPostPhoto2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8"/>
          <a:stretch/>
        </p:blipFill>
        <p:spPr bwMode="auto">
          <a:xfrm>
            <a:off x="14677" y="4725144"/>
            <a:ext cx="2054085" cy="2132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6621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197" name="Text Box 21"/>
          <p:cNvSpPr txBox="1">
            <a:spLocks noChangeArrowheads="1"/>
          </p:cNvSpPr>
          <p:nvPr/>
        </p:nvSpPr>
        <p:spPr bwMode="auto">
          <a:xfrm>
            <a:off x="2708728" y="2385948"/>
            <a:ext cx="2133600" cy="289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285750" lvl="0" indent="-285750">
              <a:buFont typeface="Wingdings" pitchFamily="2" charset="2"/>
              <a:buChar char="Ø"/>
            </a:pP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Мероприятия 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 популяризации и пропаганде предпринимательской деятельности;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Организация проведения образовательных мероприятий;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Организация информационно-консультационной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поддержки.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34199" name="Group 23"/>
          <p:cNvGrpSpPr>
            <a:grpSpLocks/>
          </p:cNvGrpSpPr>
          <p:nvPr/>
        </p:nvGrpSpPr>
        <p:grpSpPr bwMode="auto">
          <a:xfrm>
            <a:off x="271995" y="2253986"/>
            <a:ext cx="2219325" cy="2665662"/>
            <a:chOff x="576" y="1852"/>
            <a:chExt cx="1446" cy="2078"/>
          </a:xfrm>
        </p:grpSpPr>
        <p:sp>
          <p:nvSpPr>
            <p:cNvPr id="434180" name="AutoShape 4"/>
            <p:cNvSpPr>
              <a:spLocks noChangeArrowheads="1"/>
            </p:cNvSpPr>
            <p:nvPr/>
          </p:nvSpPr>
          <p:spPr bwMode="auto">
            <a:xfrm>
              <a:off x="576" y="1942"/>
              <a:ext cx="1446" cy="1988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rgbClr val="EC823A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D2D8A8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434181" name="AutoShape 5"/>
            <p:cNvSpPr>
              <a:spLocks noChangeArrowheads="1"/>
            </p:cNvSpPr>
            <p:nvPr/>
          </p:nvSpPr>
          <p:spPr bwMode="gray">
            <a:xfrm>
              <a:off x="712" y="1852"/>
              <a:ext cx="1174" cy="25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6600"/>
                </a:gs>
                <a:gs pos="50000">
                  <a:srgbClr val="FF6600">
                    <a:gamma/>
                    <a:tint val="57647"/>
                    <a:invGamma/>
                  </a:srgbClr>
                </a:gs>
                <a:gs pos="100000">
                  <a:srgbClr val="FF66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Направление</a:t>
              </a:r>
              <a:endPara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34196" name="Text Box 20"/>
            <p:cNvSpPr txBox="1">
              <a:spLocks noChangeArrowheads="1"/>
            </p:cNvSpPr>
            <p:nvPr/>
          </p:nvSpPr>
          <p:spPr bwMode="auto">
            <a:xfrm>
              <a:off x="624" y="2106"/>
              <a:ext cx="1344" cy="7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lvl="0"/>
              <a:r>
                <a:rPr lang="ru-RU" sz="1400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Создание </a:t>
              </a:r>
              <a:r>
                <a:rPr lang="ru-RU" sz="14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условий для развития субъектов малого и среднего предпринимательства.</a:t>
              </a:r>
            </a:p>
            <a:p>
              <a:endPara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34179" name="Freeform 3"/>
          <p:cNvSpPr>
            <a:spLocks/>
          </p:cNvSpPr>
          <p:nvPr/>
        </p:nvSpPr>
        <p:spPr bwMode="gray">
          <a:xfrm>
            <a:off x="4159642" y="963709"/>
            <a:ext cx="1293374" cy="900976"/>
          </a:xfrm>
          <a:custGeom>
            <a:avLst/>
            <a:gdLst>
              <a:gd name="T0" fmla="*/ 0 w 982"/>
              <a:gd name="T1" fmla="*/ 774 h 774"/>
              <a:gd name="T2" fmla="*/ 2 w 982"/>
              <a:gd name="T3" fmla="*/ 770 h 774"/>
              <a:gd name="T4" fmla="*/ 8 w 982"/>
              <a:gd name="T5" fmla="*/ 754 h 774"/>
              <a:gd name="T6" fmla="*/ 16 w 982"/>
              <a:gd name="T7" fmla="*/ 730 h 774"/>
              <a:gd name="T8" fmla="*/ 32 w 982"/>
              <a:gd name="T9" fmla="*/ 698 h 774"/>
              <a:gd name="T10" fmla="*/ 50 w 982"/>
              <a:gd name="T11" fmla="*/ 660 h 774"/>
              <a:gd name="T12" fmla="*/ 76 w 982"/>
              <a:gd name="T13" fmla="*/ 618 h 774"/>
              <a:gd name="T14" fmla="*/ 106 w 982"/>
              <a:gd name="T15" fmla="*/ 574 h 774"/>
              <a:gd name="T16" fmla="*/ 142 w 982"/>
              <a:gd name="T17" fmla="*/ 528 h 774"/>
              <a:gd name="T18" fmla="*/ 186 w 982"/>
              <a:gd name="T19" fmla="*/ 482 h 774"/>
              <a:gd name="T20" fmla="*/ 236 w 982"/>
              <a:gd name="T21" fmla="*/ 438 h 774"/>
              <a:gd name="T22" fmla="*/ 294 w 982"/>
              <a:gd name="T23" fmla="*/ 398 h 774"/>
              <a:gd name="T24" fmla="*/ 360 w 982"/>
              <a:gd name="T25" fmla="*/ 360 h 774"/>
              <a:gd name="T26" fmla="*/ 426 w 982"/>
              <a:gd name="T27" fmla="*/ 332 h 774"/>
              <a:gd name="T28" fmla="*/ 488 w 982"/>
              <a:gd name="T29" fmla="*/ 314 h 774"/>
              <a:gd name="T30" fmla="*/ 544 w 982"/>
              <a:gd name="T31" fmla="*/ 304 h 774"/>
              <a:gd name="T32" fmla="*/ 594 w 982"/>
              <a:gd name="T33" fmla="*/ 300 h 774"/>
              <a:gd name="T34" fmla="*/ 638 w 982"/>
              <a:gd name="T35" fmla="*/ 300 h 774"/>
              <a:gd name="T36" fmla="*/ 678 w 982"/>
              <a:gd name="T37" fmla="*/ 304 h 774"/>
              <a:gd name="T38" fmla="*/ 710 w 982"/>
              <a:gd name="T39" fmla="*/ 312 h 774"/>
              <a:gd name="T40" fmla="*/ 736 w 982"/>
              <a:gd name="T41" fmla="*/ 320 h 774"/>
              <a:gd name="T42" fmla="*/ 754 w 982"/>
              <a:gd name="T43" fmla="*/ 326 h 774"/>
              <a:gd name="T44" fmla="*/ 766 w 982"/>
              <a:gd name="T45" fmla="*/ 332 h 774"/>
              <a:gd name="T46" fmla="*/ 770 w 982"/>
              <a:gd name="T47" fmla="*/ 334 h 774"/>
              <a:gd name="T48" fmla="*/ 680 w 982"/>
              <a:gd name="T49" fmla="*/ 476 h 774"/>
              <a:gd name="T50" fmla="*/ 982 w 982"/>
              <a:gd name="T51" fmla="*/ 370 h 774"/>
              <a:gd name="T52" fmla="*/ 912 w 982"/>
              <a:gd name="T53" fmla="*/ 0 h 774"/>
              <a:gd name="T54" fmla="*/ 854 w 982"/>
              <a:gd name="T55" fmla="*/ 150 h 774"/>
              <a:gd name="T56" fmla="*/ 850 w 982"/>
              <a:gd name="T57" fmla="*/ 148 h 774"/>
              <a:gd name="T58" fmla="*/ 838 w 982"/>
              <a:gd name="T59" fmla="*/ 142 h 774"/>
              <a:gd name="T60" fmla="*/ 822 w 982"/>
              <a:gd name="T61" fmla="*/ 134 h 774"/>
              <a:gd name="T62" fmla="*/ 798 w 982"/>
              <a:gd name="T63" fmla="*/ 126 h 774"/>
              <a:gd name="T64" fmla="*/ 768 w 982"/>
              <a:gd name="T65" fmla="*/ 120 h 774"/>
              <a:gd name="T66" fmla="*/ 732 w 982"/>
              <a:gd name="T67" fmla="*/ 114 h 774"/>
              <a:gd name="T68" fmla="*/ 692 w 982"/>
              <a:gd name="T69" fmla="*/ 110 h 774"/>
              <a:gd name="T70" fmla="*/ 646 w 982"/>
              <a:gd name="T71" fmla="*/ 110 h 774"/>
              <a:gd name="T72" fmla="*/ 596 w 982"/>
              <a:gd name="T73" fmla="*/ 116 h 774"/>
              <a:gd name="T74" fmla="*/ 540 w 982"/>
              <a:gd name="T75" fmla="*/ 126 h 774"/>
              <a:gd name="T76" fmla="*/ 482 w 982"/>
              <a:gd name="T77" fmla="*/ 146 h 774"/>
              <a:gd name="T78" fmla="*/ 422 w 982"/>
              <a:gd name="T79" fmla="*/ 172 h 774"/>
              <a:gd name="T80" fmla="*/ 356 w 982"/>
              <a:gd name="T81" fmla="*/ 210 h 774"/>
              <a:gd name="T82" fmla="*/ 290 w 982"/>
              <a:gd name="T83" fmla="*/ 258 h 774"/>
              <a:gd name="T84" fmla="*/ 230 w 982"/>
              <a:gd name="T85" fmla="*/ 310 h 774"/>
              <a:gd name="T86" fmla="*/ 178 w 982"/>
              <a:gd name="T87" fmla="*/ 364 h 774"/>
              <a:gd name="T88" fmla="*/ 136 w 982"/>
              <a:gd name="T89" fmla="*/ 422 h 774"/>
              <a:gd name="T90" fmla="*/ 100 w 982"/>
              <a:gd name="T91" fmla="*/ 480 h 774"/>
              <a:gd name="T92" fmla="*/ 72 w 982"/>
              <a:gd name="T93" fmla="*/ 536 h 774"/>
              <a:gd name="T94" fmla="*/ 48 w 982"/>
              <a:gd name="T95" fmla="*/ 590 h 774"/>
              <a:gd name="T96" fmla="*/ 30 w 982"/>
              <a:gd name="T97" fmla="*/ 640 h 774"/>
              <a:gd name="T98" fmla="*/ 18 w 982"/>
              <a:gd name="T99" fmla="*/ 684 h 774"/>
              <a:gd name="T100" fmla="*/ 8 w 982"/>
              <a:gd name="T101" fmla="*/ 722 h 774"/>
              <a:gd name="T102" fmla="*/ 4 w 982"/>
              <a:gd name="T103" fmla="*/ 750 h 774"/>
              <a:gd name="T104" fmla="*/ 0 w 982"/>
              <a:gd name="T105" fmla="*/ 768 h 774"/>
              <a:gd name="T106" fmla="*/ 0 w 982"/>
              <a:gd name="T107" fmla="*/ 774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009900">
                  <a:gamma/>
                  <a:tint val="90980"/>
                  <a:invGamma/>
                  <a:alpha val="32001"/>
                </a:srgbClr>
              </a:gs>
              <a:gs pos="100000">
                <a:srgbClr val="0099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34185" name="AutoShape 9"/>
          <p:cNvSpPr>
            <a:spLocks noChangeArrowheads="1"/>
          </p:cNvSpPr>
          <p:nvPr/>
        </p:nvSpPr>
        <p:spPr bwMode="gray">
          <a:xfrm>
            <a:off x="2779891" y="1864685"/>
            <a:ext cx="2026438" cy="5212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33CC33"/>
              </a:gs>
              <a:gs pos="100000">
                <a:srgbClr val="33CC33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Основные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мероприятия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4188" name="AutoShape 12"/>
          <p:cNvSpPr>
            <a:spLocks noChangeArrowheads="1"/>
          </p:cNvSpPr>
          <p:nvPr/>
        </p:nvSpPr>
        <p:spPr bwMode="auto">
          <a:xfrm>
            <a:off x="5084787" y="1763698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4B71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FC5E3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34189" name="AutoShape 13"/>
          <p:cNvSpPr>
            <a:spLocks noChangeArrowheads="1"/>
          </p:cNvSpPr>
          <p:nvPr/>
        </p:nvSpPr>
        <p:spPr bwMode="gray">
          <a:xfrm>
            <a:off x="5253952" y="1594592"/>
            <a:ext cx="1976877" cy="3382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6D8CE5"/>
              </a:gs>
              <a:gs pos="100000">
                <a:srgbClr val="6D8CE5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сполнители</a:t>
            </a:r>
            <a:endParaRPr lang="ru-RU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4192" name="Freeform 16"/>
          <p:cNvSpPr>
            <a:spLocks/>
          </p:cNvSpPr>
          <p:nvPr/>
        </p:nvSpPr>
        <p:spPr bwMode="gray">
          <a:xfrm>
            <a:off x="1348853" y="1291602"/>
            <a:ext cx="1293374" cy="902214"/>
          </a:xfrm>
          <a:custGeom>
            <a:avLst/>
            <a:gdLst>
              <a:gd name="T0" fmla="*/ 0 w 982"/>
              <a:gd name="T1" fmla="*/ 774 h 774"/>
              <a:gd name="T2" fmla="*/ 2 w 982"/>
              <a:gd name="T3" fmla="*/ 770 h 774"/>
              <a:gd name="T4" fmla="*/ 8 w 982"/>
              <a:gd name="T5" fmla="*/ 754 h 774"/>
              <a:gd name="T6" fmla="*/ 16 w 982"/>
              <a:gd name="T7" fmla="*/ 730 h 774"/>
              <a:gd name="T8" fmla="*/ 32 w 982"/>
              <a:gd name="T9" fmla="*/ 698 h 774"/>
              <a:gd name="T10" fmla="*/ 50 w 982"/>
              <a:gd name="T11" fmla="*/ 660 h 774"/>
              <a:gd name="T12" fmla="*/ 76 w 982"/>
              <a:gd name="T13" fmla="*/ 618 h 774"/>
              <a:gd name="T14" fmla="*/ 106 w 982"/>
              <a:gd name="T15" fmla="*/ 574 h 774"/>
              <a:gd name="T16" fmla="*/ 142 w 982"/>
              <a:gd name="T17" fmla="*/ 528 h 774"/>
              <a:gd name="T18" fmla="*/ 186 w 982"/>
              <a:gd name="T19" fmla="*/ 482 h 774"/>
              <a:gd name="T20" fmla="*/ 236 w 982"/>
              <a:gd name="T21" fmla="*/ 438 h 774"/>
              <a:gd name="T22" fmla="*/ 294 w 982"/>
              <a:gd name="T23" fmla="*/ 398 h 774"/>
              <a:gd name="T24" fmla="*/ 360 w 982"/>
              <a:gd name="T25" fmla="*/ 360 h 774"/>
              <a:gd name="T26" fmla="*/ 426 w 982"/>
              <a:gd name="T27" fmla="*/ 332 h 774"/>
              <a:gd name="T28" fmla="*/ 488 w 982"/>
              <a:gd name="T29" fmla="*/ 314 h 774"/>
              <a:gd name="T30" fmla="*/ 544 w 982"/>
              <a:gd name="T31" fmla="*/ 304 h 774"/>
              <a:gd name="T32" fmla="*/ 594 w 982"/>
              <a:gd name="T33" fmla="*/ 300 h 774"/>
              <a:gd name="T34" fmla="*/ 638 w 982"/>
              <a:gd name="T35" fmla="*/ 300 h 774"/>
              <a:gd name="T36" fmla="*/ 678 w 982"/>
              <a:gd name="T37" fmla="*/ 304 h 774"/>
              <a:gd name="T38" fmla="*/ 710 w 982"/>
              <a:gd name="T39" fmla="*/ 312 h 774"/>
              <a:gd name="T40" fmla="*/ 736 w 982"/>
              <a:gd name="T41" fmla="*/ 320 h 774"/>
              <a:gd name="T42" fmla="*/ 754 w 982"/>
              <a:gd name="T43" fmla="*/ 326 h 774"/>
              <a:gd name="T44" fmla="*/ 766 w 982"/>
              <a:gd name="T45" fmla="*/ 332 h 774"/>
              <a:gd name="T46" fmla="*/ 770 w 982"/>
              <a:gd name="T47" fmla="*/ 334 h 774"/>
              <a:gd name="T48" fmla="*/ 680 w 982"/>
              <a:gd name="T49" fmla="*/ 476 h 774"/>
              <a:gd name="T50" fmla="*/ 982 w 982"/>
              <a:gd name="T51" fmla="*/ 370 h 774"/>
              <a:gd name="T52" fmla="*/ 912 w 982"/>
              <a:gd name="T53" fmla="*/ 0 h 774"/>
              <a:gd name="T54" fmla="*/ 854 w 982"/>
              <a:gd name="T55" fmla="*/ 150 h 774"/>
              <a:gd name="T56" fmla="*/ 850 w 982"/>
              <a:gd name="T57" fmla="*/ 148 h 774"/>
              <a:gd name="T58" fmla="*/ 838 w 982"/>
              <a:gd name="T59" fmla="*/ 142 h 774"/>
              <a:gd name="T60" fmla="*/ 822 w 982"/>
              <a:gd name="T61" fmla="*/ 134 h 774"/>
              <a:gd name="T62" fmla="*/ 798 w 982"/>
              <a:gd name="T63" fmla="*/ 126 h 774"/>
              <a:gd name="T64" fmla="*/ 768 w 982"/>
              <a:gd name="T65" fmla="*/ 120 h 774"/>
              <a:gd name="T66" fmla="*/ 732 w 982"/>
              <a:gd name="T67" fmla="*/ 114 h 774"/>
              <a:gd name="T68" fmla="*/ 692 w 982"/>
              <a:gd name="T69" fmla="*/ 110 h 774"/>
              <a:gd name="T70" fmla="*/ 646 w 982"/>
              <a:gd name="T71" fmla="*/ 110 h 774"/>
              <a:gd name="T72" fmla="*/ 596 w 982"/>
              <a:gd name="T73" fmla="*/ 116 h 774"/>
              <a:gd name="T74" fmla="*/ 540 w 982"/>
              <a:gd name="T75" fmla="*/ 126 h 774"/>
              <a:gd name="T76" fmla="*/ 482 w 982"/>
              <a:gd name="T77" fmla="*/ 146 h 774"/>
              <a:gd name="T78" fmla="*/ 422 w 982"/>
              <a:gd name="T79" fmla="*/ 172 h 774"/>
              <a:gd name="T80" fmla="*/ 356 w 982"/>
              <a:gd name="T81" fmla="*/ 210 h 774"/>
              <a:gd name="T82" fmla="*/ 290 w 982"/>
              <a:gd name="T83" fmla="*/ 258 h 774"/>
              <a:gd name="T84" fmla="*/ 230 w 982"/>
              <a:gd name="T85" fmla="*/ 310 h 774"/>
              <a:gd name="T86" fmla="*/ 178 w 982"/>
              <a:gd name="T87" fmla="*/ 364 h 774"/>
              <a:gd name="T88" fmla="*/ 136 w 982"/>
              <a:gd name="T89" fmla="*/ 422 h 774"/>
              <a:gd name="T90" fmla="*/ 100 w 982"/>
              <a:gd name="T91" fmla="*/ 480 h 774"/>
              <a:gd name="T92" fmla="*/ 72 w 982"/>
              <a:gd name="T93" fmla="*/ 536 h 774"/>
              <a:gd name="T94" fmla="*/ 48 w 982"/>
              <a:gd name="T95" fmla="*/ 590 h 774"/>
              <a:gd name="T96" fmla="*/ 30 w 982"/>
              <a:gd name="T97" fmla="*/ 640 h 774"/>
              <a:gd name="T98" fmla="*/ 18 w 982"/>
              <a:gd name="T99" fmla="*/ 684 h 774"/>
              <a:gd name="T100" fmla="*/ 8 w 982"/>
              <a:gd name="T101" fmla="*/ 722 h 774"/>
              <a:gd name="T102" fmla="*/ 4 w 982"/>
              <a:gd name="T103" fmla="*/ 750 h 774"/>
              <a:gd name="T104" fmla="*/ 0 w 982"/>
              <a:gd name="T105" fmla="*/ 768 h 774"/>
              <a:gd name="T106" fmla="*/ 0 w 982"/>
              <a:gd name="T107" fmla="*/ 774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EC823A">
                  <a:gamma/>
                  <a:tint val="90980"/>
                  <a:invGamma/>
                  <a:alpha val="32001"/>
                </a:srgbClr>
              </a:gs>
              <a:gs pos="100000">
                <a:srgbClr val="EC823A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34198" name="Text Box 22"/>
          <p:cNvSpPr txBox="1">
            <a:spLocks noChangeArrowheads="1"/>
          </p:cNvSpPr>
          <p:nvPr/>
        </p:nvSpPr>
        <p:spPr bwMode="auto">
          <a:xfrm>
            <a:off x="5253952" y="2125316"/>
            <a:ext cx="2133600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0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Комитет 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 экономической политике и предпринимательству администрации Нефтеюганского района;</a:t>
            </a:r>
          </a:p>
          <a:p>
            <a:pPr lvl="0"/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Департамент образования и молодежной политики Нефтеюганского района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4184" name="AutoShape 8"/>
          <p:cNvSpPr>
            <a:spLocks noChangeArrowheads="1"/>
          </p:cNvSpPr>
          <p:nvPr/>
        </p:nvSpPr>
        <p:spPr bwMode="auto">
          <a:xfrm>
            <a:off x="2627766" y="2138808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1D08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 flipV="1">
            <a:off x="139721" y="1008496"/>
            <a:ext cx="7065653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12601"/>
            <a:ext cx="1832046" cy="2112716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83220" y="12601"/>
            <a:ext cx="90607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1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Стимулирование деятельности субъектов </a:t>
            </a:r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малого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среднего предпринимательства</a:t>
            </a:r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Схема 30"/>
          <p:cNvGraphicFramePr/>
          <p:nvPr>
            <p:extLst>
              <p:ext uri="{D42A27DB-BD31-4B8C-83A1-F6EECF244321}">
                <p14:modId xmlns:p14="http://schemas.microsoft.com/office/powerpoint/2010/main" val="2749019078"/>
              </p:ext>
            </p:extLst>
          </p:nvPr>
        </p:nvGraphicFramePr>
        <p:xfrm>
          <a:off x="83220" y="4581128"/>
          <a:ext cx="9036496" cy="3488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074" name="Picture 2" descr="\\Maria\экономика$\ОТДЕЛ ПО ПРЕДПРИНИМАТЕЛЬСТВУ И ПОТРЕБИТЕЛЬСКОМУ РЫНКУ\22. СЛАЙДЫ, презентации\5. Презентация на Думу по МП за 2018 год\фото для презентации\s_05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73" r="4073" b="11884"/>
          <a:stretch/>
        </p:blipFill>
        <p:spPr bwMode="auto">
          <a:xfrm>
            <a:off x="6962773" y="4156641"/>
            <a:ext cx="2181226" cy="1664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284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 flipV="1">
            <a:off x="208137" y="846708"/>
            <a:ext cx="7065653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1954" y="0"/>
            <a:ext cx="1832046" cy="2112716"/>
          </a:xfrm>
          <a:prstGeom prst="rect">
            <a:avLst/>
          </a:prstGeom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4107063335"/>
              </p:ext>
            </p:extLst>
          </p:nvPr>
        </p:nvGraphicFramePr>
        <p:xfrm>
          <a:off x="0" y="4005064"/>
          <a:ext cx="9119717" cy="43213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3" name="Text Box 21"/>
          <p:cNvSpPr txBox="1">
            <a:spLocks noChangeArrowheads="1"/>
          </p:cNvSpPr>
          <p:nvPr/>
        </p:nvSpPr>
        <p:spPr bwMode="auto">
          <a:xfrm>
            <a:off x="2668246" y="2577531"/>
            <a:ext cx="2214563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285750" lvl="0" indent="-285750">
              <a:buFont typeface="Wingdings" pitchFamily="2" charset="2"/>
              <a:buChar char="Ø"/>
            </a:pP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Субсидии 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субъектам малого и среднего предпринимательства;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Грант в форме субсидии начинающим предпринимателям.</a:t>
            </a:r>
          </a:p>
          <a:p>
            <a:pPr marL="285750" lvl="0" indent="-285750">
              <a:buFont typeface="Wingdings" pitchFamily="2" charset="2"/>
              <a:buChar char="Ø"/>
            </a:pP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\\Maria\экономика$\ОТДЕЛ ПО ПРЕДПРИНИМАТЕЛЬСТВУ И ПОТРЕБИТЕЛЬСКОМУ РЫНКУ\22. СЛАЙДЫ, презентации\картинки для презентации\5-business-plan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370" y="3484306"/>
            <a:ext cx="2874484" cy="2188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roup 23"/>
          <p:cNvGrpSpPr>
            <a:grpSpLocks/>
          </p:cNvGrpSpPr>
          <p:nvPr/>
        </p:nvGrpSpPr>
        <p:grpSpPr bwMode="auto">
          <a:xfrm>
            <a:off x="271995" y="2253986"/>
            <a:ext cx="2219325" cy="2665662"/>
            <a:chOff x="576" y="1852"/>
            <a:chExt cx="1446" cy="2078"/>
          </a:xfrm>
        </p:grpSpPr>
        <p:sp>
          <p:nvSpPr>
            <p:cNvPr id="15" name="AutoShape 4"/>
            <p:cNvSpPr>
              <a:spLocks noChangeArrowheads="1"/>
            </p:cNvSpPr>
            <p:nvPr/>
          </p:nvSpPr>
          <p:spPr bwMode="auto">
            <a:xfrm>
              <a:off x="576" y="1942"/>
              <a:ext cx="1446" cy="1988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rgbClr val="EC823A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D2D8A8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6" name="AutoShape 5"/>
            <p:cNvSpPr>
              <a:spLocks noChangeArrowheads="1"/>
            </p:cNvSpPr>
            <p:nvPr/>
          </p:nvSpPr>
          <p:spPr bwMode="gray">
            <a:xfrm>
              <a:off x="712" y="1852"/>
              <a:ext cx="1174" cy="25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6600"/>
                </a:gs>
                <a:gs pos="50000">
                  <a:srgbClr val="FF6600">
                    <a:gamma/>
                    <a:tint val="57647"/>
                    <a:invGamma/>
                  </a:srgbClr>
                </a:gs>
                <a:gs pos="100000">
                  <a:srgbClr val="FF66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Направление</a:t>
              </a:r>
              <a:endPara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Text Box 20"/>
            <p:cNvSpPr txBox="1">
              <a:spLocks noChangeArrowheads="1"/>
            </p:cNvSpPr>
            <p:nvPr/>
          </p:nvSpPr>
          <p:spPr bwMode="auto">
            <a:xfrm>
              <a:off x="606" y="2208"/>
              <a:ext cx="1344" cy="12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ru-RU" sz="1400" dirty="0" smtClean="0">
                  <a:latin typeface="Times New Roman" pitchFamily="18" charset="0"/>
                  <a:cs typeface="Times New Roman" pitchFamily="18" charset="0"/>
                </a:rPr>
                <a:t>Финансовая </a:t>
              </a:r>
              <a:r>
                <a:rPr lang="ru-RU" sz="1400" dirty="0">
                  <a:latin typeface="Times New Roman" pitchFamily="18" charset="0"/>
                  <a:cs typeface="Times New Roman" pitchFamily="18" charset="0"/>
                </a:rPr>
                <a:t>поддержка субъектов малого и среднего предпринимательства и начинающих предпринимателей</a:t>
              </a:r>
              <a:r>
                <a:rPr lang="ru-RU" sz="1400" dirty="0" smtClean="0">
                  <a:latin typeface="Times New Roman" pitchFamily="18" charset="0"/>
                  <a:cs typeface="Times New Roman" pitchFamily="18" charset="0"/>
                </a:rPr>
                <a:t>.</a:t>
              </a:r>
              <a:endPara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endPara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8" name="AutoShape 9"/>
          <p:cNvSpPr>
            <a:spLocks noChangeArrowheads="1"/>
          </p:cNvSpPr>
          <p:nvPr/>
        </p:nvSpPr>
        <p:spPr bwMode="gray">
          <a:xfrm>
            <a:off x="2779891" y="1864685"/>
            <a:ext cx="2026438" cy="5212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33CC33"/>
              </a:gs>
              <a:gs pos="100000">
                <a:srgbClr val="33CC33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Основные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мероприятия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AutoShape 12"/>
          <p:cNvSpPr>
            <a:spLocks noChangeArrowheads="1"/>
          </p:cNvSpPr>
          <p:nvPr/>
        </p:nvSpPr>
        <p:spPr bwMode="auto">
          <a:xfrm>
            <a:off x="5084787" y="1763698"/>
            <a:ext cx="2227167" cy="2385382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4B71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FC5E3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0" name="AutoShape 13"/>
          <p:cNvSpPr>
            <a:spLocks noChangeArrowheads="1"/>
          </p:cNvSpPr>
          <p:nvPr/>
        </p:nvSpPr>
        <p:spPr bwMode="gray">
          <a:xfrm>
            <a:off x="5253952" y="1594592"/>
            <a:ext cx="1976877" cy="3382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6D8CE5"/>
              </a:gs>
              <a:gs pos="100000">
                <a:srgbClr val="6D8CE5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сполнители</a:t>
            </a:r>
            <a:endParaRPr lang="ru-RU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Freeform 16"/>
          <p:cNvSpPr>
            <a:spLocks/>
          </p:cNvSpPr>
          <p:nvPr/>
        </p:nvSpPr>
        <p:spPr bwMode="gray">
          <a:xfrm>
            <a:off x="1348853" y="1291602"/>
            <a:ext cx="1293374" cy="902214"/>
          </a:xfrm>
          <a:custGeom>
            <a:avLst/>
            <a:gdLst>
              <a:gd name="T0" fmla="*/ 0 w 982"/>
              <a:gd name="T1" fmla="*/ 774 h 774"/>
              <a:gd name="T2" fmla="*/ 2 w 982"/>
              <a:gd name="T3" fmla="*/ 770 h 774"/>
              <a:gd name="T4" fmla="*/ 8 w 982"/>
              <a:gd name="T5" fmla="*/ 754 h 774"/>
              <a:gd name="T6" fmla="*/ 16 w 982"/>
              <a:gd name="T7" fmla="*/ 730 h 774"/>
              <a:gd name="T8" fmla="*/ 32 w 982"/>
              <a:gd name="T9" fmla="*/ 698 h 774"/>
              <a:gd name="T10" fmla="*/ 50 w 982"/>
              <a:gd name="T11" fmla="*/ 660 h 774"/>
              <a:gd name="T12" fmla="*/ 76 w 982"/>
              <a:gd name="T13" fmla="*/ 618 h 774"/>
              <a:gd name="T14" fmla="*/ 106 w 982"/>
              <a:gd name="T15" fmla="*/ 574 h 774"/>
              <a:gd name="T16" fmla="*/ 142 w 982"/>
              <a:gd name="T17" fmla="*/ 528 h 774"/>
              <a:gd name="T18" fmla="*/ 186 w 982"/>
              <a:gd name="T19" fmla="*/ 482 h 774"/>
              <a:gd name="T20" fmla="*/ 236 w 982"/>
              <a:gd name="T21" fmla="*/ 438 h 774"/>
              <a:gd name="T22" fmla="*/ 294 w 982"/>
              <a:gd name="T23" fmla="*/ 398 h 774"/>
              <a:gd name="T24" fmla="*/ 360 w 982"/>
              <a:gd name="T25" fmla="*/ 360 h 774"/>
              <a:gd name="T26" fmla="*/ 426 w 982"/>
              <a:gd name="T27" fmla="*/ 332 h 774"/>
              <a:gd name="T28" fmla="*/ 488 w 982"/>
              <a:gd name="T29" fmla="*/ 314 h 774"/>
              <a:gd name="T30" fmla="*/ 544 w 982"/>
              <a:gd name="T31" fmla="*/ 304 h 774"/>
              <a:gd name="T32" fmla="*/ 594 w 982"/>
              <a:gd name="T33" fmla="*/ 300 h 774"/>
              <a:gd name="T34" fmla="*/ 638 w 982"/>
              <a:gd name="T35" fmla="*/ 300 h 774"/>
              <a:gd name="T36" fmla="*/ 678 w 982"/>
              <a:gd name="T37" fmla="*/ 304 h 774"/>
              <a:gd name="T38" fmla="*/ 710 w 982"/>
              <a:gd name="T39" fmla="*/ 312 h 774"/>
              <a:gd name="T40" fmla="*/ 736 w 982"/>
              <a:gd name="T41" fmla="*/ 320 h 774"/>
              <a:gd name="T42" fmla="*/ 754 w 982"/>
              <a:gd name="T43" fmla="*/ 326 h 774"/>
              <a:gd name="T44" fmla="*/ 766 w 982"/>
              <a:gd name="T45" fmla="*/ 332 h 774"/>
              <a:gd name="T46" fmla="*/ 770 w 982"/>
              <a:gd name="T47" fmla="*/ 334 h 774"/>
              <a:gd name="T48" fmla="*/ 680 w 982"/>
              <a:gd name="T49" fmla="*/ 476 h 774"/>
              <a:gd name="T50" fmla="*/ 982 w 982"/>
              <a:gd name="T51" fmla="*/ 370 h 774"/>
              <a:gd name="T52" fmla="*/ 912 w 982"/>
              <a:gd name="T53" fmla="*/ 0 h 774"/>
              <a:gd name="T54" fmla="*/ 854 w 982"/>
              <a:gd name="T55" fmla="*/ 150 h 774"/>
              <a:gd name="T56" fmla="*/ 850 w 982"/>
              <a:gd name="T57" fmla="*/ 148 h 774"/>
              <a:gd name="T58" fmla="*/ 838 w 982"/>
              <a:gd name="T59" fmla="*/ 142 h 774"/>
              <a:gd name="T60" fmla="*/ 822 w 982"/>
              <a:gd name="T61" fmla="*/ 134 h 774"/>
              <a:gd name="T62" fmla="*/ 798 w 982"/>
              <a:gd name="T63" fmla="*/ 126 h 774"/>
              <a:gd name="T64" fmla="*/ 768 w 982"/>
              <a:gd name="T65" fmla="*/ 120 h 774"/>
              <a:gd name="T66" fmla="*/ 732 w 982"/>
              <a:gd name="T67" fmla="*/ 114 h 774"/>
              <a:gd name="T68" fmla="*/ 692 w 982"/>
              <a:gd name="T69" fmla="*/ 110 h 774"/>
              <a:gd name="T70" fmla="*/ 646 w 982"/>
              <a:gd name="T71" fmla="*/ 110 h 774"/>
              <a:gd name="T72" fmla="*/ 596 w 982"/>
              <a:gd name="T73" fmla="*/ 116 h 774"/>
              <a:gd name="T74" fmla="*/ 540 w 982"/>
              <a:gd name="T75" fmla="*/ 126 h 774"/>
              <a:gd name="T76" fmla="*/ 482 w 982"/>
              <a:gd name="T77" fmla="*/ 146 h 774"/>
              <a:gd name="T78" fmla="*/ 422 w 982"/>
              <a:gd name="T79" fmla="*/ 172 h 774"/>
              <a:gd name="T80" fmla="*/ 356 w 982"/>
              <a:gd name="T81" fmla="*/ 210 h 774"/>
              <a:gd name="T82" fmla="*/ 290 w 982"/>
              <a:gd name="T83" fmla="*/ 258 h 774"/>
              <a:gd name="T84" fmla="*/ 230 w 982"/>
              <a:gd name="T85" fmla="*/ 310 h 774"/>
              <a:gd name="T86" fmla="*/ 178 w 982"/>
              <a:gd name="T87" fmla="*/ 364 h 774"/>
              <a:gd name="T88" fmla="*/ 136 w 982"/>
              <a:gd name="T89" fmla="*/ 422 h 774"/>
              <a:gd name="T90" fmla="*/ 100 w 982"/>
              <a:gd name="T91" fmla="*/ 480 h 774"/>
              <a:gd name="T92" fmla="*/ 72 w 982"/>
              <a:gd name="T93" fmla="*/ 536 h 774"/>
              <a:gd name="T94" fmla="*/ 48 w 982"/>
              <a:gd name="T95" fmla="*/ 590 h 774"/>
              <a:gd name="T96" fmla="*/ 30 w 982"/>
              <a:gd name="T97" fmla="*/ 640 h 774"/>
              <a:gd name="T98" fmla="*/ 18 w 982"/>
              <a:gd name="T99" fmla="*/ 684 h 774"/>
              <a:gd name="T100" fmla="*/ 8 w 982"/>
              <a:gd name="T101" fmla="*/ 722 h 774"/>
              <a:gd name="T102" fmla="*/ 4 w 982"/>
              <a:gd name="T103" fmla="*/ 750 h 774"/>
              <a:gd name="T104" fmla="*/ 0 w 982"/>
              <a:gd name="T105" fmla="*/ 768 h 774"/>
              <a:gd name="T106" fmla="*/ 0 w 982"/>
              <a:gd name="T107" fmla="*/ 774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EC823A">
                  <a:gamma/>
                  <a:tint val="90980"/>
                  <a:invGamma/>
                  <a:alpha val="32001"/>
                </a:srgbClr>
              </a:gs>
              <a:gs pos="100000">
                <a:srgbClr val="EC823A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2" name="AutoShape 8"/>
          <p:cNvSpPr>
            <a:spLocks noChangeArrowheads="1"/>
          </p:cNvSpPr>
          <p:nvPr/>
        </p:nvSpPr>
        <p:spPr bwMode="auto">
          <a:xfrm>
            <a:off x="2627766" y="2138808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1D08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3" name="Freeform 3"/>
          <p:cNvSpPr>
            <a:spLocks/>
          </p:cNvSpPr>
          <p:nvPr/>
        </p:nvSpPr>
        <p:spPr bwMode="gray">
          <a:xfrm>
            <a:off x="4159642" y="963709"/>
            <a:ext cx="1293374" cy="900976"/>
          </a:xfrm>
          <a:custGeom>
            <a:avLst/>
            <a:gdLst>
              <a:gd name="T0" fmla="*/ 0 w 982"/>
              <a:gd name="T1" fmla="*/ 774 h 774"/>
              <a:gd name="T2" fmla="*/ 2 w 982"/>
              <a:gd name="T3" fmla="*/ 770 h 774"/>
              <a:gd name="T4" fmla="*/ 8 w 982"/>
              <a:gd name="T5" fmla="*/ 754 h 774"/>
              <a:gd name="T6" fmla="*/ 16 w 982"/>
              <a:gd name="T7" fmla="*/ 730 h 774"/>
              <a:gd name="T8" fmla="*/ 32 w 982"/>
              <a:gd name="T9" fmla="*/ 698 h 774"/>
              <a:gd name="T10" fmla="*/ 50 w 982"/>
              <a:gd name="T11" fmla="*/ 660 h 774"/>
              <a:gd name="T12" fmla="*/ 76 w 982"/>
              <a:gd name="T13" fmla="*/ 618 h 774"/>
              <a:gd name="T14" fmla="*/ 106 w 982"/>
              <a:gd name="T15" fmla="*/ 574 h 774"/>
              <a:gd name="T16" fmla="*/ 142 w 982"/>
              <a:gd name="T17" fmla="*/ 528 h 774"/>
              <a:gd name="T18" fmla="*/ 186 w 982"/>
              <a:gd name="T19" fmla="*/ 482 h 774"/>
              <a:gd name="T20" fmla="*/ 236 w 982"/>
              <a:gd name="T21" fmla="*/ 438 h 774"/>
              <a:gd name="T22" fmla="*/ 294 w 982"/>
              <a:gd name="T23" fmla="*/ 398 h 774"/>
              <a:gd name="T24" fmla="*/ 360 w 982"/>
              <a:gd name="T25" fmla="*/ 360 h 774"/>
              <a:gd name="T26" fmla="*/ 426 w 982"/>
              <a:gd name="T27" fmla="*/ 332 h 774"/>
              <a:gd name="T28" fmla="*/ 488 w 982"/>
              <a:gd name="T29" fmla="*/ 314 h 774"/>
              <a:gd name="T30" fmla="*/ 544 w 982"/>
              <a:gd name="T31" fmla="*/ 304 h 774"/>
              <a:gd name="T32" fmla="*/ 594 w 982"/>
              <a:gd name="T33" fmla="*/ 300 h 774"/>
              <a:gd name="T34" fmla="*/ 638 w 982"/>
              <a:gd name="T35" fmla="*/ 300 h 774"/>
              <a:gd name="T36" fmla="*/ 678 w 982"/>
              <a:gd name="T37" fmla="*/ 304 h 774"/>
              <a:gd name="T38" fmla="*/ 710 w 982"/>
              <a:gd name="T39" fmla="*/ 312 h 774"/>
              <a:gd name="T40" fmla="*/ 736 w 982"/>
              <a:gd name="T41" fmla="*/ 320 h 774"/>
              <a:gd name="T42" fmla="*/ 754 w 982"/>
              <a:gd name="T43" fmla="*/ 326 h 774"/>
              <a:gd name="T44" fmla="*/ 766 w 982"/>
              <a:gd name="T45" fmla="*/ 332 h 774"/>
              <a:gd name="T46" fmla="*/ 770 w 982"/>
              <a:gd name="T47" fmla="*/ 334 h 774"/>
              <a:gd name="T48" fmla="*/ 680 w 982"/>
              <a:gd name="T49" fmla="*/ 476 h 774"/>
              <a:gd name="T50" fmla="*/ 982 w 982"/>
              <a:gd name="T51" fmla="*/ 370 h 774"/>
              <a:gd name="T52" fmla="*/ 912 w 982"/>
              <a:gd name="T53" fmla="*/ 0 h 774"/>
              <a:gd name="T54" fmla="*/ 854 w 982"/>
              <a:gd name="T55" fmla="*/ 150 h 774"/>
              <a:gd name="T56" fmla="*/ 850 w 982"/>
              <a:gd name="T57" fmla="*/ 148 h 774"/>
              <a:gd name="T58" fmla="*/ 838 w 982"/>
              <a:gd name="T59" fmla="*/ 142 h 774"/>
              <a:gd name="T60" fmla="*/ 822 w 982"/>
              <a:gd name="T61" fmla="*/ 134 h 774"/>
              <a:gd name="T62" fmla="*/ 798 w 982"/>
              <a:gd name="T63" fmla="*/ 126 h 774"/>
              <a:gd name="T64" fmla="*/ 768 w 982"/>
              <a:gd name="T65" fmla="*/ 120 h 774"/>
              <a:gd name="T66" fmla="*/ 732 w 982"/>
              <a:gd name="T67" fmla="*/ 114 h 774"/>
              <a:gd name="T68" fmla="*/ 692 w 982"/>
              <a:gd name="T69" fmla="*/ 110 h 774"/>
              <a:gd name="T70" fmla="*/ 646 w 982"/>
              <a:gd name="T71" fmla="*/ 110 h 774"/>
              <a:gd name="T72" fmla="*/ 596 w 982"/>
              <a:gd name="T73" fmla="*/ 116 h 774"/>
              <a:gd name="T74" fmla="*/ 540 w 982"/>
              <a:gd name="T75" fmla="*/ 126 h 774"/>
              <a:gd name="T76" fmla="*/ 482 w 982"/>
              <a:gd name="T77" fmla="*/ 146 h 774"/>
              <a:gd name="T78" fmla="*/ 422 w 982"/>
              <a:gd name="T79" fmla="*/ 172 h 774"/>
              <a:gd name="T80" fmla="*/ 356 w 982"/>
              <a:gd name="T81" fmla="*/ 210 h 774"/>
              <a:gd name="T82" fmla="*/ 290 w 982"/>
              <a:gd name="T83" fmla="*/ 258 h 774"/>
              <a:gd name="T84" fmla="*/ 230 w 982"/>
              <a:gd name="T85" fmla="*/ 310 h 774"/>
              <a:gd name="T86" fmla="*/ 178 w 982"/>
              <a:gd name="T87" fmla="*/ 364 h 774"/>
              <a:gd name="T88" fmla="*/ 136 w 982"/>
              <a:gd name="T89" fmla="*/ 422 h 774"/>
              <a:gd name="T90" fmla="*/ 100 w 982"/>
              <a:gd name="T91" fmla="*/ 480 h 774"/>
              <a:gd name="T92" fmla="*/ 72 w 982"/>
              <a:gd name="T93" fmla="*/ 536 h 774"/>
              <a:gd name="T94" fmla="*/ 48 w 982"/>
              <a:gd name="T95" fmla="*/ 590 h 774"/>
              <a:gd name="T96" fmla="*/ 30 w 982"/>
              <a:gd name="T97" fmla="*/ 640 h 774"/>
              <a:gd name="T98" fmla="*/ 18 w 982"/>
              <a:gd name="T99" fmla="*/ 684 h 774"/>
              <a:gd name="T100" fmla="*/ 8 w 982"/>
              <a:gd name="T101" fmla="*/ 722 h 774"/>
              <a:gd name="T102" fmla="*/ 4 w 982"/>
              <a:gd name="T103" fmla="*/ 750 h 774"/>
              <a:gd name="T104" fmla="*/ 0 w 982"/>
              <a:gd name="T105" fmla="*/ 768 h 774"/>
              <a:gd name="T106" fmla="*/ 0 w 982"/>
              <a:gd name="T107" fmla="*/ 774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009900">
                  <a:gamma/>
                  <a:tint val="90980"/>
                  <a:invGamma/>
                  <a:alpha val="32001"/>
                </a:srgbClr>
              </a:gs>
              <a:gs pos="100000">
                <a:srgbClr val="0099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3220" y="12601"/>
            <a:ext cx="90607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1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Стимулирование деятельности субъектов </a:t>
            </a:r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малого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среднего предпринимательства</a:t>
            </a:r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 Box 22"/>
          <p:cNvSpPr txBox="1">
            <a:spLocks noChangeArrowheads="1"/>
          </p:cNvSpPr>
          <p:nvPr/>
        </p:nvSpPr>
        <p:spPr bwMode="auto">
          <a:xfrm>
            <a:off x="5253952" y="2125316"/>
            <a:ext cx="2133600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0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Комитет 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 экономической политике и предпринимательству администрации Нефтеюганского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района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231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 flipV="1">
            <a:off x="237173" y="820738"/>
            <a:ext cx="7065653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3" name="Picture 2" descr="\\Maria\экономика$\ОТДЕЛ ПО ПРЕДПРИНИМАТЕЛЬСТВУ И ПОТРЕБИТЕЛЬСКОМУ РЫНКУ\#ОТЧЕТЫ_\Корзин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675" y="4450358"/>
            <a:ext cx="1935997" cy="1429967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1954" y="0"/>
            <a:ext cx="1832046" cy="211271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3221" y="12601"/>
            <a:ext cx="75462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2: Создание условий для удовлетворения спроса населения на товары и услуги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822120242"/>
              </p:ext>
            </p:extLst>
          </p:nvPr>
        </p:nvGraphicFramePr>
        <p:xfrm>
          <a:off x="263192" y="5905044"/>
          <a:ext cx="8712968" cy="936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2" name="Picture 3" descr="\\Maria\экономика$\ОТДЕЛ ПО ПРЕДПРИНИМАТЕЛЬСТВУ И ПОТРЕБИТЕЛЬСКОМУ РЫНКУ\#ОТЧЕТЫ_\Прилавок 2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707" y="4401295"/>
            <a:ext cx="2235810" cy="1479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roup 23"/>
          <p:cNvGrpSpPr>
            <a:grpSpLocks/>
          </p:cNvGrpSpPr>
          <p:nvPr/>
        </p:nvGrpSpPr>
        <p:grpSpPr bwMode="auto">
          <a:xfrm>
            <a:off x="263192" y="1687040"/>
            <a:ext cx="2219325" cy="2665662"/>
            <a:chOff x="576" y="1852"/>
            <a:chExt cx="1446" cy="2078"/>
          </a:xfrm>
        </p:grpSpPr>
        <p:sp>
          <p:nvSpPr>
            <p:cNvPr id="15" name="AutoShape 4"/>
            <p:cNvSpPr>
              <a:spLocks noChangeArrowheads="1"/>
            </p:cNvSpPr>
            <p:nvPr/>
          </p:nvSpPr>
          <p:spPr bwMode="auto">
            <a:xfrm>
              <a:off x="576" y="1942"/>
              <a:ext cx="1446" cy="1988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rgbClr val="EC823A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D2D8A8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6" name="AutoShape 5"/>
            <p:cNvSpPr>
              <a:spLocks noChangeArrowheads="1"/>
            </p:cNvSpPr>
            <p:nvPr/>
          </p:nvSpPr>
          <p:spPr bwMode="gray">
            <a:xfrm>
              <a:off x="712" y="1852"/>
              <a:ext cx="1174" cy="25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6600"/>
                </a:gs>
                <a:gs pos="50000">
                  <a:srgbClr val="FF6600">
                    <a:gamma/>
                    <a:tint val="57647"/>
                    <a:invGamma/>
                  </a:srgbClr>
                </a:gs>
                <a:gs pos="100000">
                  <a:srgbClr val="FF66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Направление</a:t>
              </a:r>
              <a:endPara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Text Box 20"/>
            <p:cNvSpPr txBox="1">
              <a:spLocks noChangeArrowheads="1"/>
            </p:cNvSpPr>
            <p:nvPr/>
          </p:nvSpPr>
          <p:spPr bwMode="auto">
            <a:xfrm>
              <a:off x="627" y="2150"/>
              <a:ext cx="1344" cy="9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ru-RU" sz="1400" dirty="0" smtClean="0">
                  <a:latin typeface="Times New Roman" pitchFamily="18" charset="0"/>
                  <a:cs typeface="Times New Roman" pitchFamily="18" charset="0"/>
                </a:rPr>
                <a:t>Создание </a:t>
              </a:r>
              <a:r>
                <a:rPr lang="ru-RU" sz="1400" dirty="0">
                  <a:latin typeface="Times New Roman" pitchFamily="18" charset="0"/>
                  <a:cs typeface="Times New Roman" pitchFamily="18" charset="0"/>
                </a:rPr>
                <a:t>условий для удовлетворения спроса населения на товары и услуги</a:t>
              </a:r>
              <a:endPara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endPara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8" name="AutoShape 9"/>
          <p:cNvSpPr>
            <a:spLocks noChangeArrowheads="1"/>
          </p:cNvSpPr>
          <p:nvPr/>
        </p:nvSpPr>
        <p:spPr bwMode="gray">
          <a:xfrm>
            <a:off x="3080158" y="1287636"/>
            <a:ext cx="2026438" cy="5212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33CC33"/>
              </a:gs>
              <a:gs pos="100000">
                <a:srgbClr val="33CC33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Основные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мероприятия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AutoShape 12"/>
          <p:cNvSpPr>
            <a:spLocks noChangeArrowheads="1"/>
          </p:cNvSpPr>
          <p:nvPr/>
        </p:nvSpPr>
        <p:spPr bwMode="auto">
          <a:xfrm>
            <a:off x="5724128" y="2069752"/>
            <a:ext cx="2295525" cy="2331543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4B71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FC5E3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0" name="AutoShape 13"/>
          <p:cNvSpPr>
            <a:spLocks noChangeArrowheads="1"/>
          </p:cNvSpPr>
          <p:nvPr/>
        </p:nvSpPr>
        <p:spPr bwMode="gray">
          <a:xfrm>
            <a:off x="5864274" y="1903946"/>
            <a:ext cx="1976877" cy="3382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6D8CE5"/>
              </a:gs>
              <a:gs pos="100000">
                <a:srgbClr val="6D8CE5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сполнители</a:t>
            </a:r>
            <a:endParaRPr lang="ru-RU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Freeform 16"/>
          <p:cNvSpPr>
            <a:spLocks/>
          </p:cNvSpPr>
          <p:nvPr/>
        </p:nvSpPr>
        <p:spPr bwMode="gray">
          <a:xfrm>
            <a:off x="1829832" y="842978"/>
            <a:ext cx="1293374" cy="902214"/>
          </a:xfrm>
          <a:custGeom>
            <a:avLst/>
            <a:gdLst>
              <a:gd name="T0" fmla="*/ 0 w 982"/>
              <a:gd name="T1" fmla="*/ 774 h 774"/>
              <a:gd name="T2" fmla="*/ 2 w 982"/>
              <a:gd name="T3" fmla="*/ 770 h 774"/>
              <a:gd name="T4" fmla="*/ 8 w 982"/>
              <a:gd name="T5" fmla="*/ 754 h 774"/>
              <a:gd name="T6" fmla="*/ 16 w 982"/>
              <a:gd name="T7" fmla="*/ 730 h 774"/>
              <a:gd name="T8" fmla="*/ 32 w 982"/>
              <a:gd name="T9" fmla="*/ 698 h 774"/>
              <a:gd name="T10" fmla="*/ 50 w 982"/>
              <a:gd name="T11" fmla="*/ 660 h 774"/>
              <a:gd name="T12" fmla="*/ 76 w 982"/>
              <a:gd name="T13" fmla="*/ 618 h 774"/>
              <a:gd name="T14" fmla="*/ 106 w 982"/>
              <a:gd name="T15" fmla="*/ 574 h 774"/>
              <a:gd name="T16" fmla="*/ 142 w 982"/>
              <a:gd name="T17" fmla="*/ 528 h 774"/>
              <a:gd name="T18" fmla="*/ 186 w 982"/>
              <a:gd name="T19" fmla="*/ 482 h 774"/>
              <a:gd name="T20" fmla="*/ 236 w 982"/>
              <a:gd name="T21" fmla="*/ 438 h 774"/>
              <a:gd name="T22" fmla="*/ 294 w 982"/>
              <a:gd name="T23" fmla="*/ 398 h 774"/>
              <a:gd name="T24" fmla="*/ 360 w 982"/>
              <a:gd name="T25" fmla="*/ 360 h 774"/>
              <a:gd name="T26" fmla="*/ 426 w 982"/>
              <a:gd name="T27" fmla="*/ 332 h 774"/>
              <a:gd name="T28" fmla="*/ 488 w 982"/>
              <a:gd name="T29" fmla="*/ 314 h 774"/>
              <a:gd name="T30" fmla="*/ 544 w 982"/>
              <a:gd name="T31" fmla="*/ 304 h 774"/>
              <a:gd name="T32" fmla="*/ 594 w 982"/>
              <a:gd name="T33" fmla="*/ 300 h 774"/>
              <a:gd name="T34" fmla="*/ 638 w 982"/>
              <a:gd name="T35" fmla="*/ 300 h 774"/>
              <a:gd name="T36" fmla="*/ 678 w 982"/>
              <a:gd name="T37" fmla="*/ 304 h 774"/>
              <a:gd name="T38" fmla="*/ 710 w 982"/>
              <a:gd name="T39" fmla="*/ 312 h 774"/>
              <a:gd name="T40" fmla="*/ 736 w 982"/>
              <a:gd name="T41" fmla="*/ 320 h 774"/>
              <a:gd name="T42" fmla="*/ 754 w 982"/>
              <a:gd name="T43" fmla="*/ 326 h 774"/>
              <a:gd name="T44" fmla="*/ 766 w 982"/>
              <a:gd name="T45" fmla="*/ 332 h 774"/>
              <a:gd name="T46" fmla="*/ 770 w 982"/>
              <a:gd name="T47" fmla="*/ 334 h 774"/>
              <a:gd name="T48" fmla="*/ 680 w 982"/>
              <a:gd name="T49" fmla="*/ 476 h 774"/>
              <a:gd name="T50" fmla="*/ 982 w 982"/>
              <a:gd name="T51" fmla="*/ 370 h 774"/>
              <a:gd name="T52" fmla="*/ 912 w 982"/>
              <a:gd name="T53" fmla="*/ 0 h 774"/>
              <a:gd name="T54" fmla="*/ 854 w 982"/>
              <a:gd name="T55" fmla="*/ 150 h 774"/>
              <a:gd name="T56" fmla="*/ 850 w 982"/>
              <a:gd name="T57" fmla="*/ 148 h 774"/>
              <a:gd name="T58" fmla="*/ 838 w 982"/>
              <a:gd name="T59" fmla="*/ 142 h 774"/>
              <a:gd name="T60" fmla="*/ 822 w 982"/>
              <a:gd name="T61" fmla="*/ 134 h 774"/>
              <a:gd name="T62" fmla="*/ 798 w 982"/>
              <a:gd name="T63" fmla="*/ 126 h 774"/>
              <a:gd name="T64" fmla="*/ 768 w 982"/>
              <a:gd name="T65" fmla="*/ 120 h 774"/>
              <a:gd name="T66" fmla="*/ 732 w 982"/>
              <a:gd name="T67" fmla="*/ 114 h 774"/>
              <a:gd name="T68" fmla="*/ 692 w 982"/>
              <a:gd name="T69" fmla="*/ 110 h 774"/>
              <a:gd name="T70" fmla="*/ 646 w 982"/>
              <a:gd name="T71" fmla="*/ 110 h 774"/>
              <a:gd name="T72" fmla="*/ 596 w 982"/>
              <a:gd name="T73" fmla="*/ 116 h 774"/>
              <a:gd name="T74" fmla="*/ 540 w 982"/>
              <a:gd name="T75" fmla="*/ 126 h 774"/>
              <a:gd name="T76" fmla="*/ 482 w 982"/>
              <a:gd name="T77" fmla="*/ 146 h 774"/>
              <a:gd name="T78" fmla="*/ 422 w 982"/>
              <a:gd name="T79" fmla="*/ 172 h 774"/>
              <a:gd name="T80" fmla="*/ 356 w 982"/>
              <a:gd name="T81" fmla="*/ 210 h 774"/>
              <a:gd name="T82" fmla="*/ 290 w 982"/>
              <a:gd name="T83" fmla="*/ 258 h 774"/>
              <a:gd name="T84" fmla="*/ 230 w 982"/>
              <a:gd name="T85" fmla="*/ 310 h 774"/>
              <a:gd name="T86" fmla="*/ 178 w 982"/>
              <a:gd name="T87" fmla="*/ 364 h 774"/>
              <a:gd name="T88" fmla="*/ 136 w 982"/>
              <a:gd name="T89" fmla="*/ 422 h 774"/>
              <a:gd name="T90" fmla="*/ 100 w 982"/>
              <a:gd name="T91" fmla="*/ 480 h 774"/>
              <a:gd name="T92" fmla="*/ 72 w 982"/>
              <a:gd name="T93" fmla="*/ 536 h 774"/>
              <a:gd name="T94" fmla="*/ 48 w 982"/>
              <a:gd name="T95" fmla="*/ 590 h 774"/>
              <a:gd name="T96" fmla="*/ 30 w 982"/>
              <a:gd name="T97" fmla="*/ 640 h 774"/>
              <a:gd name="T98" fmla="*/ 18 w 982"/>
              <a:gd name="T99" fmla="*/ 684 h 774"/>
              <a:gd name="T100" fmla="*/ 8 w 982"/>
              <a:gd name="T101" fmla="*/ 722 h 774"/>
              <a:gd name="T102" fmla="*/ 4 w 982"/>
              <a:gd name="T103" fmla="*/ 750 h 774"/>
              <a:gd name="T104" fmla="*/ 0 w 982"/>
              <a:gd name="T105" fmla="*/ 768 h 774"/>
              <a:gd name="T106" fmla="*/ 0 w 982"/>
              <a:gd name="T107" fmla="*/ 774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EC823A">
                  <a:gamma/>
                  <a:tint val="90980"/>
                  <a:invGamma/>
                  <a:alpha val="32001"/>
                </a:srgbClr>
              </a:gs>
              <a:gs pos="100000">
                <a:srgbClr val="EC823A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2" name="AutoShape 8"/>
          <p:cNvSpPr>
            <a:spLocks noChangeArrowheads="1"/>
          </p:cNvSpPr>
          <p:nvPr/>
        </p:nvSpPr>
        <p:spPr bwMode="auto">
          <a:xfrm>
            <a:off x="2618962" y="1555769"/>
            <a:ext cx="2961149" cy="424311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1D08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3" name="Freeform 3"/>
          <p:cNvSpPr>
            <a:spLocks/>
          </p:cNvSpPr>
          <p:nvPr/>
        </p:nvSpPr>
        <p:spPr bwMode="gray">
          <a:xfrm rot="766614">
            <a:off x="5141387" y="647291"/>
            <a:ext cx="1293374" cy="900976"/>
          </a:xfrm>
          <a:custGeom>
            <a:avLst/>
            <a:gdLst>
              <a:gd name="T0" fmla="*/ 0 w 982"/>
              <a:gd name="T1" fmla="*/ 774 h 774"/>
              <a:gd name="T2" fmla="*/ 2 w 982"/>
              <a:gd name="T3" fmla="*/ 770 h 774"/>
              <a:gd name="T4" fmla="*/ 8 w 982"/>
              <a:gd name="T5" fmla="*/ 754 h 774"/>
              <a:gd name="T6" fmla="*/ 16 w 982"/>
              <a:gd name="T7" fmla="*/ 730 h 774"/>
              <a:gd name="T8" fmla="*/ 32 w 982"/>
              <a:gd name="T9" fmla="*/ 698 h 774"/>
              <a:gd name="T10" fmla="*/ 50 w 982"/>
              <a:gd name="T11" fmla="*/ 660 h 774"/>
              <a:gd name="T12" fmla="*/ 76 w 982"/>
              <a:gd name="T13" fmla="*/ 618 h 774"/>
              <a:gd name="T14" fmla="*/ 106 w 982"/>
              <a:gd name="T15" fmla="*/ 574 h 774"/>
              <a:gd name="T16" fmla="*/ 142 w 982"/>
              <a:gd name="T17" fmla="*/ 528 h 774"/>
              <a:gd name="T18" fmla="*/ 186 w 982"/>
              <a:gd name="T19" fmla="*/ 482 h 774"/>
              <a:gd name="T20" fmla="*/ 236 w 982"/>
              <a:gd name="T21" fmla="*/ 438 h 774"/>
              <a:gd name="T22" fmla="*/ 294 w 982"/>
              <a:gd name="T23" fmla="*/ 398 h 774"/>
              <a:gd name="T24" fmla="*/ 360 w 982"/>
              <a:gd name="T25" fmla="*/ 360 h 774"/>
              <a:gd name="T26" fmla="*/ 426 w 982"/>
              <a:gd name="T27" fmla="*/ 332 h 774"/>
              <a:gd name="T28" fmla="*/ 488 w 982"/>
              <a:gd name="T29" fmla="*/ 314 h 774"/>
              <a:gd name="T30" fmla="*/ 544 w 982"/>
              <a:gd name="T31" fmla="*/ 304 h 774"/>
              <a:gd name="T32" fmla="*/ 594 w 982"/>
              <a:gd name="T33" fmla="*/ 300 h 774"/>
              <a:gd name="T34" fmla="*/ 638 w 982"/>
              <a:gd name="T35" fmla="*/ 300 h 774"/>
              <a:gd name="T36" fmla="*/ 678 w 982"/>
              <a:gd name="T37" fmla="*/ 304 h 774"/>
              <a:gd name="T38" fmla="*/ 710 w 982"/>
              <a:gd name="T39" fmla="*/ 312 h 774"/>
              <a:gd name="T40" fmla="*/ 736 w 982"/>
              <a:gd name="T41" fmla="*/ 320 h 774"/>
              <a:gd name="T42" fmla="*/ 754 w 982"/>
              <a:gd name="T43" fmla="*/ 326 h 774"/>
              <a:gd name="T44" fmla="*/ 766 w 982"/>
              <a:gd name="T45" fmla="*/ 332 h 774"/>
              <a:gd name="T46" fmla="*/ 770 w 982"/>
              <a:gd name="T47" fmla="*/ 334 h 774"/>
              <a:gd name="T48" fmla="*/ 680 w 982"/>
              <a:gd name="T49" fmla="*/ 476 h 774"/>
              <a:gd name="T50" fmla="*/ 982 w 982"/>
              <a:gd name="T51" fmla="*/ 370 h 774"/>
              <a:gd name="T52" fmla="*/ 912 w 982"/>
              <a:gd name="T53" fmla="*/ 0 h 774"/>
              <a:gd name="T54" fmla="*/ 854 w 982"/>
              <a:gd name="T55" fmla="*/ 150 h 774"/>
              <a:gd name="T56" fmla="*/ 850 w 982"/>
              <a:gd name="T57" fmla="*/ 148 h 774"/>
              <a:gd name="T58" fmla="*/ 838 w 982"/>
              <a:gd name="T59" fmla="*/ 142 h 774"/>
              <a:gd name="T60" fmla="*/ 822 w 982"/>
              <a:gd name="T61" fmla="*/ 134 h 774"/>
              <a:gd name="T62" fmla="*/ 798 w 982"/>
              <a:gd name="T63" fmla="*/ 126 h 774"/>
              <a:gd name="T64" fmla="*/ 768 w 982"/>
              <a:gd name="T65" fmla="*/ 120 h 774"/>
              <a:gd name="T66" fmla="*/ 732 w 982"/>
              <a:gd name="T67" fmla="*/ 114 h 774"/>
              <a:gd name="T68" fmla="*/ 692 w 982"/>
              <a:gd name="T69" fmla="*/ 110 h 774"/>
              <a:gd name="T70" fmla="*/ 646 w 982"/>
              <a:gd name="T71" fmla="*/ 110 h 774"/>
              <a:gd name="T72" fmla="*/ 596 w 982"/>
              <a:gd name="T73" fmla="*/ 116 h 774"/>
              <a:gd name="T74" fmla="*/ 540 w 982"/>
              <a:gd name="T75" fmla="*/ 126 h 774"/>
              <a:gd name="T76" fmla="*/ 482 w 982"/>
              <a:gd name="T77" fmla="*/ 146 h 774"/>
              <a:gd name="T78" fmla="*/ 422 w 982"/>
              <a:gd name="T79" fmla="*/ 172 h 774"/>
              <a:gd name="T80" fmla="*/ 356 w 982"/>
              <a:gd name="T81" fmla="*/ 210 h 774"/>
              <a:gd name="T82" fmla="*/ 290 w 982"/>
              <a:gd name="T83" fmla="*/ 258 h 774"/>
              <a:gd name="T84" fmla="*/ 230 w 982"/>
              <a:gd name="T85" fmla="*/ 310 h 774"/>
              <a:gd name="T86" fmla="*/ 178 w 982"/>
              <a:gd name="T87" fmla="*/ 364 h 774"/>
              <a:gd name="T88" fmla="*/ 136 w 982"/>
              <a:gd name="T89" fmla="*/ 422 h 774"/>
              <a:gd name="T90" fmla="*/ 100 w 982"/>
              <a:gd name="T91" fmla="*/ 480 h 774"/>
              <a:gd name="T92" fmla="*/ 72 w 982"/>
              <a:gd name="T93" fmla="*/ 536 h 774"/>
              <a:gd name="T94" fmla="*/ 48 w 982"/>
              <a:gd name="T95" fmla="*/ 590 h 774"/>
              <a:gd name="T96" fmla="*/ 30 w 982"/>
              <a:gd name="T97" fmla="*/ 640 h 774"/>
              <a:gd name="T98" fmla="*/ 18 w 982"/>
              <a:gd name="T99" fmla="*/ 684 h 774"/>
              <a:gd name="T100" fmla="*/ 8 w 982"/>
              <a:gd name="T101" fmla="*/ 722 h 774"/>
              <a:gd name="T102" fmla="*/ 4 w 982"/>
              <a:gd name="T103" fmla="*/ 750 h 774"/>
              <a:gd name="T104" fmla="*/ 0 w 982"/>
              <a:gd name="T105" fmla="*/ 768 h 774"/>
              <a:gd name="T106" fmla="*/ 0 w 982"/>
              <a:gd name="T107" fmla="*/ 774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009900">
                  <a:gamma/>
                  <a:tint val="90980"/>
                  <a:invGamma/>
                  <a:alpha val="32001"/>
                </a:srgbClr>
              </a:gs>
              <a:gs pos="100000">
                <a:srgbClr val="0099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4" name="Text Box 21"/>
          <p:cNvSpPr txBox="1">
            <a:spLocks noChangeArrowheads="1"/>
          </p:cNvSpPr>
          <p:nvPr/>
        </p:nvSpPr>
        <p:spPr bwMode="auto">
          <a:xfrm>
            <a:off x="2612802" y="1865969"/>
            <a:ext cx="2961150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285750" lvl="0" indent="-285750">
              <a:buFont typeface="Wingdings" pitchFamily="2" charset="2"/>
              <a:buChar char="Ø"/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проведение мониторинга обеспеченности населения Нефтеюганского района торговыми площадями предприятий розничной торговли, посадочными местами в предприятиях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обществ. 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питания;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мониторинг цен на основные виды продовольственных товаров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Wingdings" pitchFamily="2" charset="2"/>
              <a:buChar char="Ø"/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организация проведения ярмарок выходного дня с привлечением местных </a:t>
            </a:r>
            <a:r>
              <a:rPr lang="ru-RU" sz="1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товаро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сельхозтоваропроизводителей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а также производителей сельхозпродукции из других регионов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 Box 22"/>
          <p:cNvSpPr txBox="1">
            <a:spLocks noChangeArrowheads="1"/>
          </p:cNvSpPr>
          <p:nvPr/>
        </p:nvSpPr>
        <p:spPr bwMode="auto">
          <a:xfrm>
            <a:off x="5788074" y="2367995"/>
            <a:ext cx="2133600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0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Комитет 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 экономической политике и предпринимательству администрации Нефтеюганского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района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96693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 flipV="1">
            <a:off x="234891" y="692696"/>
            <a:ext cx="7065653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1954" y="0"/>
            <a:ext cx="1832046" cy="211271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05572" y="97409"/>
            <a:ext cx="75462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Портфели проектов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4021" y="5152924"/>
            <a:ext cx="1889979" cy="169056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565393" y="1074429"/>
            <a:ext cx="563837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Национальный проект «Малое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среднее предпринимательство и поддержка индивидуальной предпринимательской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инициативы»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sinitsaiv\Desktop\que-es-credito-universal-credito-hipotecario-consumo-tarjeta-credito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2" t="3456" r="2666" b="4536"/>
          <a:stretch/>
        </p:blipFill>
        <p:spPr bwMode="auto">
          <a:xfrm>
            <a:off x="0" y="1474450"/>
            <a:ext cx="1525910" cy="1291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16657" y="2952477"/>
            <a:ext cx="505275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региональный проект 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Расширение доступа субъектов МСП к финансовой поддержке, в том числе к льготному финансированию»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2989177"/>
            <a:ext cx="35295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региональный проект  «Популяризация предпринимательства» </a:t>
            </a:r>
            <a:endParaRPr lang="ru-RU" dirty="0"/>
          </a:p>
        </p:txBody>
      </p:sp>
      <p:sp>
        <p:nvSpPr>
          <p:cNvPr id="12" name="AutoShape 65"/>
          <p:cNvSpPr>
            <a:spLocks noChangeArrowheads="1"/>
          </p:cNvSpPr>
          <p:nvPr/>
        </p:nvSpPr>
        <p:spPr bwMode="gray">
          <a:xfrm rot="3465783">
            <a:off x="6343275" y="2432067"/>
            <a:ext cx="792162" cy="288925"/>
          </a:xfrm>
          <a:prstGeom prst="rightArrow">
            <a:avLst>
              <a:gd name="adj1" fmla="val 35167"/>
              <a:gd name="adj2" fmla="val 111028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3" name="AutoShape 67"/>
          <p:cNvSpPr>
            <a:spLocks noChangeArrowheads="1"/>
          </p:cNvSpPr>
          <p:nvPr/>
        </p:nvSpPr>
        <p:spPr bwMode="gray">
          <a:xfrm rot="7535209">
            <a:off x="2378520" y="2327173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4" name="AutoShape 65"/>
          <p:cNvSpPr>
            <a:spLocks noChangeArrowheads="1"/>
          </p:cNvSpPr>
          <p:nvPr/>
        </p:nvSpPr>
        <p:spPr bwMode="gray">
          <a:xfrm rot="6783353">
            <a:off x="6055235" y="4492595"/>
            <a:ext cx="792162" cy="288925"/>
          </a:xfrm>
          <a:prstGeom prst="rightArrow">
            <a:avLst>
              <a:gd name="adj1" fmla="val 35167"/>
              <a:gd name="adj2" fmla="val 111028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5" name="AutoShape 67"/>
          <p:cNvSpPr>
            <a:spLocks noChangeArrowheads="1"/>
          </p:cNvSpPr>
          <p:nvPr/>
        </p:nvSpPr>
        <p:spPr bwMode="gray">
          <a:xfrm rot="3355846">
            <a:off x="1792819" y="4508402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8" name="Заголовок 1"/>
          <p:cNvSpPr>
            <a:spLocks noGrp="1"/>
          </p:cNvSpPr>
          <p:nvPr>
            <p:ph type="title"/>
          </p:nvPr>
        </p:nvSpPr>
        <p:spPr>
          <a:xfrm>
            <a:off x="955107" y="5152924"/>
            <a:ext cx="6345437" cy="1098329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  <a:defRPr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Нефтеюганского района </a:t>
            </a:r>
            <a:b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«Содействие развитию малого и среднего предпринимательства и создание условий для развития потребительского рынка в Нефтеюганском районе на 2019-2024 годы и на период до 2030 года» </a:t>
            </a:r>
            <a:endParaRPr lang="ru-RU" sz="1800" b="1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8930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Рисунок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387" y="-68447"/>
            <a:ext cx="1791060" cy="2065451"/>
          </a:xfrm>
          <a:prstGeom prst="rect">
            <a:avLst/>
          </a:prstGeom>
        </p:spPr>
      </p:pic>
      <p:sp>
        <p:nvSpPr>
          <p:cNvPr id="459840" name="AutoShape 64"/>
          <p:cNvSpPr>
            <a:spLocks noChangeArrowheads="1"/>
          </p:cNvSpPr>
          <p:nvPr/>
        </p:nvSpPr>
        <p:spPr bwMode="gray">
          <a:xfrm rot="39573186">
            <a:off x="4808014" y="2571306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459841" name="AutoShape 65"/>
          <p:cNvSpPr>
            <a:spLocks noChangeArrowheads="1"/>
          </p:cNvSpPr>
          <p:nvPr/>
        </p:nvSpPr>
        <p:spPr bwMode="gray">
          <a:xfrm rot="3465783">
            <a:off x="4824047" y="4676323"/>
            <a:ext cx="792162" cy="288925"/>
          </a:xfrm>
          <a:prstGeom prst="rightArrow">
            <a:avLst>
              <a:gd name="adj1" fmla="val 35167"/>
              <a:gd name="adj2" fmla="val 111028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pic>
        <p:nvPicPr>
          <p:cNvPr id="2050" name="Picture 2" descr="C:\Users\sinitsaiv\Desktop\_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90" t="6577" r="13968"/>
          <a:stretch/>
        </p:blipFill>
        <p:spPr bwMode="auto">
          <a:xfrm>
            <a:off x="3618359" y="5314929"/>
            <a:ext cx="1951132" cy="1531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9842" name="AutoShape 66"/>
          <p:cNvSpPr>
            <a:spLocks noChangeArrowheads="1"/>
          </p:cNvSpPr>
          <p:nvPr/>
        </p:nvSpPr>
        <p:spPr bwMode="gray">
          <a:xfrm rot="35969022">
            <a:off x="3588814" y="2647506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459843" name="AutoShape 67"/>
          <p:cNvSpPr>
            <a:spLocks noChangeArrowheads="1"/>
          </p:cNvSpPr>
          <p:nvPr/>
        </p:nvSpPr>
        <p:spPr bwMode="gray">
          <a:xfrm rot="7535209">
            <a:off x="3550714" y="4701731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459844" name="AutoShape 68"/>
          <p:cNvSpPr>
            <a:spLocks noChangeArrowheads="1"/>
          </p:cNvSpPr>
          <p:nvPr/>
        </p:nvSpPr>
        <p:spPr bwMode="gray">
          <a:xfrm>
            <a:off x="5386658" y="3699225"/>
            <a:ext cx="792162" cy="288925"/>
          </a:xfrm>
          <a:prstGeom prst="rightArrow">
            <a:avLst>
              <a:gd name="adj1" fmla="val 35167"/>
              <a:gd name="adj2" fmla="val 111028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459845" name="AutoShape 69"/>
          <p:cNvSpPr>
            <a:spLocks noChangeArrowheads="1"/>
          </p:cNvSpPr>
          <p:nvPr/>
        </p:nvSpPr>
        <p:spPr bwMode="gray">
          <a:xfrm rot="-10800000">
            <a:off x="2976833" y="3692875"/>
            <a:ext cx="863600" cy="288925"/>
          </a:xfrm>
          <a:prstGeom prst="rightArrow">
            <a:avLst>
              <a:gd name="adj1" fmla="val 35167"/>
              <a:gd name="adj2" fmla="val 121041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459846" name="Oval 70"/>
          <p:cNvSpPr>
            <a:spLocks noChangeArrowheads="1"/>
          </p:cNvSpPr>
          <p:nvPr/>
        </p:nvSpPr>
        <p:spPr bwMode="gray">
          <a:xfrm>
            <a:off x="2624631" y="1786161"/>
            <a:ext cx="3938587" cy="3744912"/>
          </a:xfrm>
          <a:prstGeom prst="ellipse">
            <a:avLst/>
          </a:prstGeom>
          <a:noFill/>
          <a:ln w="38100" algn="ctr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459850" name="Text Box 74"/>
          <p:cNvSpPr txBox="1">
            <a:spLocks noChangeArrowheads="1"/>
          </p:cNvSpPr>
          <p:nvPr/>
        </p:nvSpPr>
        <p:spPr bwMode="auto">
          <a:xfrm>
            <a:off x="2739900" y="681820"/>
            <a:ext cx="2821934" cy="1277273"/>
          </a:xfrm>
          <a:prstGeom prst="rect">
            <a:avLst/>
          </a:prstGeom>
          <a:ln>
            <a:solidFill>
              <a:schemeClr val="bg1">
                <a:lumMod val="60000"/>
                <a:lumOff val="40000"/>
              </a:schemeClr>
            </a:solidFill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Численность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занятых в сфере малого и среднего предпринимательства, включая индивидуальных предпринимателей (тыс. человек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4,5           </a:t>
            </a:r>
            <a:r>
              <a:rPr lang="ru-RU" sz="1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5,1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2019 год 4,8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2020 год 4,8</a:t>
            </a:r>
            <a:endParaRPr 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9851" name="Text Box 75"/>
          <p:cNvSpPr txBox="1">
            <a:spLocks noChangeArrowheads="1"/>
          </p:cNvSpPr>
          <p:nvPr/>
        </p:nvSpPr>
        <p:spPr bwMode="auto">
          <a:xfrm>
            <a:off x="169442" y="1563901"/>
            <a:ext cx="2517043" cy="1277273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Количество малых и средних предприятий включая индивидуальных предпринимателей на 10 тыс.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населения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(единиц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194,9              </a:t>
            </a:r>
            <a:r>
              <a:rPr lang="ru-RU" sz="1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216,8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2019 год 194,9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2020 год 198,7</a:t>
            </a:r>
            <a:endParaRPr 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9852" name="Text Box 76"/>
          <p:cNvSpPr txBox="1">
            <a:spLocks noChangeArrowheads="1"/>
          </p:cNvSpPr>
          <p:nvPr/>
        </p:nvSpPr>
        <p:spPr bwMode="auto">
          <a:xfrm>
            <a:off x="5661707" y="1199749"/>
            <a:ext cx="2545402" cy="1277273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Количество СМСП,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включая индивидуальных предпринимателей, получивших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фин.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поддержку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(единиц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19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2020 год 14</a:t>
            </a:r>
            <a:endParaRPr 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9853" name="Text Box 77"/>
          <p:cNvSpPr txBox="1">
            <a:spLocks noChangeArrowheads="1"/>
          </p:cNvSpPr>
          <p:nvPr/>
        </p:nvSpPr>
        <p:spPr bwMode="auto">
          <a:xfrm>
            <a:off x="5791897" y="5184277"/>
            <a:ext cx="3090067" cy="1277273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Количество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проведенных ярмарок на территории Нефтеюганского района, в том числе с участием сельхоз и товаропроизводителей (единиц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100            </a:t>
            </a:r>
            <a:r>
              <a:rPr lang="ru-RU" sz="1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114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2019 год 102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2020 год 60</a:t>
            </a:r>
            <a:endParaRPr 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9854" name="Text Box 78"/>
          <p:cNvSpPr txBox="1">
            <a:spLocks noChangeArrowheads="1"/>
          </p:cNvSpPr>
          <p:nvPr/>
        </p:nvSpPr>
        <p:spPr bwMode="auto">
          <a:xfrm>
            <a:off x="276503" y="3157243"/>
            <a:ext cx="2411760" cy="1615827"/>
          </a:xfrm>
          <a:prstGeom prst="rect">
            <a:avLst/>
          </a:prstGeom>
          <a:ln>
            <a:solidFill>
              <a:srgbClr val="92D050"/>
            </a:solidFill>
            <a:headEnd/>
            <a:tailEnd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Доля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среднесписочной   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численности занятых на малых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 средних предприятиях,  включая индивидуальных предпринимателей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общей численности  работающих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(%)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17,2            </a:t>
            </a:r>
            <a:r>
              <a:rPr lang="ru-RU" sz="1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18,6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2019 год 17,2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2020 год 17,8</a:t>
            </a:r>
            <a:endParaRPr 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9855" name="Text Box 79"/>
          <p:cNvSpPr txBox="1">
            <a:spLocks noChangeArrowheads="1"/>
          </p:cNvSpPr>
          <p:nvPr/>
        </p:nvSpPr>
        <p:spPr bwMode="auto">
          <a:xfrm>
            <a:off x="297181" y="5095742"/>
            <a:ext cx="3085106" cy="1277273"/>
          </a:xfrm>
          <a:prstGeom prst="rect">
            <a:avLst/>
          </a:prstGeom>
          <a:ln>
            <a:solidFill>
              <a:srgbClr val="59A77A"/>
            </a:solidFill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Количество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проведенных публичных мероприятий (выставки-ярмарки, круглые столы, семинары, мастер-классы), в которых организовано участие СМСП (единиц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           </a:t>
            </a:r>
            <a:r>
              <a:rPr lang="ru-RU" sz="1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22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2019 год 16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2020 год 6</a:t>
            </a:r>
            <a:endParaRPr 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9857" name="Oval 81"/>
          <p:cNvSpPr>
            <a:spLocks noChangeArrowheads="1"/>
          </p:cNvSpPr>
          <p:nvPr/>
        </p:nvSpPr>
        <p:spPr bwMode="gray">
          <a:xfrm>
            <a:off x="4567852" y="1759727"/>
            <a:ext cx="548332" cy="543268"/>
          </a:xfrm>
          <a:prstGeom prst="ellipse">
            <a:avLst/>
          </a:prstGeom>
          <a:gradFill rotWithShape="1">
            <a:gsLst>
              <a:gs pos="0">
                <a:srgbClr val="CB90EC"/>
              </a:gs>
              <a:gs pos="100000">
                <a:srgbClr val="CB90EC">
                  <a:gamma/>
                  <a:shade val="72549"/>
                  <a:invGamma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52400" dir="16200000" sy="-10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459860" name="Oval 84"/>
          <p:cNvSpPr>
            <a:spLocks noChangeArrowheads="1"/>
          </p:cNvSpPr>
          <p:nvPr/>
        </p:nvSpPr>
        <p:spPr bwMode="gray">
          <a:xfrm>
            <a:off x="5966128" y="2299964"/>
            <a:ext cx="548332" cy="543268"/>
          </a:xfrm>
          <a:prstGeom prst="ellipse">
            <a:avLst/>
          </a:prstGeom>
          <a:gradFill rotWithShape="1">
            <a:gsLst>
              <a:gs pos="0">
                <a:srgbClr val="6699FF"/>
              </a:gs>
              <a:gs pos="100000">
                <a:srgbClr val="6699FF">
                  <a:gamma/>
                  <a:shade val="72549"/>
                  <a:invGamma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52400" dir="16200000" sy="-10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459866" name="Oval 90"/>
          <p:cNvSpPr>
            <a:spLocks noChangeArrowheads="1"/>
          </p:cNvSpPr>
          <p:nvPr/>
        </p:nvSpPr>
        <p:spPr bwMode="gray">
          <a:xfrm>
            <a:off x="2542530" y="2306502"/>
            <a:ext cx="548332" cy="543268"/>
          </a:xfrm>
          <a:prstGeom prst="ellipse">
            <a:avLst/>
          </a:prstGeom>
          <a:gradFill rotWithShape="1">
            <a:gsLst>
              <a:gs pos="0">
                <a:srgbClr val="EDD947"/>
              </a:gs>
              <a:gs pos="100000">
                <a:srgbClr val="EDD947">
                  <a:gamma/>
                  <a:shade val="72549"/>
                  <a:invGamma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52400" dir="16200000" sy="-10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59869" name="Oval 93"/>
          <p:cNvSpPr>
            <a:spLocks noChangeArrowheads="1"/>
          </p:cNvSpPr>
          <p:nvPr/>
        </p:nvSpPr>
        <p:spPr bwMode="gray">
          <a:xfrm>
            <a:off x="2381152" y="3446995"/>
            <a:ext cx="548332" cy="543268"/>
          </a:xfrm>
          <a:prstGeom prst="ellipse">
            <a:avLst/>
          </a:prstGeom>
          <a:gradFill rotWithShape="1">
            <a:gsLst>
              <a:gs pos="0">
                <a:srgbClr val="82B820"/>
              </a:gs>
              <a:gs pos="100000">
                <a:srgbClr val="82B820">
                  <a:gamma/>
                  <a:shade val="72549"/>
                  <a:invGamma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52400" dir="16200000" sy="-10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 flipV="1">
            <a:off x="186994" y="600856"/>
            <a:ext cx="7065653" cy="45719"/>
          </a:xfrm>
          <a:prstGeom prst="rect">
            <a:avLst/>
          </a:prstGeom>
          <a:gradFill flip="none" rotWithShape="1">
            <a:gsLst>
              <a:gs pos="0">
                <a:srgbClr val="9BBB59">
                  <a:lumMod val="75000"/>
                </a:srgbClr>
              </a:gs>
              <a:gs pos="50000">
                <a:srgbClr val="9BBB59">
                  <a:lumMod val="60000"/>
                  <a:lumOff val="40000"/>
                </a:srgbClr>
              </a:gs>
              <a:gs pos="100000">
                <a:srgbClr val="9BBB59">
                  <a:lumMod val="40000"/>
                  <a:lumOff val="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9BBB59">
                  <a:lumMod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05572" y="97409"/>
            <a:ext cx="75462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 результатов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9848" name="Oval 72"/>
          <p:cNvSpPr>
            <a:spLocks noChangeArrowheads="1"/>
          </p:cNvSpPr>
          <p:nvPr/>
        </p:nvSpPr>
        <p:spPr bwMode="gray">
          <a:xfrm>
            <a:off x="3247928" y="5085189"/>
            <a:ext cx="548334" cy="543267"/>
          </a:xfrm>
          <a:prstGeom prst="ellipse">
            <a:avLst/>
          </a:prstGeom>
          <a:gradFill rotWithShape="1">
            <a:gsLst>
              <a:gs pos="0">
                <a:srgbClr val="4DC9B1"/>
              </a:gs>
              <a:gs pos="100000">
                <a:srgbClr val="4DC9B1">
                  <a:gamma/>
                  <a:shade val="72549"/>
                  <a:invGamma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52400" dir="16200000" sy="-10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" name="Стрелка вправо 2"/>
          <p:cNvSpPr/>
          <p:nvPr/>
        </p:nvSpPr>
        <p:spPr bwMode="auto">
          <a:xfrm>
            <a:off x="1262777" y="2297792"/>
            <a:ext cx="353616" cy="153981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Стрелка вправо 3"/>
          <p:cNvSpPr/>
          <p:nvPr/>
        </p:nvSpPr>
        <p:spPr bwMode="auto">
          <a:xfrm>
            <a:off x="1312413" y="4247919"/>
            <a:ext cx="339939" cy="117186"/>
          </a:xfrm>
          <a:prstGeom prst="rightArrow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Стрелка вправо 4"/>
          <p:cNvSpPr/>
          <p:nvPr/>
        </p:nvSpPr>
        <p:spPr bwMode="auto">
          <a:xfrm>
            <a:off x="1652351" y="5812803"/>
            <a:ext cx="370539" cy="136477"/>
          </a:xfrm>
          <a:prstGeom prst="rightArrow">
            <a:avLst/>
          </a:prstGeom>
          <a:solidFill>
            <a:srgbClr val="59A77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Стрелка вправо 5"/>
          <p:cNvSpPr/>
          <p:nvPr/>
        </p:nvSpPr>
        <p:spPr bwMode="auto">
          <a:xfrm>
            <a:off x="3978704" y="1409886"/>
            <a:ext cx="348442" cy="14506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Стрелка вправо 6"/>
          <p:cNvSpPr/>
          <p:nvPr/>
        </p:nvSpPr>
        <p:spPr bwMode="auto">
          <a:xfrm>
            <a:off x="6787772" y="1935649"/>
            <a:ext cx="311854" cy="122709"/>
          </a:xfrm>
          <a:prstGeom prst="rightArrow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Стрелка вправо 7"/>
          <p:cNvSpPr/>
          <p:nvPr/>
        </p:nvSpPr>
        <p:spPr bwMode="auto">
          <a:xfrm>
            <a:off x="7144463" y="5908474"/>
            <a:ext cx="384934" cy="158678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3686" y="4940504"/>
            <a:ext cx="548688" cy="548688"/>
          </a:xfrm>
          <a:prstGeom prst="rect">
            <a:avLst/>
          </a:prstGeom>
        </p:spPr>
      </p:pic>
      <p:sp>
        <p:nvSpPr>
          <p:cNvPr id="37" name="Text Box 78"/>
          <p:cNvSpPr txBox="1">
            <a:spLocks noChangeArrowheads="1"/>
          </p:cNvSpPr>
          <p:nvPr/>
        </p:nvSpPr>
        <p:spPr bwMode="auto">
          <a:xfrm>
            <a:off x="6612485" y="2599543"/>
            <a:ext cx="2411760" cy="2462213"/>
          </a:xfrm>
          <a:prstGeom prst="rect">
            <a:avLst/>
          </a:prstGeom>
          <a:ln>
            <a:solidFill>
              <a:srgbClr val="92D050"/>
            </a:solidFill>
            <a:headEnd/>
            <a:tailEnd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Количество субъектов малого и среднего предпринимательства, включая индивидуальных предпринимателей, получивших финансовую поддержку, в части предоставления неотложных мер поддержки субъектам малого и среднего предпринимательства, осуществляющим деятельность в отраслях, пострадавших от распространения новой коронавирусной инфекции (единиц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1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11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2020 год 6</a:t>
            </a:r>
            <a:endParaRPr 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9881" name="Text Box 105"/>
          <p:cNvSpPr txBox="1">
            <a:spLocks noChangeArrowheads="1"/>
          </p:cNvSpPr>
          <p:nvPr/>
        </p:nvSpPr>
        <p:spPr bwMode="auto">
          <a:xfrm>
            <a:off x="2863708" y="2939932"/>
            <a:ext cx="355097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ru-RU" sz="1600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Общий </a:t>
            </a:r>
            <a:r>
              <a:rPr lang="ru-RU" sz="16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объём финансирования</a:t>
            </a:r>
          </a:p>
          <a:p>
            <a:pPr lvl="0" algn="ctr">
              <a:defRPr/>
            </a:pPr>
            <a:r>
              <a:rPr lang="ru-RU" sz="16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период до 2030 года, </a:t>
            </a:r>
            <a:r>
              <a:rPr lang="ru-RU" sz="1600" b="1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тыс.рублей</a:t>
            </a:r>
            <a:r>
              <a:rPr lang="ru-RU" sz="16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lvl="0" algn="ctr">
              <a:defRPr/>
            </a:pPr>
            <a:r>
              <a:rPr lang="ru-RU" sz="1600" b="1" kern="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59 </a:t>
            </a:r>
            <a:r>
              <a:rPr lang="ru-RU" sz="1600" b="1" kern="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594,44</a:t>
            </a:r>
            <a:endParaRPr lang="ru-RU" sz="1600" b="1" kern="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defRPr/>
            </a:pPr>
            <a:r>
              <a:rPr lang="ru-RU" sz="16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них:</a:t>
            </a:r>
          </a:p>
          <a:p>
            <a:pPr lvl="0" algn="ctr">
              <a:defRPr/>
            </a:pPr>
            <a:r>
              <a:rPr lang="ru-RU" sz="16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 год – </a:t>
            </a:r>
            <a:r>
              <a:rPr lang="ru-RU" sz="1600" b="1" kern="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3 684,14 </a:t>
            </a:r>
            <a:r>
              <a:rPr lang="ru-RU" sz="1600" b="1" kern="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тыс.рублей</a:t>
            </a:r>
            <a:endParaRPr lang="ru-RU" sz="1600" b="1" kern="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defRPr/>
            </a:pPr>
            <a:r>
              <a:rPr lang="ru-RU" sz="1600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 год – </a:t>
            </a:r>
            <a:r>
              <a:rPr lang="ru-RU" sz="1600" b="1" kern="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600" b="1" kern="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661,19 </a:t>
            </a:r>
            <a:r>
              <a:rPr lang="ru-RU" sz="1600" b="1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тыс.рублей</a:t>
            </a:r>
            <a:endParaRPr lang="ru-RU" sz="1600" b="1" kern="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9863" name="Oval 87"/>
          <p:cNvSpPr>
            <a:spLocks noChangeArrowheads="1"/>
          </p:cNvSpPr>
          <p:nvPr/>
        </p:nvSpPr>
        <p:spPr bwMode="gray">
          <a:xfrm>
            <a:off x="6187863" y="3413116"/>
            <a:ext cx="548332" cy="543268"/>
          </a:xfrm>
          <a:prstGeom prst="ellipse">
            <a:avLst/>
          </a:prstGeom>
          <a:gradFill rotWithShape="1">
            <a:gsLst>
              <a:gs pos="0">
                <a:srgbClr val="FF9900"/>
              </a:gs>
              <a:gs pos="100000">
                <a:srgbClr val="FF9900">
                  <a:gamma/>
                  <a:shade val="72549"/>
                  <a:invGamma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52400" dir="16200000" sy="-10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32421" y="4657201"/>
            <a:ext cx="371888" cy="18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46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2527376"/>
              </p:ext>
            </p:extLst>
          </p:nvPr>
        </p:nvGraphicFramePr>
        <p:xfrm>
          <a:off x="-684584" y="1700808"/>
          <a:ext cx="8199677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 flipV="1">
            <a:off x="246301" y="889725"/>
            <a:ext cx="7065653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1954" y="0"/>
            <a:ext cx="1832046" cy="211271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9511" y="-64382"/>
            <a:ext cx="75462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Финансирование муниципальной программы 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47788" y="1155168"/>
            <a:ext cx="3408387" cy="954107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2020 год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661,2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тыс. рублей</a:t>
            </a:r>
            <a:endParaRPr lang="ru-RU" sz="105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\\Maria\экономика$\ОТДЕЛ ПО ПРЕДПРИНИМАТЕЛЬСТВУ И ПОТРЕБИТЕЛЬСКОМУ РЫНКУ\22. СЛАЙДЫ, презентации\5. Презентация на Думу по МП за 2018 год\фото для презентации\analytics-charts-and-graphs-1024x768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69"/>
          <a:stretch/>
        </p:blipFill>
        <p:spPr bwMode="auto">
          <a:xfrm>
            <a:off x="6035542" y="4670672"/>
            <a:ext cx="3108458" cy="2187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1185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9_CD100_dark_2002">
  <a:themeElements>
    <a:clrScheme name="CD100_dark_2002 7">
      <a:dk1>
        <a:srgbClr val="003B76"/>
      </a:dk1>
      <a:lt1>
        <a:srgbClr val="FFFFFF"/>
      </a:lt1>
      <a:dk2>
        <a:srgbClr val="003399"/>
      </a:dk2>
      <a:lt2>
        <a:srgbClr val="C0C0C0"/>
      </a:lt2>
      <a:accent1>
        <a:srgbClr val="FCC704"/>
      </a:accent1>
      <a:accent2>
        <a:srgbClr val="A01DD5"/>
      </a:accent2>
      <a:accent3>
        <a:srgbClr val="AAADCA"/>
      </a:accent3>
      <a:accent4>
        <a:srgbClr val="DADADA"/>
      </a:accent4>
      <a:accent5>
        <a:srgbClr val="FDE0AA"/>
      </a:accent5>
      <a:accent6>
        <a:srgbClr val="9119C1"/>
      </a:accent6>
      <a:hlink>
        <a:srgbClr val="66C5F4"/>
      </a:hlink>
      <a:folHlink>
        <a:srgbClr val="009999"/>
      </a:folHlink>
    </a:clrScheme>
    <a:fontScheme name="CD100_dark_2002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D100_dark_2002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5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6">
        <a:dk1>
          <a:srgbClr val="003B76"/>
        </a:dk1>
        <a:lt1>
          <a:srgbClr val="FFFFFF"/>
        </a:lt1>
        <a:dk2>
          <a:srgbClr val="003399"/>
        </a:dk2>
        <a:lt2>
          <a:srgbClr val="C0C0C0"/>
        </a:lt2>
        <a:accent1>
          <a:srgbClr val="FCC704"/>
        </a:accent1>
        <a:accent2>
          <a:srgbClr val="A01DD5"/>
        </a:accent2>
        <a:accent3>
          <a:srgbClr val="AAADCA"/>
        </a:accent3>
        <a:accent4>
          <a:srgbClr val="DADADA"/>
        </a:accent4>
        <a:accent5>
          <a:srgbClr val="FDE0AA"/>
        </a:accent5>
        <a:accent6>
          <a:srgbClr val="9119C1"/>
        </a:accent6>
        <a:hlink>
          <a:srgbClr val="126CD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7">
        <a:dk1>
          <a:srgbClr val="003B76"/>
        </a:dk1>
        <a:lt1>
          <a:srgbClr val="FFFFFF"/>
        </a:lt1>
        <a:dk2>
          <a:srgbClr val="003399"/>
        </a:dk2>
        <a:lt2>
          <a:srgbClr val="C0C0C0"/>
        </a:lt2>
        <a:accent1>
          <a:srgbClr val="FCC704"/>
        </a:accent1>
        <a:accent2>
          <a:srgbClr val="A01DD5"/>
        </a:accent2>
        <a:accent3>
          <a:srgbClr val="AAADCA"/>
        </a:accent3>
        <a:accent4>
          <a:srgbClr val="DADADA"/>
        </a:accent4>
        <a:accent5>
          <a:srgbClr val="FDE0AA"/>
        </a:accent5>
        <a:accent6>
          <a:srgbClr val="9119C1"/>
        </a:accent6>
        <a:hlink>
          <a:srgbClr val="66C5F4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3105</TotalTime>
  <Words>732</Words>
  <Application>Microsoft Office PowerPoint</Application>
  <PresentationFormat>Экран (4:3)</PresentationFormat>
  <Paragraphs>122</Paragraphs>
  <Slides>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</vt:lpstr>
      <vt:lpstr>Calibri</vt:lpstr>
      <vt:lpstr>Times New Roman</vt:lpstr>
      <vt:lpstr>Verdana</vt:lpstr>
      <vt:lpstr>Wingdings</vt:lpstr>
      <vt:lpstr>Тема Office</vt:lpstr>
      <vt:lpstr>29_CD100_dark_2002</vt:lpstr>
      <vt:lpstr>  муниципальной программы Нефтеюганского района   «Содействие развитию малого и среднего предпринимательства и создание условий для развития потребительского рынка в Нефтеюганском районе на 2019-2024 годы и на период до 2030 года»  (постановление администрации Нефтеюганского района  от 31.10.2016 № 1782-па-нпа)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муниципальная программа Нефтеюганского района   «Содействие развитию малого и среднего предпринимательства и создание условий для развития потребительского рынка в Нефтеюганском районе на 2019-2024 годы и на период до 2030 года»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Дьяконова Валентина Ашотовна</dc:creator>
  <cp:lastModifiedBy>Наумова Татьяна Александровна</cp:lastModifiedBy>
  <cp:revision>980</cp:revision>
  <cp:lastPrinted>2019-03-26T03:11:12Z</cp:lastPrinted>
  <dcterms:created xsi:type="dcterms:W3CDTF">2018-11-06T11:44:55Z</dcterms:created>
  <dcterms:modified xsi:type="dcterms:W3CDTF">2020-08-24T05:43:35Z</dcterms:modified>
</cp:coreProperties>
</file>