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2"/>
  </p:notesMasterIdLst>
  <p:sldIdLst>
    <p:sldId id="275" r:id="rId3"/>
    <p:sldId id="297" r:id="rId4"/>
    <p:sldId id="301" r:id="rId5"/>
    <p:sldId id="310" r:id="rId6"/>
    <p:sldId id="306" r:id="rId7"/>
    <p:sldId id="307" r:id="rId8"/>
    <p:sldId id="309" r:id="rId9"/>
    <p:sldId id="313" r:id="rId10"/>
    <p:sldId id="312" r:id="rId1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59A77A"/>
    <a:srgbClr val="DA0000"/>
    <a:srgbClr val="2E6E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74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181770574621416"/>
          <c:y val="0.26679470254938992"/>
          <c:w val="0.69190600522193213"/>
          <c:h val="0.40307101727447214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30928">
              <a:noFill/>
            </a:ln>
          </c:spPr>
          <c:explosion val="25"/>
          <c:dPt>
            <c:idx val="0"/>
            <c:bubble3D val="0"/>
            <c:spPr>
              <a:solidFill>
                <a:srgbClr val="FFCC00"/>
              </a:solidFill>
              <a:ln w="30928">
                <a:noFill/>
              </a:ln>
            </c:spPr>
          </c:dPt>
          <c:dPt>
            <c:idx val="1"/>
            <c:bubble3D val="0"/>
            <c:spPr>
              <a:solidFill>
                <a:srgbClr val="CC99FF"/>
              </a:solidFill>
              <a:ln w="30928">
                <a:noFill/>
              </a:ln>
            </c:spPr>
          </c:dPt>
          <c:dPt>
            <c:idx val="2"/>
            <c:bubble3D val="0"/>
            <c:spPr>
              <a:solidFill>
                <a:srgbClr val="33CCCC"/>
              </a:solidFill>
              <a:ln w="30928">
                <a:noFill/>
              </a:ln>
            </c:spPr>
          </c:dPt>
          <c:dLbls>
            <c:dLbl>
              <c:idx val="0"/>
              <c:layout>
                <c:manualLayout>
                  <c:x val="1.2306094496161251E-2"/>
                  <c:y val="-0.316273373996696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7021158272453901E-2"/>
                  <c:y val="-7.36514248872165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067444485923043E-2"/>
                  <c:y val="-1.62399988343735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2930817123545295E-2"/>
                  <c:y val="-3.352237824351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3782306303040958E-2"/>
                  <c:y val="-2.07401818741451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30928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Sheet1!$B$1:$F$1</c:f>
              <c:strCache>
                <c:ptCount val="5"/>
                <c:pt idx="0">
                  <c:v>Субсидии СМСП</c:v>
                </c:pt>
                <c:pt idx="1">
                  <c:v>Грант для начинающих предпринимателей</c:v>
                </c:pt>
                <c:pt idx="2">
                  <c:v>Грант для развития бизнеса</c:v>
                </c:pt>
                <c:pt idx="3">
                  <c:v>Информационная поддержка</c:v>
                </c:pt>
                <c:pt idx="4">
                  <c:v>Мероприятия по популяризации предпринимательства</c:v>
                </c:pt>
              </c:strCache>
            </c:strRef>
          </c:cat>
          <c:val>
            <c:numRef>
              <c:f>Sheet1!$B$2:$F$2</c:f>
              <c:numCache>
                <c:formatCode>_-* #,##0.0_р_._-;\-* #,##0.0_р_._-;_-* "-"??_р_._-;_-@_-</c:formatCode>
                <c:ptCount val="5"/>
                <c:pt idx="0">
                  <c:v>3362.72</c:v>
                </c:pt>
                <c:pt idx="1">
                  <c:v>300</c:v>
                </c:pt>
                <c:pt idx="2">
                  <c:v>500</c:v>
                </c:pt>
                <c:pt idx="3">
                  <c:v>409.99</c:v>
                </c:pt>
                <c:pt idx="4">
                  <c:v>752.48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0928">
          <a:noFill/>
        </a:ln>
      </c:spPr>
    </c:plotArea>
    <c:legend>
      <c:legendPos val="b"/>
      <c:legendEntry>
        <c:idx val="0"/>
        <c:txPr>
          <a:bodyPr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lnSpc>
                <a:spcPts val="1500"/>
              </a:lnSpc>
              <a:defRPr sz="11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16505296489117799"/>
          <c:y val="0.7348543695509242"/>
          <c:w val="0.50194611324324112"/>
          <c:h val="0.25936303070150674"/>
        </c:manualLayout>
      </c:layout>
      <c:overlay val="0"/>
      <c:spPr>
        <a:noFill/>
        <a:ln w="15464">
          <a:solidFill>
            <a:srgbClr val="FF0000"/>
          </a:solidFill>
          <a:prstDash val="solid"/>
        </a:ln>
      </c:spPr>
      <c:txPr>
        <a:bodyPr/>
        <a:lstStyle/>
        <a:p>
          <a:pPr>
            <a:defRPr sz="2000" b="1" i="0" u="none" strike="noStrike" baseline="0">
              <a:solidFill>
                <a:srgbClr val="000000"/>
              </a:solidFill>
              <a:latin typeface="Times New Roman" pitchFamily="18" charset="0"/>
              <a:ea typeface="Arial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131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9E69F9-F7B9-476C-A5FB-CB3024B759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3D6AB57E-8E37-4EE6-A2AE-92E8A0CA6DA3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1.Количество малых и средних предприятий включая индивидуальных предпринимателей на 10 тыс. населения (единиц).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591386ED-BDC6-461A-9527-C971F4CF4EBB}" type="par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156BE564-3C83-433F-8B9A-3F59DB9F862A}" type="sib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07E7E94F-D688-43B0-AFD8-D5BC491D3824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2.Доля </a:t>
          </a:r>
          <a:r>
            <a:rPr lang="ru-RU" sz="1050" dirty="0" err="1" smtClean="0">
              <a:latin typeface="Times New Roman" pitchFamily="18" charset="0"/>
              <a:cs typeface="Times New Roman" pitchFamily="18" charset="0"/>
            </a:rPr>
            <a:t>среднеспис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.    численности занятых на малых и средних предприятиях,  включая ИП, в общей численности  работающих (%).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00BCE1A7-9AE5-4C33-9B8A-2879AA64D594}" type="parTrans" cxnId="{EF9A99A4-D03D-4281-BDBB-5F9CD751E6C4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78D5C235-4FBF-4288-A346-85BC9BF4F596}" type="sibTrans" cxnId="{EF9A99A4-D03D-4281-BDBB-5F9CD751E6C4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E6DAC36A-B69F-42AD-9483-4C2568C2015F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4.Количество СМСП, включая индивидуальных предпринимателей, получивших финансовую поддержку» (единиц).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5908FC53-D04B-4638-93CC-18AAAE5C7EF5}" type="parTrans" cxnId="{001A72A2-BCF0-4046-8CDD-94C8DEA69B6D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2C12825E-525C-4857-8B31-0E9445FA7FCC}" type="sibTrans" cxnId="{001A72A2-BCF0-4046-8CDD-94C8DEA69B6D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F959A526-3B61-4814-AEF2-3A3A5033628D}">
      <dgm:prSet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3.Количество проведенных публичных мероприятий (выставки-ярмарки, круглые столы, семинары, мастер-классы), в которых организовано участие СМСП (единиц).</a:t>
          </a:r>
        </a:p>
      </dgm:t>
    </dgm:pt>
    <dgm:pt modelId="{C0943C2B-8953-4572-9572-BA5CF31F3972}" type="parTrans" cxnId="{296E34BF-02A1-4B44-A583-0539519E6F0C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23B37660-86D0-4CDA-B6C7-0E756A57ECB2}" type="sibTrans" cxnId="{296E34BF-02A1-4B44-A583-0539519E6F0C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30AE36FD-FD9E-4FA7-86E5-1DF8C3A42419}" type="pres">
      <dgm:prSet presAssocID="{AC9E69F9-F7B9-476C-A5FB-CB3024B75963}" presName="Name0" presStyleCnt="0">
        <dgm:presLayoutVars>
          <dgm:dir/>
          <dgm:animLvl val="lvl"/>
          <dgm:resizeHandles val="exact"/>
        </dgm:presLayoutVars>
      </dgm:prSet>
      <dgm:spPr/>
    </dgm:pt>
    <dgm:pt modelId="{F2932D9F-8C6B-47E1-A5D5-6355F9ED31CA}" type="pres">
      <dgm:prSet presAssocID="{3D6AB57E-8E37-4EE6-A2AE-92E8A0CA6DA3}" presName="parTxOnly" presStyleLbl="node1" presStyleIdx="0" presStyleCnt="4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E4BB8-1546-4BE9-98CF-FDF65CD4AC12}" type="pres">
      <dgm:prSet presAssocID="{156BE564-3C83-433F-8B9A-3F59DB9F862A}" presName="parTxOnlySpace" presStyleCnt="0"/>
      <dgm:spPr/>
    </dgm:pt>
    <dgm:pt modelId="{F1A00FFD-5D1A-4172-81C0-5A4C431B90BB}" type="pres">
      <dgm:prSet presAssocID="{07E7E94F-D688-43B0-AFD8-D5BC491D3824}" presName="parTxOnly" presStyleLbl="node1" presStyleIdx="1" presStyleCnt="4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1DF2C-FBD5-4BD4-B46F-6FFD3142333B}" type="pres">
      <dgm:prSet presAssocID="{78D5C235-4FBF-4288-A346-85BC9BF4F596}" presName="parTxOnlySpace" presStyleCnt="0"/>
      <dgm:spPr/>
    </dgm:pt>
    <dgm:pt modelId="{C3ABA947-4D16-4DC0-8CB5-625C338EDBB3}" type="pres">
      <dgm:prSet presAssocID="{F959A526-3B61-4814-AEF2-3A3A5033628D}" presName="parTxOnly" presStyleLbl="node1" presStyleIdx="2" presStyleCnt="4" custScaleX="115180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08A87D-6B14-485B-A5B6-FCCADBCF54FA}" type="pres">
      <dgm:prSet presAssocID="{23B37660-86D0-4CDA-B6C7-0E756A57ECB2}" presName="parTxOnlySpace" presStyleCnt="0"/>
      <dgm:spPr/>
    </dgm:pt>
    <dgm:pt modelId="{DB25E3F4-A3DC-4683-ACD3-C0648DE0785C}" type="pres">
      <dgm:prSet presAssocID="{E6DAC36A-B69F-42AD-9483-4C2568C2015F}" presName="parTxOnly" presStyleLbl="node1" presStyleIdx="3" presStyleCnt="4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4E839D-8E1B-404E-B958-BB5BBBF2C237}" type="presOf" srcId="{AC9E69F9-F7B9-476C-A5FB-CB3024B75963}" destId="{30AE36FD-FD9E-4FA7-86E5-1DF8C3A42419}" srcOrd="0" destOrd="0" presId="urn:microsoft.com/office/officeart/2005/8/layout/chevron1"/>
    <dgm:cxn modelId="{770DDD56-CDBE-49F9-9C48-A6AA8F065A16}" srcId="{AC9E69F9-F7B9-476C-A5FB-CB3024B75963}" destId="{3D6AB57E-8E37-4EE6-A2AE-92E8A0CA6DA3}" srcOrd="0" destOrd="0" parTransId="{591386ED-BDC6-461A-9527-C971F4CF4EBB}" sibTransId="{156BE564-3C83-433F-8B9A-3F59DB9F862A}"/>
    <dgm:cxn modelId="{336E9F84-0A2B-4545-97E3-BD910212AB07}" type="presOf" srcId="{F959A526-3B61-4814-AEF2-3A3A5033628D}" destId="{C3ABA947-4D16-4DC0-8CB5-625C338EDBB3}" srcOrd="0" destOrd="0" presId="urn:microsoft.com/office/officeart/2005/8/layout/chevron1"/>
    <dgm:cxn modelId="{89120744-517F-410C-ADBC-E60167F05292}" type="presOf" srcId="{E6DAC36A-B69F-42AD-9483-4C2568C2015F}" destId="{DB25E3F4-A3DC-4683-ACD3-C0648DE0785C}" srcOrd="0" destOrd="0" presId="urn:microsoft.com/office/officeart/2005/8/layout/chevron1"/>
    <dgm:cxn modelId="{001A72A2-BCF0-4046-8CDD-94C8DEA69B6D}" srcId="{AC9E69F9-F7B9-476C-A5FB-CB3024B75963}" destId="{E6DAC36A-B69F-42AD-9483-4C2568C2015F}" srcOrd="3" destOrd="0" parTransId="{5908FC53-D04B-4638-93CC-18AAAE5C7EF5}" sibTransId="{2C12825E-525C-4857-8B31-0E9445FA7FCC}"/>
    <dgm:cxn modelId="{591C4D96-3EFC-40E5-B93B-01325BD64A7D}" type="presOf" srcId="{07E7E94F-D688-43B0-AFD8-D5BC491D3824}" destId="{F1A00FFD-5D1A-4172-81C0-5A4C431B90BB}" srcOrd="0" destOrd="0" presId="urn:microsoft.com/office/officeart/2005/8/layout/chevron1"/>
    <dgm:cxn modelId="{12CEA863-181E-40C8-BE3A-ED6E2BDB5C20}" type="presOf" srcId="{3D6AB57E-8E37-4EE6-A2AE-92E8A0CA6DA3}" destId="{F2932D9F-8C6B-47E1-A5D5-6355F9ED31CA}" srcOrd="0" destOrd="0" presId="urn:microsoft.com/office/officeart/2005/8/layout/chevron1"/>
    <dgm:cxn modelId="{296E34BF-02A1-4B44-A583-0539519E6F0C}" srcId="{AC9E69F9-F7B9-476C-A5FB-CB3024B75963}" destId="{F959A526-3B61-4814-AEF2-3A3A5033628D}" srcOrd="2" destOrd="0" parTransId="{C0943C2B-8953-4572-9572-BA5CF31F3972}" sibTransId="{23B37660-86D0-4CDA-B6C7-0E756A57ECB2}"/>
    <dgm:cxn modelId="{EF9A99A4-D03D-4281-BDBB-5F9CD751E6C4}" srcId="{AC9E69F9-F7B9-476C-A5FB-CB3024B75963}" destId="{07E7E94F-D688-43B0-AFD8-D5BC491D3824}" srcOrd="1" destOrd="0" parTransId="{00BCE1A7-9AE5-4C33-9B8A-2879AA64D594}" sibTransId="{78D5C235-4FBF-4288-A346-85BC9BF4F596}"/>
    <dgm:cxn modelId="{61183947-B84F-4823-A5C9-83CCEDA061FA}" type="presParOf" srcId="{30AE36FD-FD9E-4FA7-86E5-1DF8C3A42419}" destId="{F2932D9F-8C6B-47E1-A5D5-6355F9ED31CA}" srcOrd="0" destOrd="0" presId="urn:microsoft.com/office/officeart/2005/8/layout/chevron1"/>
    <dgm:cxn modelId="{61A01A2F-16DD-4083-B8A8-9AA3A6F2969B}" type="presParOf" srcId="{30AE36FD-FD9E-4FA7-86E5-1DF8C3A42419}" destId="{612E4BB8-1546-4BE9-98CF-FDF65CD4AC12}" srcOrd="1" destOrd="0" presId="urn:microsoft.com/office/officeart/2005/8/layout/chevron1"/>
    <dgm:cxn modelId="{21386C35-64B1-4F27-BA39-387DF4FB4B6F}" type="presParOf" srcId="{30AE36FD-FD9E-4FA7-86E5-1DF8C3A42419}" destId="{F1A00FFD-5D1A-4172-81C0-5A4C431B90BB}" srcOrd="2" destOrd="0" presId="urn:microsoft.com/office/officeart/2005/8/layout/chevron1"/>
    <dgm:cxn modelId="{0D5B13D6-FBFB-46A0-A982-1285BE414036}" type="presParOf" srcId="{30AE36FD-FD9E-4FA7-86E5-1DF8C3A42419}" destId="{C381DF2C-FBD5-4BD4-B46F-6FFD3142333B}" srcOrd="3" destOrd="0" presId="urn:microsoft.com/office/officeart/2005/8/layout/chevron1"/>
    <dgm:cxn modelId="{ABD368B2-CE37-4B7C-A7E9-082663814C45}" type="presParOf" srcId="{30AE36FD-FD9E-4FA7-86E5-1DF8C3A42419}" destId="{C3ABA947-4D16-4DC0-8CB5-625C338EDBB3}" srcOrd="4" destOrd="0" presId="urn:microsoft.com/office/officeart/2005/8/layout/chevron1"/>
    <dgm:cxn modelId="{D1BEE3B5-A198-425D-8EE3-E1BC9E3D3E63}" type="presParOf" srcId="{30AE36FD-FD9E-4FA7-86E5-1DF8C3A42419}" destId="{A108A87D-6B14-485B-A5B6-FCCADBCF54FA}" srcOrd="5" destOrd="0" presId="urn:microsoft.com/office/officeart/2005/8/layout/chevron1"/>
    <dgm:cxn modelId="{0F316346-06A9-4919-BDC9-DA574AF31BC2}" type="presParOf" srcId="{30AE36FD-FD9E-4FA7-86E5-1DF8C3A42419}" destId="{DB25E3F4-A3DC-4683-ACD3-C0648DE0785C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9E69F9-F7B9-476C-A5FB-CB3024B759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3D6AB57E-8E37-4EE6-A2AE-92E8A0CA6DA3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1.Количество малых и средних предприятий включая индивидуальных предпринимателей на 10 тыс. населения (единиц).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591386ED-BDC6-461A-9527-C971F4CF4EBB}" type="par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156BE564-3C83-433F-8B9A-3F59DB9F862A}" type="sib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07E7E94F-D688-43B0-AFD8-D5BC491D3824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2.Доля </a:t>
          </a:r>
          <a:r>
            <a:rPr lang="ru-RU" sz="1050" dirty="0" err="1" smtClean="0">
              <a:latin typeface="Times New Roman" pitchFamily="18" charset="0"/>
              <a:cs typeface="Times New Roman" pitchFamily="18" charset="0"/>
            </a:rPr>
            <a:t>среднесписоч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.    численности занятых на малых и средних предприятиях,  включая ИП, в общей численности  работающих (%).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00BCE1A7-9AE5-4C33-9B8A-2879AA64D594}" type="parTrans" cxnId="{EF9A99A4-D03D-4281-BDBB-5F9CD751E6C4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78D5C235-4FBF-4288-A346-85BC9BF4F596}" type="sibTrans" cxnId="{EF9A99A4-D03D-4281-BDBB-5F9CD751E6C4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F959A526-3B61-4814-AEF2-3A3A5033628D}">
      <dgm:prSet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4.Количество СМСП, включая индивидуальных предпринимателей, получивших финансовую поддержку» (единиц).</a:t>
          </a:r>
        </a:p>
      </dgm:t>
    </dgm:pt>
    <dgm:pt modelId="{C0943C2B-8953-4572-9572-BA5CF31F3972}" type="parTrans" cxnId="{296E34BF-02A1-4B44-A583-0539519E6F0C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23B37660-86D0-4CDA-B6C7-0E756A57ECB2}" type="sibTrans" cxnId="{296E34BF-02A1-4B44-A583-0539519E6F0C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CB73EEA0-D70D-4B41-BF9A-7EB6A8BD5F71}">
      <dgm:prSet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5.Численность занятых в сфере МСП, включая индивидуальных предпринимателей» (тыс. человек)</a:t>
          </a:r>
        </a:p>
      </dgm:t>
    </dgm:pt>
    <dgm:pt modelId="{DDC50103-2118-4D04-8D69-592243C0B5C8}" type="parTrans" cxnId="{602583A0-3C3D-4F0A-841E-EA7C7F99C532}">
      <dgm:prSet/>
      <dgm:spPr/>
      <dgm:t>
        <a:bodyPr/>
        <a:lstStyle/>
        <a:p>
          <a:endParaRPr lang="ru-RU"/>
        </a:p>
      </dgm:t>
    </dgm:pt>
    <dgm:pt modelId="{7D6C35C0-94D4-487A-8CA4-3A2BF33838CD}" type="sibTrans" cxnId="{602583A0-3C3D-4F0A-841E-EA7C7F99C532}">
      <dgm:prSet/>
      <dgm:spPr/>
      <dgm:t>
        <a:bodyPr/>
        <a:lstStyle/>
        <a:p>
          <a:endParaRPr lang="ru-RU"/>
        </a:p>
      </dgm:t>
    </dgm:pt>
    <dgm:pt modelId="{30AE36FD-FD9E-4FA7-86E5-1DF8C3A42419}" type="pres">
      <dgm:prSet presAssocID="{AC9E69F9-F7B9-476C-A5FB-CB3024B75963}" presName="Name0" presStyleCnt="0">
        <dgm:presLayoutVars>
          <dgm:dir/>
          <dgm:animLvl val="lvl"/>
          <dgm:resizeHandles val="exact"/>
        </dgm:presLayoutVars>
      </dgm:prSet>
      <dgm:spPr/>
    </dgm:pt>
    <dgm:pt modelId="{F2932D9F-8C6B-47E1-A5D5-6355F9ED31CA}" type="pres">
      <dgm:prSet presAssocID="{3D6AB57E-8E37-4EE6-A2AE-92E8A0CA6DA3}" presName="parTxOnly" presStyleLbl="node1" presStyleIdx="0" presStyleCnt="4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E4BB8-1546-4BE9-98CF-FDF65CD4AC12}" type="pres">
      <dgm:prSet presAssocID="{156BE564-3C83-433F-8B9A-3F59DB9F862A}" presName="parTxOnlySpace" presStyleCnt="0"/>
      <dgm:spPr/>
    </dgm:pt>
    <dgm:pt modelId="{F1A00FFD-5D1A-4172-81C0-5A4C431B90BB}" type="pres">
      <dgm:prSet presAssocID="{07E7E94F-D688-43B0-AFD8-D5BC491D3824}" presName="parTxOnly" presStyleLbl="node1" presStyleIdx="1" presStyleCnt="4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1DF2C-FBD5-4BD4-B46F-6FFD3142333B}" type="pres">
      <dgm:prSet presAssocID="{78D5C235-4FBF-4288-A346-85BC9BF4F596}" presName="parTxOnlySpace" presStyleCnt="0"/>
      <dgm:spPr/>
    </dgm:pt>
    <dgm:pt modelId="{C3ABA947-4D16-4DC0-8CB5-625C338EDBB3}" type="pres">
      <dgm:prSet presAssocID="{F959A526-3B61-4814-AEF2-3A3A5033628D}" presName="parTxOnly" presStyleLbl="node1" presStyleIdx="2" presStyleCnt="4" custScaleX="115180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08A87D-6B14-485B-A5B6-FCCADBCF54FA}" type="pres">
      <dgm:prSet presAssocID="{23B37660-86D0-4CDA-B6C7-0E756A57ECB2}" presName="parTxOnlySpace" presStyleCnt="0"/>
      <dgm:spPr/>
    </dgm:pt>
    <dgm:pt modelId="{0F945580-6C26-4DC6-A1B5-69DE91366660}" type="pres">
      <dgm:prSet presAssocID="{CB73EEA0-D70D-4B41-BF9A-7EB6A8BD5F71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36B162-546E-48A4-9D43-07E7EB85862D}" type="presOf" srcId="{07E7E94F-D688-43B0-AFD8-D5BC491D3824}" destId="{F1A00FFD-5D1A-4172-81C0-5A4C431B90BB}" srcOrd="0" destOrd="0" presId="urn:microsoft.com/office/officeart/2005/8/layout/chevron1"/>
    <dgm:cxn modelId="{602583A0-3C3D-4F0A-841E-EA7C7F99C532}" srcId="{AC9E69F9-F7B9-476C-A5FB-CB3024B75963}" destId="{CB73EEA0-D70D-4B41-BF9A-7EB6A8BD5F71}" srcOrd="3" destOrd="0" parTransId="{DDC50103-2118-4D04-8D69-592243C0B5C8}" sibTransId="{7D6C35C0-94D4-487A-8CA4-3A2BF33838CD}"/>
    <dgm:cxn modelId="{770DDD56-CDBE-49F9-9C48-A6AA8F065A16}" srcId="{AC9E69F9-F7B9-476C-A5FB-CB3024B75963}" destId="{3D6AB57E-8E37-4EE6-A2AE-92E8A0CA6DA3}" srcOrd="0" destOrd="0" parTransId="{591386ED-BDC6-461A-9527-C971F4CF4EBB}" sibTransId="{156BE564-3C83-433F-8B9A-3F59DB9F862A}"/>
    <dgm:cxn modelId="{0D5AD33B-DB68-4BAA-B689-64ACE2A2C41B}" type="presOf" srcId="{AC9E69F9-F7B9-476C-A5FB-CB3024B75963}" destId="{30AE36FD-FD9E-4FA7-86E5-1DF8C3A42419}" srcOrd="0" destOrd="0" presId="urn:microsoft.com/office/officeart/2005/8/layout/chevron1"/>
    <dgm:cxn modelId="{03B83ABE-BB67-4DDD-A0E8-A9BA798F4DB5}" type="presOf" srcId="{CB73EEA0-D70D-4B41-BF9A-7EB6A8BD5F71}" destId="{0F945580-6C26-4DC6-A1B5-69DE91366660}" srcOrd="0" destOrd="0" presId="urn:microsoft.com/office/officeart/2005/8/layout/chevron1"/>
    <dgm:cxn modelId="{926BC403-3211-4134-957C-3427A9F592ED}" type="presOf" srcId="{3D6AB57E-8E37-4EE6-A2AE-92E8A0CA6DA3}" destId="{F2932D9F-8C6B-47E1-A5D5-6355F9ED31CA}" srcOrd="0" destOrd="0" presId="urn:microsoft.com/office/officeart/2005/8/layout/chevron1"/>
    <dgm:cxn modelId="{963A3028-62D1-41C2-9F5A-778C5E2E87B3}" type="presOf" srcId="{F959A526-3B61-4814-AEF2-3A3A5033628D}" destId="{C3ABA947-4D16-4DC0-8CB5-625C338EDBB3}" srcOrd="0" destOrd="0" presId="urn:microsoft.com/office/officeart/2005/8/layout/chevron1"/>
    <dgm:cxn modelId="{296E34BF-02A1-4B44-A583-0539519E6F0C}" srcId="{AC9E69F9-F7B9-476C-A5FB-CB3024B75963}" destId="{F959A526-3B61-4814-AEF2-3A3A5033628D}" srcOrd="2" destOrd="0" parTransId="{C0943C2B-8953-4572-9572-BA5CF31F3972}" sibTransId="{23B37660-86D0-4CDA-B6C7-0E756A57ECB2}"/>
    <dgm:cxn modelId="{EF9A99A4-D03D-4281-BDBB-5F9CD751E6C4}" srcId="{AC9E69F9-F7B9-476C-A5FB-CB3024B75963}" destId="{07E7E94F-D688-43B0-AFD8-D5BC491D3824}" srcOrd="1" destOrd="0" parTransId="{00BCE1A7-9AE5-4C33-9B8A-2879AA64D594}" sibTransId="{78D5C235-4FBF-4288-A346-85BC9BF4F596}"/>
    <dgm:cxn modelId="{DCC52993-306A-4154-919D-721149008567}" type="presParOf" srcId="{30AE36FD-FD9E-4FA7-86E5-1DF8C3A42419}" destId="{F2932D9F-8C6B-47E1-A5D5-6355F9ED31CA}" srcOrd="0" destOrd="0" presId="urn:microsoft.com/office/officeart/2005/8/layout/chevron1"/>
    <dgm:cxn modelId="{6FA09962-8AE9-4EDA-B930-798076C472A2}" type="presParOf" srcId="{30AE36FD-FD9E-4FA7-86E5-1DF8C3A42419}" destId="{612E4BB8-1546-4BE9-98CF-FDF65CD4AC12}" srcOrd="1" destOrd="0" presId="urn:microsoft.com/office/officeart/2005/8/layout/chevron1"/>
    <dgm:cxn modelId="{0946D9B2-3162-4947-8E92-0171F41C8A8D}" type="presParOf" srcId="{30AE36FD-FD9E-4FA7-86E5-1DF8C3A42419}" destId="{F1A00FFD-5D1A-4172-81C0-5A4C431B90BB}" srcOrd="2" destOrd="0" presId="urn:microsoft.com/office/officeart/2005/8/layout/chevron1"/>
    <dgm:cxn modelId="{2F9CECAB-C0ED-4C54-9820-1433FF768DEE}" type="presParOf" srcId="{30AE36FD-FD9E-4FA7-86E5-1DF8C3A42419}" destId="{C381DF2C-FBD5-4BD4-B46F-6FFD3142333B}" srcOrd="3" destOrd="0" presId="urn:microsoft.com/office/officeart/2005/8/layout/chevron1"/>
    <dgm:cxn modelId="{D7E1A2AE-FA73-4C02-8D7C-2AF66FD01C67}" type="presParOf" srcId="{30AE36FD-FD9E-4FA7-86E5-1DF8C3A42419}" destId="{C3ABA947-4D16-4DC0-8CB5-625C338EDBB3}" srcOrd="4" destOrd="0" presId="urn:microsoft.com/office/officeart/2005/8/layout/chevron1"/>
    <dgm:cxn modelId="{9C3699BD-5301-45FE-B016-0EB1BDC964F6}" type="presParOf" srcId="{30AE36FD-FD9E-4FA7-86E5-1DF8C3A42419}" destId="{A108A87D-6B14-485B-A5B6-FCCADBCF54FA}" srcOrd="5" destOrd="0" presId="urn:microsoft.com/office/officeart/2005/8/layout/chevron1"/>
    <dgm:cxn modelId="{E4ABF743-F541-4A3B-8B45-6709FC4395F4}" type="presParOf" srcId="{30AE36FD-FD9E-4FA7-86E5-1DF8C3A42419}" destId="{0F945580-6C26-4DC6-A1B5-69DE91366660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9E69F9-F7B9-476C-A5FB-CB3024B759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3D6AB57E-8E37-4EE6-A2AE-92E8A0CA6DA3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6.Количество проведенных ярмарок на территории Нефтеюганского района, в том числе с участием сельхоз и товаропроизводителей (единиц).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91386ED-BDC6-461A-9527-C971F4CF4EBB}" type="par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156BE564-3C83-433F-8B9A-3F59DB9F862A}" type="sibTrans" cxnId="{770DDD56-CDBE-49F9-9C48-A6AA8F065A16}">
      <dgm:prSet/>
      <dgm:spPr/>
      <dgm:t>
        <a:bodyPr/>
        <a:lstStyle/>
        <a:p>
          <a:endParaRPr lang="ru-RU" sz="1050">
            <a:latin typeface="Times New Roman" pitchFamily="18" charset="0"/>
            <a:cs typeface="Times New Roman" pitchFamily="18" charset="0"/>
          </a:endParaRPr>
        </a:p>
      </dgm:t>
    </dgm:pt>
    <dgm:pt modelId="{30AE36FD-FD9E-4FA7-86E5-1DF8C3A42419}" type="pres">
      <dgm:prSet presAssocID="{AC9E69F9-F7B9-476C-A5FB-CB3024B75963}" presName="Name0" presStyleCnt="0">
        <dgm:presLayoutVars>
          <dgm:dir/>
          <dgm:animLvl val="lvl"/>
          <dgm:resizeHandles val="exact"/>
        </dgm:presLayoutVars>
      </dgm:prSet>
      <dgm:spPr/>
    </dgm:pt>
    <dgm:pt modelId="{F2932D9F-8C6B-47E1-A5D5-6355F9ED31CA}" type="pres">
      <dgm:prSet presAssocID="{3D6AB57E-8E37-4EE6-A2AE-92E8A0CA6DA3}" presName="parTxOnly" presStyleLbl="node1" presStyleIdx="0" presStyleCnt="1" custScaleY="106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0DDD56-CDBE-49F9-9C48-A6AA8F065A16}" srcId="{AC9E69F9-F7B9-476C-A5FB-CB3024B75963}" destId="{3D6AB57E-8E37-4EE6-A2AE-92E8A0CA6DA3}" srcOrd="0" destOrd="0" parTransId="{591386ED-BDC6-461A-9527-C971F4CF4EBB}" sibTransId="{156BE564-3C83-433F-8B9A-3F59DB9F862A}"/>
    <dgm:cxn modelId="{CE3AA2CD-DC72-4459-AE5A-D62EF4C94FC2}" type="presOf" srcId="{3D6AB57E-8E37-4EE6-A2AE-92E8A0CA6DA3}" destId="{F2932D9F-8C6B-47E1-A5D5-6355F9ED31CA}" srcOrd="0" destOrd="0" presId="urn:microsoft.com/office/officeart/2005/8/layout/chevron1"/>
    <dgm:cxn modelId="{C9B5AE62-9B62-4D78-912E-7B51C335ED3D}" type="presOf" srcId="{AC9E69F9-F7B9-476C-A5FB-CB3024B75963}" destId="{30AE36FD-FD9E-4FA7-86E5-1DF8C3A42419}" srcOrd="0" destOrd="0" presId="urn:microsoft.com/office/officeart/2005/8/layout/chevron1"/>
    <dgm:cxn modelId="{147EEBF2-EE11-45F0-9BA7-89E8F7809A68}" type="presParOf" srcId="{30AE36FD-FD9E-4FA7-86E5-1DF8C3A42419}" destId="{F2932D9F-8C6B-47E1-A5D5-6355F9ED31CA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932D9F-8C6B-47E1-A5D5-6355F9ED31CA}">
      <dsp:nvSpPr>
        <dsp:cNvPr id="0" name=""/>
        <dsp:cNvSpPr/>
      </dsp:nvSpPr>
      <dsp:spPr>
        <a:xfrm>
          <a:off x="5943" y="1244371"/>
          <a:ext cx="2342958" cy="9997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1.Количество малых и средних предприятий включая индивидуальных предпринимателей на 10 тыс. населения (единиц).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5832" y="1244371"/>
        <a:ext cx="1343181" cy="999777"/>
      </dsp:txXfrm>
    </dsp:sp>
    <dsp:sp modelId="{F1A00FFD-5D1A-4172-81C0-5A4C431B90BB}">
      <dsp:nvSpPr>
        <dsp:cNvPr id="0" name=""/>
        <dsp:cNvSpPr/>
      </dsp:nvSpPr>
      <dsp:spPr>
        <a:xfrm>
          <a:off x="2114606" y="1244371"/>
          <a:ext cx="2342958" cy="9997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2.Доля </a:t>
          </a:r>
          <a:r>
            <a:rPr lang="ru-RU" sz="1050" kern="1200" dirty="0" err="1" smtClean="0">
              <a:latin typeface="Times New Roman" pitchFamily="18" charset="0"/>
              <a:cs typeface="Times New Roman" pitchFamily="18" charset="0"/>
            </a:rPr>
            <a:t>среднеспис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.    численности занятых на малых и средних предприятиях,  включая ИП, в общей численности  работающих (%).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14495" y="1244371"/>
        <a:ext cx="1343181" cy="999777"/>
      </dsp:txXfrm>
    </dsp:sp>
    <dsp:sp modelId="{C3ABA947-4D16-4DC0-8CB5-625C338EDBB3}">
      <dsp:nvSpPr>
        <dsp:cNvPr id="0" name=""/>
        <dsp:cNvSpPr/>
      </dsp:nvSpPr>
      <dsp:spPr>
        <a:xfrm>
          <a:off x="4223269" y="1244371"/>
          <a:ext cx="2698619" cy="9997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3.Количество проведенных публичных мероприятий (выставки-ярмарки, круглые столы, семинары, мастер-классы), в которых организовано участие СМСП (единиц).</a:t>
          </a:r>
        </a:p>
      </dsp:txBody>
      <dsp:txXfrm>
        <a:off x="4723158" y="1244371"/>
        <a:ext cx="1698842" cy="999777"/>
      </dsp:txXfrm>
    </dsp:sp>
    <dsp:sp modelId="{DB25E3F4-A3DC-4683-ACD3-C0648DE0785C}">
      <dsp:nvSpPr>
        <dsp:cNvPr id="0" name=""/>
        <dsp:cNvSpPr/>
      </dsp:nvSpPr>
      <dsp:spPr>
        <a:xfrm>
          <a:off x="6687593" y="1244371"/>
          <a:ext cx="2342958" cy="9997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4.Количество СМСП, включая индивидуальных предпринимателей, получивших финансовую поддержку» (единиц).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187482" y="1244371"/>
        <a:ext cx="1343181" cy="9997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932D9F-8C6B-47E1-A5D5-6355F9ED31CA}">
      <dsp:nvSpPr>
        <dsp:cNvPr id="0" name=""/>
        <dsp:cNvSpPr/>
      </dsp:nvSpPr>
      <dsp:spPr>
        <a:xfrm>
          <a:off x="5998" y="1656185"/>
          <a:ext cx="2364535" cy="10089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1.Количество малых и средних предприятий включая индивидуальных предпринимателей на 10 тыс. населения (единиц).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0491" y="1656185"/>
        <a:ext cx="1355550" cy="1008985"/>
      </dsp:txXfrm>
    </dsp:sp>
    <dsp:sp modelId="{F1A00FFD-5D1A-4172-81C0-5A4C431B90BB}">
      <dsp:nvSpPr>
        <dsp:cNvPr id="0" name=""/>
        <dsp:cNvSpPr/>
      </dsp:nvSpPr>
      <dsp:spPr>
        <a:xfrm>
          <a:off x="2134081" y="1656185"/>
          <a:ext cx="2364535" cy="10089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2.Доля </a:t>
          </a:r>
          <a:r>
            <a:rPr lang="ru-RU" sz="1050" kern="1200" dirty="0" err="1" smtClean="0">
              <a:latin typeface="Times New Roman" pitchFamily="18" charset="0"/>
              <a:cs typeface="Times New Roman" pitchFamily="18" charset="0"/>
            </a:rPr>
            <a:t>среднесписоч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.    численности занятых на малых и средних предприятиях,  включая ИП, в общей численности  работающих (%).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38574" y="1656185"/>
        <a:ext cx="1355550" cy="1008985"/>
      </dsp:txXfrm>
    </dsp:sp>
    <dsp:sp modelId="{C3ABA947-4D16-4DC0-8CB5-625C338EDBB3}">
      <dsp:nvSpPr>
        <dsp:cNvPr id="0" name=""/>
        <dsp:cNvSpPr/>
      </dsp:nvSpPr>
      <dsp:spPr>
        <a:xfrm>
          <a:off x="4262163" y="1656185"/>
          <a:ext cx="2723472" cy="10089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4.Количество СМСП, включая индивидуальных предпринимателей, получивших финансовую поддержку» (единиц).</a:t>
          </a:r>
        </a:p>
      </dsp:txBody>
      <dsp:txXfrm>
        <a:off x="4766656" y="1656185"/>
        <a:ext cx="1714487" cy="1008985"/>
      </dsp:txXfrm>
    </dsp:sp>
    <dsp:sp modelId="{0F945580-6C26-4DC6-A1B5-69DE91366660}">
      <dsp:nvSpPr>
        <dsp:cNvPr id="0" name=""/>
        <dsp:cNvSpPr/>
      </dsp:nvSpPr>
      <dsp:spPr>
        <a:xfrm>
          <a:off x="6749182" y="1687770"/>
          <a:ext cx="2364535" cy="94581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5.Численность занятых в сфере МСП, включая индивидуальных предпринимателей» (тыс. человек)</a:t>
          </a:r>
        </a:p>
      </dsp:txBody>
      <dsp:txXfrm>
        <a:off x="7222089" y="1687770"/>
        <a:ext cx="1418721" cy="9458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932D9F-8C6B-47E1-A5D5-6355F9ED31CA}">
      <dsp:nvSpPr>
        <dsp:cNvPr id="0" name=""/>
        <dsp:cNvSpPr/>
      </dsp:nvSpPr>
      <dsp:spPr>
        <a:xfrm>
          <a:off x="4254" y="0"/>
          <a:ext cx="8704459" cy="9361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6.Количество проведенных ярмарок на территории Нефтеюганского района, в том числе с участием сельхоз и товаропроизводителей (единиц).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2306" y="0"/>
        <a:ext cx="7768355" cy="936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EDF36-5B2A-4193-AAEB-4B7D517477C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81888-E8CF-4725-9EBB-1C59F8EF3B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262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81888-E8CF-4725-9EBB-1C59F8EF3BF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92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62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9253DBE-D12C-47CD-8A21-A966AA06C16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940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FDFFB-5B5B-4120-9934-5A092AF20E0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32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C1F4D-5998-4AF5-B130-051F3B0CD9F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985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DA724-970A-4BFE-9B0F-3E191910589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17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8E830-46D8-4A40-8F99-D322B4B8C7E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0893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48737-6190-44CA-9260-57FC6101CD2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3496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D0331-8956-4229-A4C4-2AAC7715D03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616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C05CE-7256-4432-B147-3C824221C1F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88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B13A5-5C3F-46C3-92A1-26027EB5705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77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286FC9-F52B-4D8F-8CEE-0A1D0FB69E5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016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DAFCD-2B21-41CD-B187-E073FF7026A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4210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54A28-7160-4312-B5FC-F7B02900716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251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5BECDF-4327-48B5-8F6C-222F7BB46089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032712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\\Maria\экономика$\ОТДЕЛ ПО ПРЕДПРИНИМАТЕЛЬСТВУ И ПОТРЕБИТЕЛЬСКОМУ РЫНКУ\#ОТЧЕТЫ_\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5" t="10392" r="12443" b="5879"/>
          <a:stretch/>
        </p:blipFill>
        <p:spPr bwMode="auto">
          <a:xfrm>
            <a:off x="4876800" y="4244742"/>
            <a:ext cx="3406899" cy="2441808"/>
          </a:xfrm>
          <a:prstGeom prst="rect">
            <a:avLst/>
          </a:prstGeom>
          <a:noFill/>
          <a:scene3d>
            <a:camera prst="orthographicFront">
              <a:rot lat="0" lon="6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782" y="2276872"/>
            <a:ext cx="7740352" cy="69918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 Нефтеюганского района </a:t>
            </a:r>
            <a:b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«Содействие развитию малого и среднего предпринимательства и создание условий для развития потребительского рынка в Нефтеюганском районе на 2019-2024 годы и на период до 2030 года»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(постановление администрации Нефтеюганского района</a:t>
            </a:r>
            <a:b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31.10.2016 № 1782-па-нпа) </a:t>
            </a:r>
            <a:endParaRPr lang="ru-RU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536" y="188640"/>
            <a:ext cx="7387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Публичная декларация</a:t>
            </a:r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144349" y="1033498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051" y="0"/>
            <a:ext cx="1832046" cy="21127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50" y="505768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СОГЛАСОВАНО	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Директор департамента финансов –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заместитель главы района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М.Ф.Бузунова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91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144349" y="1033498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5" name="Picture 1" descr="\\Maria\экономика$\ОТДЕЛ ПО ПРЕДПРИНИМАТЕЛЬСТВУ И ПОТРЕБИТЕЛЬСКОМУ РЫНКУ\22. СЛАЙДЫ, презентации\5. Презентация на Думу по МП за 2018 год\фото для презентации\analytics-charts-and-graphs-1024x7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143" y="3976514"/>
            <a:ext cx="3827264" cy="287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051" y="0"/>
            <a:ext cx="1832046" cy="21127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4349" y="0"/>
            <a:ext cx="76680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 за реализацию муниципальной программы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4348" y="1484784"/>
            <a:ext cx="7379979" cy="4455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Ответственный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исполнитель муниципальной программы: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5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Нефтеюганского района (комитет по экономической политике и предпринимательству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285750" lvl="0" indent="-285750" algn="just">
              <a:buFontTx/>
              <a:buChar char="-"/>
            </a:pP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Соисполнители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lvl="0" algn="just"/>
            <a:endParaRPr lang="ru-RU" sz="1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Нефтеюганского района (управление отчетности и программно-целевого планирования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pPr marL="285750" lvl="0" indent="-285750" algn="just">
              <a:buFontTx/>
              <a:buChar char="-"/>
            </a:pP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МКУ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«Управление по делам администрации Нефтеюганского района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285750" lvl="0" indent="-285750" algn="just">
              <a:buFontTx/>
              <a:buChar char="-"/>
            </a:pPr>
            <a:endParaRPr lang="ru-RU" sz="11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образования и молодежной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политики</a:t>
            </a:r>
          </a:p>
          <a:p>
            <a:pPr lvl="0" algn="just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Нефтеюганского района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34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219239" y="836712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954" y="0"/>
            <a:ext cx="1832046" cy="21127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4087" y="116632"/>
            <a:ext cx="7387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муниципальной программы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7627" y="1189897"/>
            <a:ext cx="65527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муниципальной программы: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Развитие 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малого и среднего предпринимательства 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Нефтеюганском 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районе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sinitsaiv\Desktop\unnam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89897"/>
            <a:ext cx="943589" cy="94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sinitsaiv\Desktop\Mercure-Southampton-Centre-Dolphin-Hotel-Southampton-meeting-venues-6-1460x8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4" r="26829"/>
          <a:stretch/>
        </p:blipFill>
        <p:spPr bwMode="auto">
          <a:xfrm>
            <a:off x="1267117" y="2708920"/>
            <a:ext cx="869263" cy="95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22587" y="2819797"/>
            <a:ext cx="61281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 муниципальной программы: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Стимулирование деятельности субъектов малого и среднего предпринимательства;</a:t>
            </a:r>
          </a:p>
          <a:p>
            <a:pPr marL="342900" indent="-342900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условий для удовлетворения спроса населения на товары и услуги.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Users\sinitsaiv\Desktop\kozzi-5606267-3d_business_growth_graph-2387x15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385" y="4725145"/>
            <a:ext cx="3198236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sinitsaiv\Desktop\BlogPostPhoto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8"/>
          <a:stretch/>
        </p:blipFill>
        <p:spPr bwMode="auto">
          <a:xfrm>
            <a:off x="14677" y="4725144"/>
            <a:ext cx="2054085" cy="213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62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97" name="Text Box 21"/>
          <p:cNvSpPr txBox="1">
            <a:spLocks noChangeArrowheads="1"/>
          </p:cNvSpPr>
          <p:nvPr/>
        </p:nvSpPr>
        <p:spPr bwMode="auto">
          <a:xfrm>
            <a:off x="2708728" y="2385948"/>
            <a:ext cx="2133600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популяризации и пропаганде предпринимательской деятельности;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Организация проведения образовательных мероприятий;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Организация информационно-консультационной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поддержки.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34199" name="Group 23"/>
          <p:cNvGrpSpPr>
            <a:grpSpLocks/>
          </p:cNvGrpSpPr>
          <p:nvPr/>
        </p:nvGrpSpPr>
        <p:grpSpPr bwMode="auto">
          <a:xfrm>
            <a:off x="271995" y="2253986"/>
            <a:ext cx="2219325" cy="2665662"/>
            <a:chOff x="576" y="1852"/>
            <a:chExt cx="1446" cy="2078"/>
          </a:xfrm>
        </p:grpSpPr>
        <p:sp>
          <p:nvSpPr>
            <p:cNvPr id="434180" name="AutoShape 4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EC823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2D8A8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34181" name="AutoShape 5"/>
            <p:cNvSpPr>
              <a:spLocks noChangeArrowheads="1"/>
            </p:cNvSpPr>
            <p:nvPr/>
          </p:nvSpPr>
          <p:spPr bwMode="gray">
            <a:xfrm>
              <a:off x="712" y="1852"/>
              <a:ext cx="1174" cy="2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600"/>
                </a:gs>
                <a:gs pos="50000">
                  <a:srgbClr val="FF6600">
                    <a:gamma/>
                    <a:tint val="57647"/>
                    <a:invGamma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Направление</a:t>
              </a: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4196" name="Text Box 20"/>
            <p:cNvSpPr txBox="1">
              <a:spLocks noChangeArrowheads="1"/>
            </p:cNvSpPr>
            <p:nvPr/>
          </p:nvSpPr>
          <p:spPr bwMode="auto">
            <a:xfrm>
              <a:off x="624" y="2106"/>
              <a:ext cx="1344" cy="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lvl="0"/>
              <a:r>
                <a:rPr lang="ru-RU" sz="14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Создание </a:t>
              </a:r>
              <a:r>
                <a:rPr lang="ru-RU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условий для развития субъектов малого и среднего предпринимательства.</a:t>
              </a:r>
            </a:p>
            <a:p>
              <a:endPara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34179" name="Freeform 3"/>
          <p:cNvSpPr>
            <a:spLocks/>
          </p:cNvSpPr>
          <p:nvPr/>
        </p:nvSpPr>
        <p:spPr bwMode="gray">
          <a:xfrm>
            <a:off x="4159642" y="963709"/>
            <a:ext cx="1293374" cy="900976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009900">
                  <a:gamma/>
                  <a:tint val="90980"/>
                  <a:invGamma/>
                  <a:alpha val="32001"/>
                </a:srgbClr>
              </a:gs>
              <a:gs pos="100000">
                <a:srgbClr val="0099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34185" name="AutoShape 9"/>
          <p:cNvSpPr>
            <a:spLocks noChangeArrowheads="1"/>
          </p:cNvSpPr>
          <p:nvPr/>
        </p:nvSpPr>
        <p:spPr bwMode="gray">
          <a:xfrm>
            <a:off x="2779891" y="1864685"/>
            <a:ext cx="2026438" cy="521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CC33"/>
              </a:gs>
              <a:gs pos="100000">
                <a:srgbClr val="33CC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188" name="AutoShape 12"/>
          <p:cNvSpPr>
            <a:spLocks noChangeArrowheads="1"/>
          </p:cNvSpPr>
          <p:nvPr/>
        </p:nvSpPr>
        <p:spPr bwMode="auto">
          <a:xfrm>
            <a:off x="5084787" y="176369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4B71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FC5E3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34189" name="AutoShape 13"/>
          <p:cNvSpPr>
            <a:spLocks noChangeArrowheads="1"/>
          </p:cNvSpPr>
          <p:nvPr/>
        </p:nvSpPr>
        <p:spPr bwMode="gray">
          <a:xfrm>
            <a:off x="5253952" y="1594592"/>
            <a:ext cx="1976877" cy="338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D8CE5"/>
              </a:gs>
              <a:gs pos="100000">
                <a:srgbClr val="6D8CE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сполнители</a:t>
            </a:r>
            <a:endParaRPr 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192" name="Freeform 16"/>
          <p:cNvSpPr>
            <a:spLocks/>
          </p:cNvSpPr>
          <p:nvPr/>
        </p:nvSpPr>
        <p:spPr bwMode="gray">
          <a:xfrm>
            <a:off x="1348853" y="1291602"/>
            <a:ext cx="1293374" cy="902214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C823A">
                  <a:gamma/>
                  <a:tint val="90980"/>
                  <a:invGamma/>
                  <a:alpha val="32001"/>
                </a:srgbClr>
              </a:gs>
              <a:gs pos="100000">
                <a:srgbClr val="EC823A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34198" name="Text Box 22"/>
          <p:cNvSpPr txBox="1">
            <a:spLocks noChangeArrowheads="1"/>
          </p:cNvSpPr>
          <p:nvPr/>
        </p:nvSpPr>
        <p:spPr bwMode="auto">
          <a:xfrm>
            <a:off x="5253952" y="2125316"/>
            <a:ext cx="21336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Комитет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экономической политике и предпринимательству администрации Нефтеюганского района;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Департамент образования и молодежной политики Нефтеюганского района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184" name="AutoShape 8"/>
          <p:cNvSpPr>
            <a:spLocks noChangeArrowheads="1"/>
          </p:cNvSpPr>
          <p:nvPr/>
        </p:nvSpPr>
        <p:spPr bwMode="auto">
          <a:xfrm>
            <a:off x="2627766" y="213880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1D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139721" y="1008496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2601"/>
            <a:ext cx="1832046" cy="211271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83220" y="12601"/>
            <a:ext cx="9060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Стимулирование деятельности субъектов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малого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среднего предпринимательства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Схема 30"/>
          <p:cNvGraphicFramePr/>
          <p:nvPr>
            <p:extLst>
              <p:ext uri="{D42A27DB-BD31-4B8C-83A1-F6EECF244321}">
                <p14:modId xmlns:p14="http://schemas.microsoft.com/office/powerpoint/2010/main" val="2749019078"/>
              </p:ext>
            </p:extLst>
          </p:nvPr>
        </p:nvGraphicFramePr>
        <p:xfrm>
          <a:off x="83220" y="4581128"/>
          <a:ext cx="9036496" cy="3488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\\Maria\экономика$\ОТДЕЛ ПО ПРЕДПРИНИМАТЕЛЬСТВУ И ПОТРЕБИТЕЛЬСКОМУ РЫНКУ\22. СЛАЙДЫ, презентации\5. Презентация на Думу по МП за 2018 год\фото для презентации\s_05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3" r="4073" b="11884"/>
          <a:stretch/>
        </p:blipFill>
        <p:spPr bwMode="auto">
          <a:xfrm>
            <a:off x="6962773" y="4156641"/>
            <a:ext cx="2181226" cy="166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84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208137" y="846708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954" y="0"/>
            <a:ext cx="1832046" cy="2112716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07063335"/>
              </p:ext>
            </p:extLst>
          </p:nvPr>
        </p:nvGraphicFramePr>
        <p:xfrm>
          <a:off x="0" y="4005064"/>
          <a:ext cx="9119717" cy="4321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2668246" y="2577531"/>
            <a:ext cx="221456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Субсидии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субъектам малого и среднего предпринимательства;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Грант в форме субсидии начинающим предпринимателям.</a:t>
            </a:r>
          </a:p>
          <a:p>
            <a:pPr marL="285750" lvl="0" indent="-285750">
              <a:buFont typeface="Wingdings" pitchFamily="2" charset="2"/>
              <a:buChar char="Ø"/>
            </a:pP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\\Maria\экономика$\ОТДЕЛ ПО ПРЕДПРИНИМАТЕЛЬСТВУ И ПОТРЕБИТЕЛЬСКОМУ РЫНКУ\22. СЛАЙДЫ, презентации\картинки для презентации\5-business-plan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370" y="3484306"/>
            <a:ext cx="2874484" cy="2188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23"/>
          <p:cNvGrpSpPr>
            <a:grpSpLocks/>
          </p:cNvGrpSpPr>
          <p:nvPr/>
        </p:nvGrpSpPr>
        <p:grpSpPr bwMode="auto">
          <a:xfrm>
            <a:off x="271995" y="2253986"/>
            <a:ext cx="2219325" cy="2665662"/>
            <a:chOff x="576" y="1852"/>
            <a:chExt cx="1446" cy="2078"/>
          </a:xfrm>
        </p:grpSpPr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EC823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2D8A8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" name="AutoShape 5"/>
            <p:cNvSpPr>
              <a:spLocks noChangeArrowheads="1"/>
            </p:cNvSpPr>
            <p:nvPr/>
          </p:nvSpPr>
          <p:spPr bwMode="gray">
            <a:xfrm>
              <a:off x="712" y="1852"/>
              <a:ext cx="1174" cy="2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600"/>
                </a:gs>
                <a:gs pos="50000">
                  <a:srgbClr val="FF6600">
                    <a:gamma/>
                    <a:tint val="57647"/>
                    <a:invGamma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Направление</a:t>
              </a: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606" y="2208"/>
              <a:ext cx="1344" cy="12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Финансовая </a:t>
              </a: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поддержка субъектов малого и среднего предпринимательства и начинающих предпринимателей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8" name="AutoShape 9"/>
          <p:cNvSpPr>
            <a:spLocks noChangeArrowheads="1"/>
          </p:cNvSpPr>
          <p:nvPr/>
        </p:nvSpPr>
        <p:spPr bwMode="gray">
          <a:xfrm>
            <a:off x="2779891" y="1864685"/>
            <a:ext cx="2026438" cy="521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CC33"/>
              </a:gs>
              <a:gs pos="100000">
                <a:srgbClr val="33CC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5084787" y="1763698"/>
            <a:ext cx="2227167" cy="2385382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4B71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FC5E3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AutoShape 13"/>
          <p:cNvSpPr>
            <a:spLocks noChangeArrowheads="1"/>
          </p:cNvSpPr>
          <p:nvPr/>
        </p:nvSpPr>
        <p:spPr bwMode="gray">
          <a:xfrm>
            <a:off x="5253952" y="1594592"/>
            <a:ext cx="1976877" cy="338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D8CE5"/>
              </a:gs>
              <a:gs pos="100000">
                <a:srgbClr val="6D8CE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сполнители</a:t>
            </a:r>
            <a:endParaRPr 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Freeform 16"/>
          <p:cNvSpPr>
            <a:spLocks/>
          </p:cNvSpPr>
          <p:nvPr/>
        </p:nvSpPr>
        <p:spPr bwMode="gray">
          <a:xfrm>
            <a:off x="1348853" y="1291602"/>
            <a:ext cx="1293374" cy="902214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C823A">
                  <a:gamma/>
                  <a:tint val="90980"/>
                  <a:invGamma/>
                  <a:alpha val="32001"/>
                </a:srgbClr>
              </a:gs>
              <a:gs pos="100000">
                <a:srgbClr val="EC823A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2627766" y="213880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1D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Freeform 3"/>
          <p:cNvSpPr>
            <a:spLocks/>
          </p:cNvSpPr>
          <p:nvPr/>
        </p:nvSpPr>
        <p:spPr bwMode="gray">
          <a:xfrm>
            <a:off x="4159642" y="963709"/>
            <a:ext cx="1293374" cy="900976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009900">
                  <a:gamma/>
                  <a:tint val="90980"/>
                  <a:invGamma/>
                  <a:alpha val="32001"/>
                </a:srgbClr>
              </a:gs>
              <a:gs pos="100000">
                <a:srgbClr val="0099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220" y="12601"/>
            <a:ext cx="9060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Стимулирование деятельности субъектов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малого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среднего предпринимательства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5253952" y="2125316"/>
            <a:ext cx="213360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Комитет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экономической политике и предпринимательству администрации Нефтеюганского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3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237173" y="820738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3" name="Picture 2" descr="\\Maria\экономика$\ОТДЕЛ ПО ПРЕДПРИНИМАТЕЛЬСТВУ И ПОТРЕБИТЕЛЬСКОМУ РЫНКУ\#ОТЧЕТЫ_\Корзи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675" y="4450358"/>
            <a:ext cx="1935997" cy="1429967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954" y="0"/>
            <a:ext cx="1832046" cy="21127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21" y="12601"/>
            <a:ext cx="7546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 Создание условий для удовлетворения спроса населения на товары и услуги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822120242"/>
              </p:ext>
            </p:extLst>
          </p:nvPr>
        </p:nvGraphicFramePr>
        <p:xfrm>
          <a:off x="263192" y="5905044"/>
          <a:ext cx="8712968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2" name="Picture 3" descr="\\Maria\экономика$\ОТДЕЛ ПО ПРЕДПРИНИМАТЕЛЬСТВУ И ПОТРЕБИТЕЛЬСКОМУ РЫНКУ\#ОТЧЕТЫ_\Прилавок 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07" y="4401295"/>
            <a:ext cx="2235810" cy="147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23"/>
          <p:cNvGrpSpPr>
            <a:grpSpLocks/>
          </p:cNvGrpSpPr>
          <p:nvPr/>
        </p:nvGrpSpPr>
        <p:grpSpPr bwMode="auto">
          <a:xfrm>
            <a:off x="263192" y="1687040"/>
            <a:ext cx="2219325" cy="2665662"/>
            <a:chOff x="576" y="1852"/>
            <a:chExt cx="1446" cy="2078"/>
          </a:xfrm>
        </p:grpSpPr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EC823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2D8A8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" name="AutoShape 5"/>
            <p:cNvSpPr>
              <a:spLocks noChangeArrowheads="1"/>
            </p:cNvSpPr>
            <p:nvPr/>
          </p:nvSpPr>
          <p:spPr bwMode="gray">
            <a:xfrm>
              <a:off x="712" y="1852"/>
              <a:ext cx="1174" cy="2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600"/>
                </a:gs>
                <a:gs pos="50000">
                  <a:srgbClr val="FF6600">
                    <a:gamma/>
                    <a:tint val="57647"/>
                    <a:invGamma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Направление</a:t>
              </a: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627" y="2150"/>
              <a:ext cx="1344" cy="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Создание </a:t>
              </a: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условий для удовлетворения спроса населения на товары и услуги</a:t>
              </a:r>
              <a:endPara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8" name="AutoShape 9"/>
          <p:cNvSpPr>
            <a:spLocks noChangeArrowheads="1"/>
          </p:cNvSpPr>
          <p:nvPr/>
        </p:nvSpPr>
        <p:spPr bwMode="gray">
          <a:xfrm>
            <a:off x="3080158" y="1287636"/>
            <a:ext cx="2026438" cy="521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CC33"/>
              </a:gs>
              <a:gs pos="100000">
                <a:srgbClr val="33CC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5724128" y="2069752"/>
            <a:ext cx="2295525" cy="2331543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4B71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FC5E3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AutoShape 13"/>
          <p:cNvSpPr>
            <a:spLocks noChangeArrowheads="1"/>
          </p:cNvSpPr>
          <p:nvPr/>
        </p:nvSpPr>
        <p:spPr bwMode="gray">
          <a:xfrm>
            <a:off x="5864274" y="1903946"/>
            <a:ext cx="1976877" cy="338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D8CE5"/>
              </a:gs>
              <a:gs pos="100000">
                <a:srgbClr val="6D8CE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сполнители</a:t>
            </a:r>
            <a:endParaRPr 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Freeform 16"/>
          <p:cNvSpPr>
            <a:spLocks/>
          </p:cNvSpPr>
          <p:nvPr/>
        </p:nvSpPr>
        <p:spPr bwMode="gray">
          <a:xfrm>
            <a:off x="1829832" y="842978"/>
            <a:ext cx="1293374" cy="902214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C823A">
                  <a:gamma/>
                  <a:tint val="90980"/>
                  <a:invGamma/>
                  <a:alpha val="32001"/>
                </a:srgbClr>
              </a:gs>
              <a:gs pos="100000">
                <a:srgbClr val="EC823A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2618962" y="1555769"/>
            <a:ext cx="2961149" cy="424311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1D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Freeform 3"/>
          <p:cNvSpPr>
            <a:spLocks/>
          </p:cNvSpPr>
          <p:nvPr/>
        </p:nvSpPr>
        <p:spPr bwMode="gray">
          <a:xfrm rot="766614">
            <a:off x="5141387" y="647291"/>
            <a:ext cx="1293374" cy="900976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009900">
                  <a:gamma/>
                  <a:tint val="90980"/>
                  <a:invGamma/>
                  <a:alpha val="32001"/>
                </a:srgbClr>
              </a:gs>
              <a:gs pos="100000">
                <a:srgbClr val="0099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2612802" y="1865969"/>
            <a:ext cx="296115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проведение мониторинга обеспеченности населения Нефтеюганского района торговыми площадями предприятий розничной торговли, посадочными местами в предприятиях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обществ.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питания;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мониторинг цен на основные виды продовольственных товаров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организация проведения ярмарок выходного дня с привлечением местных </a:t>
            </a: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товаро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сельхозтоваропроизводителей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а также производителей сельхозпродукции из других регионов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5788074" y="2367995"/>
            <a:ext cx="213360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Комитет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экономической политике и предпринимательству администрации Нефтеюганского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669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234891" y="692696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954" y="0"/>
            <a:ext cx="1832046" cy="21127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5572" y="97409"/>
            <a:ext cx="7546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Портфели проектов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021" y="5152924"/>
            <a:ext cx="1889979" cy="169056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8738" y="859436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Национальный проект «Малое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среднее предпринимательство и поддержка индивидуальной предпринимательской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инициативы»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sinitsaiv\Desktop\que-es-credito-universal-credito-hipotecario-consumo-tarjeta-credito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2" t="3456" r="2666" b="4536"/>
          <a:stretch/>
        </p:blipFill>
        <p:spPr bwMode="auto">
          <a:xfrm>
            <a:off x="0" y="1474450"/>
            <a:ext cx="1525910" cy="129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67717" y="1959229"/>
            <a:ext cx="50527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региональный проект 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Расширение доступа субъектов МСП к финансовой поддержке, в том числе к льготному финансированию»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68738" y="1970983"/>
            <a:ext cx="3529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региональный проект  «Популяризация предпринимательства» </a:t>
            </a:r>
            <a:endParaRPr lang="ru-RU" dirty="0"/>
          </a:p>
        </p:txBody>
      </p:sp>
      <p:sp>
        <p:nvSpPr>
          <p:cNvPr id="12" name="AutoShape 65"/>
          <p:cNvSpPr>
            <a:spLocks noChangeArrowheads="1"/>
          </p:cNvSpPr>
          <p:nvPr/>
        </p:nvSpPr>
        <p:spPr bwMode="gray">
          <a:xfrm rot="3465783">
            <a:off x="5370399" y="1563901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" name="AutoShape 67"/>
          <p:cNvSpPr>
            <a:spLocks noChangeArrowheads="1"/>
          </p:cNvSpPr>
          <p:nvPr/>
        </p:nvSpPr>
        <p:spPr bwMode="gray">
          <a:xfrm rot="7535209">
            <a:off x="2507670" y="156981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4" name="AutoShape 65"/>
          <p:cNvSpPr>
            <a:spLocks noChangeArrowheads="1"/>
          </p:cNvSpPr>
          <p:nvPr/>
        </p:nvSpPr>
        <p:spPr bwMode="gray">
          <a:xfrm rot="6783353">
            <a:off x="5914659" y="476273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" name="AutoShape 67"/>
          <p:cNvSpPr>
            <a:spLocks noChangeArrowheads="1"/>
          </p:cNvSpPr>
          <p:nvPr/>
        </p:nvSpPr>
        <p:spPr bwMode="gray">
          <a:xfrm rot="3355846">
            <a:off x="2030544" y="480256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4206" y="3660081"/>
            <a:ext cx="3529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сновное мероприятие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«Создание условий для развития СМСП»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833984" y="3660081"/>
            <a:ext cx="3529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сновное мероприятие «Финансовая поддержка СМСП и начинающих предпринимателей» </a:t>
            </a:r>
            <a:endParaRPr lang="ru-RU" dirty="0"/>
          </a:p>
        </p:txBody>
      </p: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955107" y="5152924"/>
            <a:ext cx="6345437" cy="1098329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Нефтеюганского района 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«Содействие развитию малого и среднего предпринимательства и создание условий для развития потребительского рынка в Нефтеюганском районе на 2019-2024 годы и на период до 2030 года» </a:t>
            </a:r>
            <a:endParaRPr lang="ru-RU" sz="18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AutoShape 65"/>
          <p:cNvSpPr>
            <a:spLocks noChangeArrowheads="1"/>
          </p:cNvSpPr>
          <p:nvPr/>
        </p:nvSpPr>
        <p:spPr bwMode="gray">
          <a:xfrm rot="14746162">
            <a:off x="5977227" y="3343568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" name="AutoShape 67"/>
          <p:cNvSpPr>
            <a:spLocks noChangeArrowheads="1"/>
          </p:cNvSpPr>
          <p:nvPr/>
        </p:nvSpPr>
        <p:spPr bwMode="gray">
          <a:xfrm rot="18075884">
            <a:off x="1993172" y="325428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93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840" name="AutoShape 64"/>
          <p:cNvSpPr>
            <a:spLocks noChangeArrowheads="1"/>
          </p:cNvSpPr>
          <p:nvPr/>
        </p:nvSpPr>
        <p:spPr bwMode="gray">
          <a:xfrm rot="39573186">
            <a:off x="4808014" y="257130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41" name="AutoShape 65"/>
          <p:cNvSpPr>
            <a:spLocks noChangeArrowheads="1"/>
          </p:cNvSpPr>
          <p:nvPr/>
        </p:nvSpPr>
        <p:spPr bwMode="gray">
          <a:xfrm rot="3465783">
            <a:off x="4824047" y="4676323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2050" name="Picture 2" descr="C:\Users\sinitsaiv\Desktop\_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0" t="6577" r="13968"/>
          <a:stretch/>
        </p:blipFill>
        <p:spPr bwMode="auto">
          <a:xfrm>
            <a:off x="3618359" y="5314929"/>
            <a:ext cx="1951132" cy="153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9842" name="AutoShape 66"/>
          <p:cNvSpPr>
            <a:spLocks noChangeArrowheads="1"/>
          </p:cNvSpPr>
          <p:nvPr/>
        </p:nvSpPr>
        <p:spPr bwMode="gray">
          <a:xfrm rot="35969022">
            <a:off x="3588814" y="264750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43" name="AutoShape 67"/>
          <p:cNvSpPr>
            <a:spLocks noChangeArrowheads="1"/>
          </p:cNvSpPr>
          <p:nvPr/>
        </p:nvSpPr>
        <p:spPr bwMode="gray">
          <a:xfrm rot="7535209">
            <a:off x="3550714" y="470173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44" name="AutoShape 68"/>
          <p:cNvSpPr>
            <a:spLocks noChangeArrowheads="1"/>
          </p:cNvSpPr>
          <p:nvPr/>
        </p:nvSpPr>
        <p:spPr bwMode="gray">
          <a:xfrm>
            <a:off x="5386658" y="3699225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45" name="AutoShape 69"/>
          <p:cNvSpPr>
            <a:spLocks noChangeArrowheads="1"/>
          </p:cNvSpPr>
          <p:nvPr/>
        </p:nvSpPr>
        <p:spPr bwMode="gray">
          <a:xfrm rot="-10800000">
            <a:off x="2976833" y="3692875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46" name="Oval 70"/>
          <p:cNvSpPr>
            <a:spLocks noChangeArrowheads="1"/>
          </p:cNvSpPr>
          <p:nvPr/>
        </p:nvSpPr>
        <p:spPr bwMode="gray">
          <a:xfrm>
            <a:off x="2600419" y="1902252"/>
            <a:ext cx="3938587" cy="3744912"/>
          </a:xfrm>
          <a:prstGeom prst="ellipse">
            <a:avLst/>
          </a:prstGeom>
          <a:noFill/>
          <a:ln w="38100" algn="ctr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50" name="Text Box 74"/>
          <p:cNvSpPr txBox="1">
            <a:spLocks noChangeArrowheads="1"/>
          </p:cNvSpPr>
          <p:nvPr/>
        </p:nvSpPr>
        <p:spPr bwMode="auto">
          <a:xfrm>
            <a:off x="6674383" y="2845923"/>
            <a:ext cx="2115964" cy="1969770"/>
          </a:xfrm>
          <a:prstGeom prst="rect">
            <a:avLst/>
          </a:prstGeom>
          <a:ln>
            <a:solidFill>
              <a:schemeClr val="bg1">
                <a:lumMod val="60000"/>
                <a:lumOff val="40000"/>
              </a:schemeClr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Численность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занятых в сфере малого и среднего предпринимательства, включая индивидуальных предпринимателей (тыс. человек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4,5        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5,1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год 4,8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4,8</a:t>
            </a:r>
            <a:endParaRPr lang="en-US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1" name="Text Box 75"/>
          <p:cNvSpPr txBox="1">
            <a:spLocks noChangeArrowheads="1"/>
          </p:cNvSpPr>
          <p:nvPr/>
        </p:nvSpPr>
        <p:spPr bwMode="auto">
          <a:xfrm>
            <a:off x="1081776" y="721971"/>
            <a:ext cx="2517043" cy="1723549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Количество малых и средних предприятий включая индивидуальных предпринимателей на 10 тыс.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населения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(единиц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194,9           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216,8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год 194,9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198,7</a:t>
            </a:r>
            <a:endParaRPr lang="en-US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2" name="Text Box 76"/>
          <p:cNvSpPr txBox="1">
            <a:spLocks noChangeArrowheads="1"/>
          </p:cNvSpPr>
          <p:nvPr/>
        </p:nvSpPr>
        <p:spPr bwMode="auto">
          <a:xfrm>
            <a:off x="5424319" y="1055866"/>
            <a:ext cx="2545402" cy="172354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Количество СМСП,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включая индивидуальных предпринимателей, получивших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фин.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поддержку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(единиц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19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14</a:t>
            </a:r>
            <a:endParaRPr lang="en-US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3" name="Text Box 77"/>
          <p:cNvSpPr txBox="1">
            <a:spLocks noChangeArrowheads="1"/>
          </p:cNvSpPr>
          <p:nvPr/>
        </p:nvSpPr>
        <p:spPr bwMode="auto">
          <a:xfrm>
            <a:off x="5751418" y="5030694"/>
            <a:ext cx="3090067" cy="1538883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проведенных ярмарок на территории Нефтеюганского района, в том числе с участием сельхоз и товаропроизводителей (единиц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          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114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год 102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104</a:t>
            </a:r>
            <a:endParaRPr lang="en-US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4" name="Text Box 78"/>
          <p:cNvSpPr txBox="1">
            <a:spLocks noChangeArrowheads="1"/>
          </p:cNvSpPr>
          <p:nvPr/>
        </p:nvSpPr>
        <p:spPr bwMode="auto">
          <a:xfrm>
            <a:off x="140120" y="2514285"/>
            <a:ext cx="2411760" cy="2092881"/>
          </a:xfrm>
          <a:prstGeom prst="rect">
            <a:avLst/>
          </a:prstGeom>
          <a:ln>
            <a:solidFill>
              <a:srgbClr val="92D050"/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среднесписочной  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численности занятых на малых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средних предприятиях,  включая индивидуальных предпринимателей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общей численности  работающих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(%)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17,2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18,6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год 17,2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17,8</a:t>
            </a:r>
            <a:endParaRPr lang="en-US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5" name="Text Box 79"/>
          <p:cNvSpPr txBox="1">
            <a:spLocks noChangeArrowheads="1"/>
          </p:cNvSpPr>
          <p:nvPr/>
        </p:nvSpPr>
        <p:spPr bwMode="auto">
          <a:xfrm>
            <a:off x="297940" y="4922973"/>
            <a:ext cx="3085106" cy="1723549"/>
          </a:xfrm>
          <a:prstGeom prst="rect">
            <a:avLst/>
          </a:prstGeom>
          <a:ln>
            <a:solidFill>
              <a:srgbClr val="59A77A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проведенных публичных мероприятий (выставки-ярмарки, круглые столы, семинары, мастер-классы), в которых организовано участие СМСП (единиц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     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 год 16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2020 год 17</a:t>
            </a:r>
            <a:endParaRPr lang="en-US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857" name="Oval 81"/>
          <p:cNvSpPr>
            <a:spLocks noChangeArrowheads="1"/>
          </p:cNvSpPr>
          <p:nvPr/>
        </p:nvSpPr>
        <p:spPr bwMode="gray">
          <a:xfrm>
            <a:off x="5305328" y="5081221"/>
            <a:ext cx="548332" cy="543268"/>
          </a:xfrm>
          <a:prstGeom prst="ellipse">
            <a:avLst/>
          </a:prstGeom>
          <a:gradFill rotWithShape="1">
            <a:gsLst>
              <a:gs pos="0">
                <a:srgbClr val="CB90EC"/>
              </a:gs>
              <a:gs pos="100000">
                <a:srgbClr val="CB90EC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60" name="Oval 84"/>
          <p:cNvSpPr>
            <a:spLocks noChangeArrowheads="1"/>
          </p:cNvSpPr>
          <p:nvPr/>
        </p:nvSpPr>
        <p:spPr bwMode="gray">
          <a:xfrm>
            <a:off x="6358929" y="3446652"/>
            <a:ext cx="548332" cy="543268"/>
          </a:xfrm>
          <a:prstGeom prst="ellipse">
            <a:avLst/>
          </a:prstGeom>
          <a:gradFill rotWithShape="1">
            <a:gsLst>
              <a:gs pos="0">
                <a:srgbClr val="6699FF"/>
              </a:gs>
              <a:gs pos="100000">
                <a:srgbClr val="6699FF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63" name="Oval 87"/>
          <p:cNvSpPr>
            <a:spLocks noChangeArrowheads="1"/>
          </p:cNvSpPr>
          <p:nvPr/>
        </p:nvSpPr>
        <p:spPr bwMode="gray">
          <a:xfrm>
            <a:off x="5305328" y="1902252"/>
            <a:ext cx="548332" cy="543268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66" name="Oval 90"/>
          <p:cNvSpPr>
            <a:spLocks noChangeArrowheads="1"/>
          </p:cNvSpPr>
          <p:nvPr/>
        </p:nvSpPr>
        <p:spPr bwMode="gray">
          <a:xfrm>
            <a:off x="3247928" y="1965752"/>
            <a:ext cx="548332" cy="543268"/>
          </a:xfrm>
          <a:prstGeom prst="ellipse">
            <a:avLst/>
          </a:prstGeom>
          <a:gradFill rotWithShape="1">
            <a:gsLst>
              <a:gs pos="0">
                <a:srgbClr val="EDD947"/>
              </a:gs>
              <a:gs pos="100000">
                <a:srgbClr val="EDD947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59869" name="Oval 93"/>
          <p:cNvSpPr>
            <a:spLocks noChangeArrowheads="1"/>
          </p:cNvSpPr>
          <p:nvPr/>
        </p:nvSpPr>
        <p:spPr bwMode="gray">
          <a:xfrm>
            <a:off x="2381152" y="3446995"/>
            <a:ext cx="548332" cy="543268"/>
          </a:xfrm>
          <a:prstGeom prst="ellipse">
            <a:avLst/>
          </a:prstGeom>
          <a:gradFill rotWithShape="1">
            <a:gsLst>
              <a:gs pos="0">
                <a:srgbClr val="82B820"/>
              </a:gs>
              <a:gs pos="100000">
                <a:srgbClr val="82B820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9881" name="Text Box 105"/>
          <p:cNvSpPr txBox="1">
            <a:spLocks noChangeArrowheads="1"/>
          </p:cNvSpPr>
          <p:nvPr/>
        </p:nvSpPr>
        <p:spPr bwMode="auto">
          <a:xfrm>
            <a:off x="2863708" y="2939932"/>
            <a:ext cx="35509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финансирования</a:t>
            </a:r>
          </a:p>
          <a:p>
            <a:pPr lvl="0" algn="ctr">
              <a:defRPr/>
            </a:pPr>
            <a:r>
              <a:rPr 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период до 2030 года, </a:t>
            </a:r>
            <a:r>
              <a:rPr lang="ru-RU" sz="16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r>
              <a:rPr 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0" algn="ctr">
              <a:defRPr/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56 738,44</a:t>
            </a:r>
            <a:endParaRPr lang="ru-RU" sz="1600" b="1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них:</a:t>
            </a:r>
          </a:p>
          <a:p>
            <a:pPr lvl="0" algn="ctr">
              <a:defRPr/>
            </a:pPr>
            <a:r>
              <a:rPr 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 – </a:t>
            </a:r>
            <a:r>
              <a:rPr lang="ru-RU" sz="1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3 684,14 </a:t>
            </a:r>
            <a:r>
              <a:rPr lang="ru-RU" sz="1600" b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endParaRPr lang="ru-RU" sz="1600" b="1" kern="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 – </a:t>
            </a:r>
            <a:r>
              <a:rPr lang="ru-RU" sz="1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325,19 </a:t>
            </a:r>
            <a:r>
              <a:rPr lang="ru-RU" sz="16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endParaRPr lang="ru-RU" sz="1600" b="1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 flipV="1">
            <a:off x="186994" y="600856"/>
            <a:ext cx="7065653" cy="45719"/>
          </a:xfrm>
          <a:prstGeom prst="rect">
            <a:avLst/>
          </a:prstGeom>
          <a:gradFill flip="none" rotWithShape="1">
            <a:gsLst>
              <a:gs pos="0">
                <a:srgbClr val="9BBB59">
                  <a:lumMod val="75000"/>
                </a:srgbClr>
              </a:gs>
              <a:gs pos="50000">
                <a:srgbClr val="9BBB59">
                  <a:lumMod val="60000"/>
                  <a:lumOff val="40000"/>
                </a:srgbClr>
              </a:gs>
              <a:gs pos="100000">
                <a:srgbClr val="9BBB59">
                  <a:lumMod val="40000"/>
                  <a:lumOff val="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5572" y="97409"/>
            <a:ext cx="754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результатов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9848" name="Oval 72"/>
          <p:cNvSpPr>
            <a:spLocks noChangeArrowheads="1"/>
          </p:cNvSpPr>
          <p:nvPr/>
        </p:nvSpPr>
        <p:spPr bwMode="gray">
          <a:xfrm>
            <a:off x="3247928" y="5085189"/>
            <a:ext cx="548334" cy="543267"/>
          </a:xfrm>
          <a:prstGeom prst="ellipse">
            <a:avLst/>
          </a:prstGeom>
          <a:gradFill rotWithShape="1">
            <a:gsLst>
              <a:gs pos="0">
                <a:srgbClr val="4DC9B1"/>
              </a:gs>
              <a:gs pos="100000">
                <a:srgbClr val="4DC9B1">
                  <a:gamma/>
                  <a:shade val="72549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" name="Стрелка вправо 2"/>
          <p:cNvSpPr/>
          <p:nvPr/>
        </p:nvSpPr>
        <p:spPr bwMode="auto">
          <a:xfrm>
            <a:off x="1998730" y="1721927"/>
            <a:ext cx="627677" cy="24857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Стрелка вправо 3"/>
          <p:cNvSpPr/>
          <p:nvPr/>
        </p:nvSpPr>
        <p:spPr bwMode="auto">
          <a:xfrm>
            <a:off x="1109094" y="3879013"/>
            <a:ext cx="504056" cy="205573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Стрелка вправо 4"/>
          <p:cNvSpPr/>
          <p:nvPr/>
        </p:nvSpPr>
        <p:spPr bwMode="auto">
          <a:xfrm>
            <a:off x="1567765" y="5949380"/>
            <a:ext cx="545456" cy="215443"/>
          </a:xfrm>
          <a:prstGeom prst="rightArrow">
            <a:avLst/>
          </a:prstGeom>
          <a:solidFill>
            <a:srgbClr val="59A77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Стрелка вправо 5"/>
          <p:cNvSpPr/>
          <p:nvPr/>
        </p:nvSpPr>
        <p:spPr bwMode="auto">
          <a:xfrm>
            <a:off x="6453630" y="2082844"/>
            <a:ext cx="507636" cy="199739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Стрелка вправо 6"/>
          <p:cNvSpPr/>
          <p:nvPr/>
        </p:nvSpPr>
        <p:spPr bwMode="auto">
          <a:xfrm>
            <a:off x="7526101" y="3988150"/>
            <a:ext cx="418703" cy="232048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трелка вправо 7"/>
          <p:cNvSpPr/>
          <p:nvPr/>
        </p:nvSpPr>
        <p:spPr bwMode="auto">
          <a:xfrm>
            <a:off x="7033453" y="5838665"/>
            <a:ext cx="525996" cy="21843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87" y="-68447"/>
            <a:ext cx="1791060" cy="2065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6450229"/>
              </p:ext>
            </p:extLst>
          </p:nvPr>
        </p:nvGraphicFramePr>
        <p:xfrm>
          <a:off x="-684584" y="1700808"/>
          <a:ext cx="8199677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 flipV="1">
            <a:off x="246301" y="889725"/>
            <a:ext cx="7065653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954" y="0"/>
            <a:ext cx="1832046" cy="21127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1" y="-64382"/>
            <a:ext cx="7546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муниципальной программы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47788" y="1155168"/>
            <a:ext cx="3408387" cy="95410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2020 год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325,2 тыс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рублей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\\Maria\экономика$\ОТДЕЛ ПО ПРЕДПРИНИМАТЕЛЬСТВУ И ПОТРЕБИТЕЛЬСКОМУ РЫНКУ\22. СЛАЙДЫ, презентации\5. Презентация на Думу по МП за 2018 год\фото для презентации\analytics-charts-and-graphs-1024x76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9"/>
          <a:stretch/>
        </p:blipFill>
        <p:spPr bwMode="auto">
          <a:xfrm>
            <a:off x="6035542" y="4670672"/>
            <a:ext cx="3108458" cy="218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18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9_CD100_dark_2002">
  <a:themeElements>
    <a:clrScheme name="CD100_dark_2002 7">
      <a:dk1>
        <a:srgbClr val="003B76"/>
      </a:dk1>
      <a:lt1>
        <a:srgbClr val="FFFFFF"/>
      </a:lt1>
      <a:dk2>
        <a:srgbClr val="003399"/>
      </a:dk2>
      <a:lt2>
        <a:srgbClr val="C0C0C0"/>
      </a:lt2>
      <a:accent1>
        <a:srgbClr val="FCC704"/>
      </a:accent1>
      <a:accent2>
        <a:srgbClr val="A01DD5"/>
      </a:accent2>
      <a:accent3>
        <a:srgbClr val="AAADCA"/>
      </a:accent3>
      <a:accent4>
        <a:srgbClr val="DADADA"/>
      </a:accent4>
      <a:accent5>
        <a:srgbClr val="FDE0AA"/>
      </a:accent5>
      <a:accent6>
        <a:srgbClr val="9119C1"/>
      </a:accent6>
      <a:hlink>
        <a:srgbClr val="66C5F4"/>
      </a:hlink>
      <a:folHlink>
        <a:srgbClr val="009999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3040</TotalTime>
  <Words>705</Words>
  <Application>Microsoft Office PowerPoint</Application>
  <PresentationFormat>Экран (4:3)</PresentationFormat>
  <Paragraphs>122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Times New Roman</vt:lpstr>
      <vt:lpstr>Verdana</vt:lpstr>
      <vt:lpstr>Wingdings</vt:lpstr>
      <vt:lpstr>Тема Office</vt:lpstr>
      <vt:lpstr>29_CD100_dark_2002</vt:lpstr>
      <vt:lpstr>  муниципальной программы Нефтеюганского района   «Содействие развитию малого и среднего предпринимательства и создание условий для развития потребительского рынка в Нефтеюганском районе на 2019-2024 годы и на период до 2030 года»  (постановление администрации Нефтеюганского района  от 31.10.2016 № 1782-па-нпа)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муниципальная программа Нефтеюганского района   «Содействие развитию малого и среднего предпринимательства и создание условий для развития потребительского рынка в Нефтеюганском районе на 2019-2024 годы и на период до 2030 года»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Дьяконова Валентина Ашотовна</dc:creator>
  <cp:lastModifiedBy>Наумова Татьяна Александровна</cp:lastModifiedBy>
  <cp:revision>969</cp:revision>
  <cp:lastPrinted>2019-03-26T03:11:12Z</cp:lastPrinted>
  <dcterms:created xsi:type="dcterms:W3CDTF">2018-11-06T11:44:55Z</dcterms:created>
  <dcterms:modified xsi:type="dcterms:W3CDTF">2020-01-27T09:57:52Z</dcterms:modified>
</cp:coreProperties>
</file>