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4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5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6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7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8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1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2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8" r:id="rId3"/>
    <p:sldId id="298" r:id="rId4"/>
    <p:sldId id="322" r:id="rId5"/>
    <p:sldId id="302" r:id="rId6"/>
    <p:sldId id="323" r:id="rId7"/>
    <p:sldId id="324" r:id="rId8"/>
    <p:sldId id="325" r:id="rId9"/>
    <p:sldId id="327" r:id="rId10"/>
    <p:sldId id="334" r:id="rId11"/>
    <p:sldId id="335" r:id="rId12"/>
    <p:sldId id="336" r:id="rId13"/>
    <p:sldId id="326" r:id="rId14"/>
    <p:sldId id="328" r:id="rId15"/>
    <p:sldId id="338" r:id="rId16"/>
    <p:sldId id="337" r:id="rId17"/>
    <p:sldId id="330" r:id="rId18"/>
    <p:sldId id="331" r:id="rId19"/>
    <p:sldId id="332" r:id="rId20"/>
    <p:sldId id="339" r:id="rId21"/>
    <p:sldId id="290" r:id="rId22"/>
    <p:sldId id="340" r:id="rId23"/>
    <p:sldId id="341" r:id="rId24"/>
    <p:sldId id="310" r:id="rId25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6FE"/>
    <a:srgbClr val="2B7885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 varScale="1">
        <p:scale>
          <a:sx n="74" d="100"/>
          <a:sy n="74" d="100"/>
        </p:scale>
        <p:origin x="1236" y="54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75682353807220171"/>
          <c:y val="0.17249144266365854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944338216374016"/>
          <c:y val="0.11652433212660697"/>
          <c:w val="0.7445895776214182"/>
          <c:h val="0.851268119387718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explosion val="12"/>
          <c:dPt>
            <c:idx val="0"/>
            <c:bubble3D val="0"/>
            <c:explosion val="2"/>
            <c:extLst xmlns:c16r2="http://schemas.microsoft.com/office/drawing/2015/06/chart">
              <c:ext xmlns:c16="http://schemas.microsoft.com/office/drawing/2014/chart" uri="{C3380CC4-5D6E-409C-BE32-E72D297353CC}">
                <c16:uniqueId val="{00000001-F1F7-4D2D-893B-5ED8A7AA0547}"/>
              </c:ext>
            </c:extLst>
          </c:dPt>
          <c:dPt>
            <c:idx val="1"/>
            <c:bubble3D val="0"/>
            <c:explosion val="0"/>
          </c:dPt>
          <c:dPt>
            <c:idx val="2"/>
            <c:bubble3D val="0"/>
            <c:explosion val="0"/>
          </c:dPt>
          <c:cat>
            <c:strRef>
              <c:f>Лист1!$A$2:$A$6</c:f>
              <c:strCache>
                <c:ptCount val="5"/>
                <c:pt idx="0">
                  <c:v>бюджет автономного округа</c:v>
                </c:pt>
                <c:pt idx="1">
                  <c:v>местный бюджет</c:v>
                </c:pt>
                <c:pt idx="2">
                  <c:v>иные источники</c:v>
                </c:pt>
                <c:pt idx="4">
                  <c:v>в том числе инвестиции в объекты муниципальной собственности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1975573.3</c:v>
                </c:pt>
                <c:pt idx="1">
                  <c:v>626937.59999999998</c:v>
                </c:pt>
                <c:pt idx="2">
                  <c:v>131321.92000000001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640540712964213"/>
          <c:y val="0.12439994369191293"/>
          <c:w val="0.74458957762141842"/>
          <c:h val="0.851268119387718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explosion val="12"/>
          <c:dPt>
            <c:idx val="0"/>
            <c:bubble3D val="0"/>
            <c:explosion val="2"/>
            <c:extLst xmlns:c16r2="http://schemas.microsoft.com/office/drawing/2015/06/chart">
              <c:ext xmlns:c16="http://schemas.microsoft.com/office/drawing/2014/chart" uri="{C3380CC4-5D6E-409C-BE32-E72D297353CC}">
                <c16:uniqueId val="{00000001-F1F7-4D2D-893B-5ED8A7AA0547}"/>
              </c:ext>
            </c:extLst>
          </c:dPt>
          <c:dPt>
            <c:idx val="1"/>
            <c:bubble3D val="0"/>
            <c:explosion val="0"/>
          </c:dPt>
          <c:dPt>
            <c:idx val="2"/>
            <c:bubble3D val="0"/>
            <c:explosion val="0"/>
          </c:dPt>
          <c:cat>
            <c:strRef>
              <c:f>Лист1!$A$2:$A$6</c:f>
              <c:strCache>
                <c:ptCount val="5"/>
                <c:pt idx="0">
                  <c:v>бюджет автономного округа</c:v>
                </c:pt>
                <c:pt idx="1">
                  <c:v>местный бюджет</c:v>
                </c:pt>
                <c:pt idx="2">
                  <c:v>иные источники</c:v>
                </c:pt>
                <c:pt idx="4">
                  <c:v>в том числе инвестиции в объекты муниципальной собственности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1833029.5</c:v>
                </c:pt>
                <c:pt idx="1">
                  <c:v>532245.82999999996</c:v>
                </c:pt>
                <c:pt idx="2">
                  <c:v>234614.73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2DB8887-2F49-4E49-AA8A-30C810E4B9D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76EE630-6C9F-41EC-BC5F-6DAA4E9BA99B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C0C0396-9D95-482E-A19D-300C95C10DA5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CD06569-7412-4E62-B08B-6C264D57DCD5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59C71C7-9112-4A16-B509-B16DF3252F9E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F8C57FD-D50D-4C57-8078-646E25CEFE5C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F84EB3A-1668-4174-8A14-0C404D5B6D02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8549EE4-E358-4262-A92D-4977A3E74CA8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0A7E894-9848-4073-90BC-D201C1A1E8A1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468B8862-3016-4A41-89D5-12274772356A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9C21FD5-5457-4A92-B3D6-1F93CBFE926C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27FB868-A0C1-42F5-9570-110992D20E5A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9EBF181-D790-4856-A2BC-72CF9B713C3C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700628C-2679-4962-8B6F-BA6EBF112440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5A0F218-E2D2-4FCC-9FAB-8A4CB51FECA8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2D7F048-2CB3-4DAF-AB9F-24EE6EA59E33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1654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2631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626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1983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2516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9728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2071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3212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199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8522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0000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8472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8142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314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118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7270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084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8522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19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2/17/2020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8.xml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0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0.xml"/><Relationship Id="rId9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1.xml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2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2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chart" Target="../charts/chart2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Relationship Id="rId9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xmlns="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9" y="1231900"/>
            <a:ext cx="7914904" cy="142503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CAE22D93-86C6-4012-8C95-C05004B2E97F}"/>
              </a:ext>
            </a:extLst>
          </p:cNvPr>
          <p:cNvGrpSpPr/>
          <p:nvPr/>
        </p:nvGrpSpPr>
        <p:grpSpPr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74607" y="2865206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47651" y="3122658"/>
            <a:ext cx="77213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  <a:ea typeface="+mj-ea"/>
              <a:cs typeface="+mj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  <a:ea typeface="+mj-ea"/>
              <a:cs typeface="+mj-cs"/>
            </a:endParaRPr>
          </a:p>
          <a:p>
            <a:pPr lvl="0" algn="ctr">
              <a:defRPr/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«</a:t>
            </a: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Образование 21 века на 2019-2024 годы и на период до 2030 года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»  </a:t>
            </a:r>
            <a:endParaRPr kumimoji="0" lang="ru-RU" sz="3200" b="1" i="0" u="none" strike="noStrike" kern="0" normalizeH="0" baseline="0" noProof="0" dirty="0" smtClean="0">
              <a:solidFill>
                <a:schemeClr val="accent5">
                  <a:lumMod val="75000"/>
                </a:schemeClr>
              </a:solidFill>
              <a:uLnTx/>
              <a:uFillTx/>
              <a:latin typeface="Franklin Gothic Medium" pitchFamily="34" charset="0"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19" y="413619"/>
            <a:ext cx="1365661" cy="188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235444" y="3832268"/>
            <a:ext cx="8665135" cy="608155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300" dirty="0" smtClean="0">
              <a:latin typeface="Franklin Gothic Medium" panose="020B0603020102020204" pitchFamily="34" charset="0"/>
            </a:endParaRPr>
          </a:p>
          <a:p>
            <a:r>
              <a:rPr lang="ru-RU" sz="1300" dirty="0" smtClean="0">
                <a:latin typeface="Franklin Gothic Medium" panose="020B0603020102020204" pitchFamily="34" charset="0"/>
              </a:rPr>
              <a:t>Доступность </a:t>
            </a:r>
            <a:r>
              <a:rPr lang="ru-RU" sz="1300" dirty="0">
                <a:latin typeface="Franklin Gothic Medium" panose="020B0603020102020204" pitchFamily="34" charset="0"/>
              </a:rPr>
              <a:t>дошкольного образования для детей в возрасте от 1,5 до 3 лет, с 75% до 100%</a:t>
            </a:r>
            <a:endParaRPr lang="ru-RU" sz="1300" dirty="0" smtClean="0">
              <a:latin typeface="Franklin Gothic Medium" panose="020B06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274327" y="2491276"/>
            <a:ext cx="8626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Целевые показатели: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35445" y="1682573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1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</a:t>
            </a:r>
            <a:r>
              <a:rPr lang="ru-RU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детей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235444" y="2864552"/>
            <a:ext cx="8704016" cy="78657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200" dirty="0">
                <a:latin typeface="Franklin Gothic Medium" panose="020B0603020102020204" pitchFamily="34" charset="0"/>
              </a:rPr>
              <a:t>Доля административно-управленческого и педагогического персонала общеобразовательных организаций, прошедших подготовку или повышение квалификации по программам менеджмента в образовании и (или) для работы в соответствии </a:t>
            </a:r>
            <a:r>
              <a:rPr lang="ru-RU" sz="1300" dirty="0" smtClean="0">
                <a:latin typeface="Franklin Gothic Medium" panose="020B0603020102020204" pitchFamily="34" charset="0"/>
              </a:rPr>
              <a:t>с </a:t>
            </a:r>
            <a:r>
              <a:rPr lang="ru-RU" sz="1300" dirty="0">
                <a:latin typeface="Franklin Gothic Medium" panose="020B0603020102020204" pitchFamily="34" charset="0"/>
              </a:rPr>
              <a:t>федеральными государственными образовательными стандартами, ежегодно не менее 33%</a:t>
            </a:r>
            <a:endParaRPr lang="ru-RU" sz="1300" dirty="0" smtClean="0">
              <a:latin typeface="Franklin Gothic Medium" panose="020B0603020102020204" pitchFamily="34" charset="0"/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ятиугольник 11"/>
          <p:cNvSpPr/>
          <p:nvPr/>
        </p:nvSpPr>
        <p:spPr>
          <a:xfrm>
            <a:off x="224127" y="4625360"/>
            <a:ext cx="8799225" cy="89714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200" dirty="0" smtClean="0">
                <a:latin typeface="Franklin Gothic Medium" panose="020B0603020102020204" pitchFamily="34" charset="0"/>
              </a:rPr>
              <a:t>Отношение </a:t>
            </a:r>
            <a:r>
              <a:rPr lang="ru-RU" sz="1200" dirty="0">
                <a:latin typeface="Franklin Gothic Medium" panose="020B0603020102020204" pitchFamily="34" charset="0"/>
              </a:rPr>
              <a:t>среднего балла единого государственного экзамена (в расчете на 2 обязательных предмета) в 10 процентах школ с лучшими результатами единого государственного экзамена к среднему баллу единого государственного экзамена (в расчете на 2 обязательных предмета) в 10 процентах школ </a:t>
            </a:r>
            <a:r>
              <a:rPr lang="ru-RU" sz="1200" dirty="0" smtClean="0">
                <a:latin typeface="Franklin Gothic Medium" panose="020B0603020102020204" pitchFamily="34" charset="0"/>
              </a:rPr>
              <a:t>с </a:t>
            </a:r>
            <a:r>
              <a:rPr lang="ru-RU" sz="1200" dirty="0">
                <a:latin typeface="Franklin Gothic Medium" panose="020B0603020102020204" pitchFamily="34" charset="0"/>
              </a:rPr>
              <a:t>худшими результатами единого государственного экзамена, </a:t>
            </a:r>
            <a:r>
              <a:rPr lang="ru-RU" sz="1200" dirty="0" smtClean="0">
                <a:latin typeface="Franklin Gothic Medium" panose="020B0603020102020204" pitchFamily="34" charset="0"/>
              </a:rPr>
              <a:t>с </a:t>
            </a:r>
            <a:r>
              <a:rPr lang="ru-RU" sz="1200" dirty="0">
                <a:latin typeface="Franklin Gothic Medium" panose="020B0603020102020204" pitchFamily="34" charset="0"/>
              </a:rPr>
              <a:t>1,4 до 1,3 раза.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224128" y="5707444"/>
            <a:ext cx="8799224" cy="89714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800" dirty="0" smtClean="0"/>
          </a:p>
          <a:p>
            <a:r>
              <a:rPr lang="ru-RU" sz="1300" dirty="0">
                <a:latin typeface="Franklin Gothic Medium" panose="020B0603020102020204" pitchFamily="34" charset="0"/>
              </a:rPr>
              <a:t>Доля педагогических работников, прошедших добровольную независимую оценку профессиональной квалификации, с 0,0% до 10,0%.</a:t>
            </a:r>
          </a:p>
        </p:txBody>
      </p:sp>
    </p:spTree>
    <p:extLst>
      <p:ext uri="{BB962C8B-B14F-4D97-AF65-F5344CB8AC3E}">
        <p14:creationId xmlns:p14="http://schemas.microsoft.com/office/powerpoint/2010/main" val="196243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235444" y="3791022"/>
            <a:ext cx="8547947" cy="52699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300" dirty="0">
                <a:latin typeface="Franklin Gothic Medium" panose="020B0603020102020204" pitchFamily="34" charset="0"/>
              </a:rPr>
              <a:t>Численность педагогических работников, участвующих в реализации образовательных программ, включающих основы финансовой грамотности, с 0 человек до 39 человек</a:t>
            </a:r>
            <a:endParaRPr lang="ru-RU" sz="1300" dirty="0" smtClean="0">
              <a:latin typeface="Franklin Gothic Medium" panose="020B06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274327" y="2491276"/>
            <a:ext cx="8626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Целевые показатели: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35445" y="1682573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1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</a:t>
            </a:r>
            <a:r>
              <a:rPr lang="ru-RU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детей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224128" y="2909766"/>
            <a:ext cx="8559264" cy="70919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200" dirty="0" smtClean="0">
                <a:latin typeface="Franklin Gothic Medium" panose="020B0603020102020204" pitchFamily="34" charset="0"/>
              </a:rPr>
              <a:t>Доля административно-управленческого и педагогического персонала общеобразовательных организаций, прошедших подготовку или повышение квалификации по программам менеджмента в образовании и (или) для работы в соответствии с федеральными государственными образовательными стандартами, ежегодно не менее 33%</a:t>
            </a: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ятиугольник 11"/>
          <p:cNvSpPr/>
          <p:nvPr/>
        </p:nvSpPr>
        <p:spPr>
          <a:xfrm>
            <a:off x="224127" y="4490080"/>
            <a:ext cx="8559263" cy="764500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200" dirty="0">
                <a:latin typeface="Franklin Gothic Medium" panose="020B0603020102020204" pitchFamily="34" charset="0"/>
              </a:rPr>
              <a:t>Доля средств бюджета Нефтеюганского района, выделяемых негосударственным организациям, в том числе социально ориентированным некоммерческим организациям, на предоставление услуг (работ), в общем объеме средств бюджета Нефтеюганского района, выделяемых на предоставление услуг </a:t>
            </a:r>
            <a:br>
              <a:rPr lang="ru-RU" sz="1200" dirty="0">
                <a:latin typeface="Franklin Gothic Medium" panose="020B0603020102020204" pitchFamily="34" charset="0"/>
              </a:rPr>
            </a:br>
            <a:r>
              <a:rPr lang="ru-RU" sz="1200" dirty="0">
                <a:latin typeface="Franklin Gothic Medium" panose="020B0603020102020204" pitchFamily="34" charset="0"/>
              </a:rPr>
              <a:t>в сфере образования, с 0,0% до 15,0%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224128" y="5426639"/>
            <a:ext cx="8559262" cy="53627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300" dirty="0">
                <a:latin typeface="Franklin Gothic Medium" panose="020B0603020102020204" pitchFamily="34" charset="0"/>
              </a:rPr>
              <a:t>Доля негосударственных, в том числе некоммерческих организаций, предоставляющих услуги в сфере образования, </a:t>
            </a:r>
            <a:r>
              <a:rPr lang="ru-RU" sz="1300" dirty="0" smtClean="0">
                <a:latin typeface="Franklin Gothic Medium" panose="020B0603020102020204" pitchFamily="34" charset="0"/>
              </a:rPr>
              <a:t>в </a:t>
            </a:r>
            <a:r>
              <a:rPr lang="ru-RU" sz="1300" dirty="0">
                <a:latin typeface="Franklin Gothic Medium" panose="020B0603020102020204" pitchFamily="34" charset="0"/>
              </a:rPr>
              <a:t>общем числе организаций, предоставляющих услуги в сфере образования, с 0,0% до 9,4%.</a:t>
            </a:r>
            <a:endParaRPr lang="ru-RU" sz="1300" dirty="0" smtClean="0">
              <a:latin typeface="Franklin Gothic Medium" panose="020B0603020102020204" pitchFamily="34" charset="0"/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235444" y="6134977"/>
            <a:ext cx="8547945" cy="582436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300" dirty="0">
                <a:latin typeface="Franklin Gothic Medium" panose="020B0603020102020204" pitchFamily="34" charset="0"/>
              </a:rPr>
              <a:t>Доля граждан, получивших услуги в негосударственных, </a:t>
            </a:r>
            <a:r>
              <a:rPr lang="ru-RU" sz="1300" dirty="0" smtClean="0">
                <a:latin typeface="Franklin Gothic Medium" panose="020B0603020102020204" pitchFamily="34" charset="0"/>
              </a:rPr>
              <a:t>в </a:t>
            </a:r>
            <a:r>
              <a:rPr lang="ru-RU" sz="1300" dirty="0">
                <a:latin typeface="Franklin Gothic Medium" panose="020B0603020102020204" pitchFamily="34" charset="0"/>
              </a:rPr>
              <a:t>том числе некоммерческих организациях, в общем числе граждан, получивших услуги в сфере образования, с 0,0% </a:t>
            </a:r>
            <a:r>
              <a:rPr lang="ru-RU" sz="1300" dirty="0" smtClean="0">
                <a:latin typeface="Franklin Gothic Medium" panose="020B0603020102020204" pitchFamily="34" charset="0"/>
              </a:rPr>
              <a:t>до </a:t>
            </a:r>
            <a:r>
              <a:rPr lang="ru-RU" sz="1300" dirty="0">
                <a:latin typeface="Franklin Gothic Medium" panose="020B0603020102020204" pitchFamily="34" charset="0"/>
              </a:rPr>
              <a:t>3,0%. </a:t>
            </a:r>
            <a:endParaRPr lang="ru-RU" sz="1300" dirty="0" smtClean="0"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80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235445" y="4756938"/>
            <a:ext cx="7487232" cy="1141586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300" dirty="0" smtClean="0">
              <a:latin typeface="Franklin Gothic Medium" panose="020B0603020102020204" pitchFamily="34" charset="0"/>
            </a:endParaRPr>
          </a:p>
          <a:p>
            <a:r>
              <a:rPr lang="ru-RU" sz="1300" dirty="0" smtClean="0">
                <a:latin typeface="Franklin Gothic Medium" panose="020B0603020102020204" pitchFamily="34" charset="0"/>
              </a:rPr>
              <a:t>Доля </a:t>
            </a:r>
            <a:r>
              <a:rPr lang="ru-RU" sz="1300" dirty="0">
                <a:latin typeface="Franklin Gothic Medium" panose="020B0603020102020204" pitchFamily="34" charset="0"/>
              </a:rPr>
              <a:t>детей в возрасте от 6 до 17 лет (включительно), охваченных всеми формами отдыха и оздоровления, от общей численности детей, нуждающихся в оздоровлении, с 97% до 98%.</a:t>
            </a:r>
            <a:endParaRPr lang="ru-RU" sz="1300" dirty="0">
              <a:effectLst/>
              <a:latin typeface="Franklin Gothic Medium" panose="020B06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274327" y="2643807"/>
            <a:ext cx="8626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Целевые показатели: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35445" y="1682573"/>
            <a:ext cx="8704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2: </a:t>
            </a:r>
            <a:r>
              <a:rPr lang="ru-RU" b="1" dirty="0">
                <a:latin typeface="Franklin Gothic Medium" panose="020B0603020102020204" pitchFamily="34" charset="0"/>
              </a:rPr>
              <a:t>Развитие вариативности воспитательных систем и технологий, направленных на формирование индивидуальной траектории развития личности ребенка с учетом его потребностей, интересов и способностей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274327" y="3240239"/>
            <a:ext cx="7488100" cy="1112820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300" dirty="0" smtClean="0">
              <a:latin typeface="Franklin Gothic Medium" panose="020B0603020102020204" pitchFamily="34" charset="0"/>
            </a:endParaRPr>
          </a:p>
          <a:p>
            <a:r>
              <a:rPr lang="ru-RU" sz="1300" dirty="0" smtClean="0">
                <a:latin typeface="Franklin Gothic Medium" panose="020B0603020102020204" pitchFamily="34" charset="0"/>
              </a:rPr>
              <a:t>Охват </a:t>
            </a:r>
            <a:r>
              <a:rPr lang="ru-RU" sz="1300" dirty="0">
                <a:latin typeface="Franklin Gothic Medium" panose="020B0603020102020204" pitchFamily="34" charset="0"/>
              </a:rPr>
              <a:t>детей в возрасте от 5-18 лет программами дополнительного образования (удельный вес численности детей, получающих услуги дополнительного образования, </a:t>
            </a:r>
            <a:r>
              <a:rPr lang="ru-RU" sz="1300" dirty="0" smtClean="0">
                <a:latin typeface="Franklin Gothic Medium" panose="020B0603020102020204" pitchFamily="34" charset="0"/>
              </a:rPr>
              <a:t> в </a:t>
            </a:r>
            <a:r>
              <a:rPr lang="ru-RU" sz="1300" dirty="0">
                <a:latin typeface="Franklin Gothic Medium" panose="020B0603020102020204" pitchFamily="34" charset="0"/>
              </a:rPr>
              <a:t>общей численности детей в возрасте от 5 до 18 лет,  с 71,5 % </a:t>
            </a:r>
            <a:r>
              <a:rPr lang="ru-RU" sz="1300" dirty="0" smtClean="0">
                <a:latin typeface="Franklin Gothic Medium" panose="020B0603020102020204" pitchFamily="34" charset="0"/>
              </a:rPr>
              <a:t>до </a:t>
            </a:r>
            <a:r>
              <a:rPr lang="ru-RU" sz="1300" dirty="0">
                <a:latin typeface="Franklin Gothic Medium" panose="020B0603020102020204" pitchFamily="34" charset="0"/>
              </a:rPr>
              <a:t>92,7%.</a:t>
            </a:r>
            <a:endParaRPr lang="ru-RU" sz="1300" dirty="0">
              <a:effectLst/>
              <a:latin typeface="Franklin Gothic Medium" panose="020B0603020102020204" pitchFamily="34" charset="0"/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64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63257" y="3184644"/>
            <a:ext cx="1901972" cy="353812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Повышение эффективности реализации молодежной политики в интересах инновационного социально ориентированного развития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7568" y="4082756"/>
            <a:ext cx="19826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Создание условий для вовлечения молодежи в активную социальную деятельность</a:t>
            </a:r>
            <a:endParaRPr lang="ru-RU" sz="8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263257" y="2350659"/>
            <a:ext cx="87040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3: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Обеспечение </a:t>
            </a:r>
            <a:r>
              <a:rPr lang="ru-RU" sz="1600" b="1" dirty="0">
                <a:latin typeface="Franklin Gothic Medium" panose="020B0603020102020204" pitchFamily="34" charset="0"/>
              </a:rPr>
              <a:t>эффективной системы социализации и самореализации молодежи, развитие потенциала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молодежи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516711" y="3207014"/>
            <a:ext cx="2150772" cy="14036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300918" y="4754465"/>
            <a:ext cx="3983972" cy="196830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Организация мероприятий, направленных на профессиональную ориентацию и  временную занятость несовершеннолетних граждан.; проведение мероприятий, направленных на работу с кадрами в сфере молодежной политики; участие в окружных  и иных мероприятиях по направлению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516710" y="4754465"/>
            <a:ext cx="2150772" cy="196830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300918" y="3207014"/>
            <a:ext cx="3990016" cy="14036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Реализация мер, направленных на выявление, развитие и поддержку талантливой и творческой молодежи; организация мероприятий, направленных на развитие и поддержку молодежного добровольчества</a:t>
            </a:r>
            <a:endParaRPr lang="ru-RU" sz="1400" dirty="0"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43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177134" y="2951611"/>
            <a:ext cx="1901972" cy="379015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Повышение эффективности реализации молодежной политики в интересах инновационного социально ориентированного развития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7568" y="4082756"/>
            <a:ext cx="19826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Создание условий для развития </a:t>
            </a:r>
          </a:p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гражданско-патриотических, военно-патриотических качеств молодежи</a:t>
            </a:r>
            <a:endParaRPr lang="ru-RU" sz="800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23993" y="2247930"/>
            <a:ext cx="87040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3: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Обеспечение </a:t>
            </a:r>
            <a:r>
              <a:rPr lang="ru-RU" sz="1600" b="1" dirty="0">
                <a:latin typeface="Franklin Gothic Medium" panose="020B0603020102020204" pitchFamily="34" charset="0"/>
              </a:rPr>
              <a:t>эффективной системы социализации и самореализации молодежи, развитие потенциала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молодежи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890197" y="2965042"/>
            <a:ext cx="2092788" cy="111771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249188" y="4172724"/>
            <a:ext cx="4470927" cy="185458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Проведение мероприятий по формированию  положительной мотивации  и подготовки допризывной молодежи к прохождению военной службы. Развитие материально-технической базы  кадетских классов и военно-патриотических клубов и объединений, реализация мер, направленных на  организационно-методическое, медицинское и транспортное обеспечение районных мероприятий по направлению, участие в окружных и иных мероприятиях по направлению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890197" y="4215093"/>
            <a:ext cx="2092788" cy="181222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312760" y="6167887"/>
            <a:ext cx="4372043" cy="57387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Оказание </a:t>
            </a:r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финансовой поддержки негосударственным организациям (</a:t>
            </a:r>
            <a:r>
              <a:rPr lang="ru-RU" sz="1300" dirty="0" err="1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грантовая</a:t>
            </a:r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 поддержка)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6928834" y="6159650"/>
            <a:ext cx="2092788" cy="5821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300" b="1" dirty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249188" y="2928198"/>
            <a:ext cx="4470927" cy="115455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Проведение мероприятий по организации гражданско-патриотического  и правового воспитания молодежи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; реализация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мероприятий Концепции гражданско-патриотического воспитания граждан автономного округа.</a:t>
            </a:r>
          </a:p>
        </p:txBody>
      </p:sp>
    </p:spTree>
    <p:extLst>
      <p:ext uri="{BB962C8B-B14F-4D97-AF65-F5344CB8AC3E}">
        <p14:creationId xmlns:p14="http://schemas.microsoft.com/office/powerpoint/2010/main" val="414980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323993" y="3270683"/>
            <a:ext cx="2354449" cy="294476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Повышение эффективности реализации молодежной политики в интересах инновационного социально ориентированного развития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7567" y="3935156"/>
            <a:ext cx="26929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Обеспечение развития молодежной политики и патриотического воспитания граждан на территории Нефтеюганского района</a:t>
            </a:r>
            <a:endParaRPr lang="ru-RU" sz="800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23993" y="2247930"/>
            <a:ext cx="8704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endParaRPr lang="ru-RU" sz="1600" dirty="0" smtClean="0">
              <a:solidFill>
                <a:schemeClr val="tx2">
                  <a:lumMod val="50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  <a:p>
            <a:pPr lvl="0" algn="just">
              <a:buClr>
                <a:srgbClr val="FF0000"/>
              </a:buClr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3: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Обеспечение </a:t>
            </a:r>
            <a:r>
              <a:rPr lang="ru-RU" sz="1600" b="1" dirty="0">
                <a:latin typeface="Franklin Gothic Medium" panose="020B0603020102020204" pitchFamily="34" charset="0"/>
              </a:rPr>
              <a:t>эффективной системы социализации и самореализации молодежи, развитие потенциала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молодежи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980349" y="3935156"/>
            <a:ext cx="1896948" cy="200990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Начальник отдела по делам молодежи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Малиновская О.С.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820473" y="3935156"/>
            <a:ext cx="3800758" cy="200990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Обеспечение деятельности муниципального автономного учреждения Нефтеюганского района «Комплексный молодежный центр"</a:t>
            </a:r>
          </a:p>
        </p:txBody>
      </p:sp>
    </p:spTree>
    <p:extLst>
      <p:ext uri="{BB962C8B-B14F-4D97-AF65-F5344CB8AC3E}">
        <p14:creationId xmlns:p14="http://schemas.microsoft.com/office/powerpoint/2010/main" val="44836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235445" y="4456091"/>
            <a:ext cx="8483552" cy="82424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400" dirty="0" smtClean="0">
              <a:latin typeface="Franklin Gothic Medium" panose="020B0603020102020204" pitchFamily="34" charset="0"/>
            </a:endParaRPr>
          </a:p>
          <a:p>
            <a:r>
              <a:rPr lang="ru-RU" sz="1400" dirty="0" smtClean="0">
                <a:latin typeface="Franklin Gothic Medium" panose="020B0603020102020204" pitchFamily="34" charset="0"/>
              </a:rPr>
              <a:t>Численность </a:t>
            </a:r>
            <a:r>
              <a:rPr lang="ru-RU" sz="1400" dirty="0">
                <a:latin typeface="Franklin Gothic Medium" panose="020B0603020102020204" pitchFamily="34" charset="0"/>
              </a:rPr>
              <a:t>обучающихся, вовлеченных в деятельность общественных объединений, в том числе волонтерских </a:t>
            </a:r>
            <a:r>
              <a:rPr lang="ru-RU" sz="1400" dirty="0" smtClean="0">
                <a:latin typeface="Franklin Gothic Medium" panose="020B0603020102020204" pitchFamily="34" charset="0"/>
              </a:rPr>
              <a:t>и </a:t>
            </a:r>
            <a:r>
              <a:rPr lang="ru-RU" sz="1400" dirty="0">
                <a:latin typeface="Franklin Gothic Medium" panose="020B0603020102020204" pitchFamily="34" charset="0"/>
              </a:rPr>
              <a:t>добровольческих, с 0,95 до 1,01 тыс. человек.</a:t>
            </a:r>
            <a:endParaRPr lang="ru-RU" sz="1400" dirty="0">
              <a:effectLst/>
              <a:latin typeface="Franklin Gothic Medium" panose="020B06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2529" y="69479"/>
            <a:ext cx="84331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</a:t>
            </a:r>
            <a:r>
              <a:rPr lang="ru-RU" sz="2000" b="1" dirty="0">
                <a:solidFill>
                  <a:srgbClr val="002060"/>
                </a:solidFill>
              </a:rPr>
              <a:t>Повышение эффективности реализации молодежной политики в интересах инновационного социально ориентированного развития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274327" y="2643807"/>
            <a:ext cx="8626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Целевые показатели: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35445" y="1805782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3: </a:t>
            </a:r>
            <a:r>
              <a:rPr lang="ru-RU" dirty="0">
                <a:latin typeface="Franklin Gothic Medium" panose="020B0603020102020204" pitchFamily="34" charset="0"/>
              </a:rPr>
              <a:t>Обеспечение эффективной системы социализации и самореализации молодежи, развитие потенциала молодежи.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274327" y="3240239"/>
            <a:ext cx="8444670" cy="832464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400" dirty="0" smtClean="0">
              <a:latin typeface="Franklin Gothic Medium" panose="020B0603020102020204" pitchFamily="34" charset="0"/>
            </a:endParaRPr>
          </a:p>
          <a:p>
            <a:r>
              <a:rPr lang="ru-RU" sz="1400" dirty="0" smtClean="0">
                <a:latin typeface="Franklin Gothic Medium" panose="020B0603020102020204" pitchFamily="34" charset="0"/>
              </a:rPr>
              <a:t>Доля </a:t>
            </a:r>
            <a:r>
              <a:rPr lang="ru-RU" sz="1400" dirty="0">
                <a:latin typeface="Franklin Gothic Medium" panose="020B0603020102020204" pitchFamily="34" charset="0"/>
              </a:rPr>
              <a:t>молодых людей в возрасте от 14 до 30 лет, задействованных в мероприятиях общественных объединений</a:t>
            </a:r>
            <a:r>
              <a:rPr lang="ru-RU" sz="1400" dirty="0" smtClean="0">
                <a:latin typeface="Franklin Gothic Medium" panose="020B0603020102020204" pitchFamily="34" charset="0"/>
              </a:rPr>
              <a:t>, с </a:t>
            </a:r>
            <a:r>
              <a:rPr lang="ru-RU" sz="1400" dirty="0">
                <a:latin typeface="Franklin Gothic Medium" panose="020B0603020102020204" pitchFamily="34" charset="0"/>
              </a:rPr>
              <a:t>26,1 % до 26,7 %.</a:t>
            </a:r>
            <a:endParaRPr lang="ru-RU" sz="1400" dirty="0">
              <a:effectLst/>
              <a:latin typeface="Franklin Gothic Medium" panose="020B0603020102020204" pitchFamily="34" charset="0"/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ятиугольник 11"/>
          <p:cNvSpPr/>
          <p:nvPr/>
        </p:nvSpPr>
        <p:spPr>
          <a:xfrm>
            <a:off x="235445" y="5599334"/>
            <a:ext cx="8483552" cy="82424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400" dirty="0" smtClean="0">
              <a:latin typeface="Franklin Gothic Medium" panose="020B0603020102020204" pitchFamily="34" charset="0"/>
            </a:endParaRPr>
          </a:p>
          <a:p>
            <a:r>
              <a:rPr lang="ru-RU" sz="1400" dirty="0" smtClean="0">
                <a:latin typeface="Franklin Gothic Medium" panose="020B0603020102020204" pitchFamily="34" charset="0"/>
              </a:rPr>
              <a:t>Численность </a:t>
            </a:r>
            <a:r>
              <a:rPr lang="ru-RU" sz="1400" dirty="0">
                <a:latin typeface="Franklin Gothic Medium" panose="020B0603020102020204" pitchFamily="34" charset="0"/>
              </a:rPr>
              <a:t>населения, работающего в качестве волонтеров, с 0,30 до 0,37 тыс. человек</a:t>
            </a:r>
            <a:endParaRPr lang="ru-RU" sz="1400" dirty="0">
              <a:effectLst/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00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63257" y="3184645"/>
            <a:ext cx="1901972" cy="298324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 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6534" y="3703229"/>
            <a:ext cx="19826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Обеспечение комплексной безопасности и комфортных условий образовательного процесса </a:t>
            </a:r>
            <a:endParaRPr lang="ru-RU" sz="800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23993" y="2247930"/>
            <a:ext cx="8704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4. Развитие инфраструктуры и организационно-экономических механизмов, обеспечивающих равную доступность услуг дошкольного, общего и дополнительного образования детей.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7237926" y="4254704"/>
            <a:ext cx="1725711" cy="8431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Кофанова О.А.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434106" y="3184645"/>
            <a:ext cx="4533363" cy="298324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Соблюдение обязательных требований санитарно-эпидемиологической, пожарной, антитеррористической безопасности, строительных норм, федеральных государственных образовательных стандартов, внедрение в образовательных организациях энергосберегающих технологий (приобретение энергетического оборудования, оснащение зданий приборами учета используемых энергетических ресурсов, модернизация и реконструкция систем теплоснабжения, электроснабжения, сетей водоснабжения и канализации).</a:t>
            </a:r>
          </a:p>
        </p:txBody>
      </p:sp>
    </p:spTree>
    <p:extLst>
      <p:ext uri="{BB962C8B-B14F-4D97-AF65-F5344CB8AC3E}">
        <p14:creationId xmlns:p14="http://schemas.microsoft.com/office/powerpoint/2010/main" val="266794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41166" y="3197834"/>
            <a:ext cx="2180062" cy="330599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 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9128" y="3250514"/>
            <a:ext cx="2222100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 инфраструктуры системы образования (проектирование, строительство (реконструкция) объектов образования, приобретение объектов недвижимого имущества для размещения образовательных организаций</a:t>
            </a:r>
            <a:endParaRPr lang="ru-RU" sz="1500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231204" y="2273056"/>
            <a:ext cx="8704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4. Развитие инфраструктуры и организационно-экономических механизмов, обеспечивающих равную доступность услуг дошкольного, общего и дополнительного образования детей.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890197" y="3668972"/>
            <a:ext cx="2092788" cy="8431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Кофанова О.А.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562896" y="3184645"/>
            <a:ext cx="4058335" cy="173508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Реализация портфеля проекта "Комплекс мероприятий ("Программа"), направленных на создание новых мест в общеобразовательных организациях Ханты-Мансийского автономного округа – Югры в соответствии с прогнозируемой потребностью и современными условиями обучения, на 2019 - 2028 годы" 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562896" y="5139047"/>
            <a:ext cx="4058335" cy="136478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Реализация Федерального проекта для Ханты-Мансийского автономного округа – Югры «Создание условий для осуществления трудовой деятельности женщин с детьми, </a:t>
            </a:r>
          </a:p>
          <a:p>
            <a:pPr algn="ctr"/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включая ликвидацию очереди в ясли для детей трех лет»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890197" y="5303785"/>
            <a:ext cx="2092788" cy="8431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Кофанова О.А.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16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2314291" y="3094834"/>
            <a:ext cx="5026668" cy="60992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76916" y="3094832"/>
            <a:ext cx="1901972" cy="369059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3993" y="3239264"/>
            <a:ext cx="156920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Обеспечение функций управления в сфере образования и молодежной политики. Финансовое обеспечение отдельных государственных полномочий</a:t>
            </a:r>
            <a:endParaRPr lang="ru-RU" sz="800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23993" y="2247930"/>
            <a:ext cx="8704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4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</a:t>
            </a:r>
            <a:r>
              <a:rPr lang="ru-RU" sz="1600" b="1" dirty="0">
                <a:latin typeface="Franklin Gothic Medium" panose="020B0603020102020204" pitchFamily="34" charset="0"/>
              </a:rPr>
              <a:t>Развитие инфраструктуры и организационно-экономических механизмов, обеспечивающих равную доступность услуг дошкольного, общего и дополнительного образования детей.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2367815" y="3074947"/>
            <a:ext cx="4844354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Обеспечение деятельности по реализации полномочий и нормативно-правовому регулированию в сфере образования и молодежной политики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7497351" y="3094833"/>
            <a:ext cx="1530657" cy="108654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Начальник управления экономики, анализа и целевых программ</a:t>
            </a: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Жернова А.М</a:t>
            </a:r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327348" y="3799093"/>
            <a:ext cx="5013609" cy="195776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Реализация мероприятий по исполнению публичных обязательств перед физическими лицами и обеспечивающее материальную поддержку воспитания и обучения обучающихся и воспитанников в дошкольных образовательных организациях, общеобразовательных организациях, частных общеобразовательных организациях, частных организациях, осуществляющих образовательную деятельность по реализации образовательных программ дошкольного образования, расположенных в автономном округе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497347" y="4357727"/>
            <a:ext cx="1485637" cy="114889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Начальник управления экономики, анализа и целевых программ</a:t>
            </a: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Жернова А.М.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327348" y="5851189"/>
            <a:ext cx="5013609" cy="93423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Реализация мероприятий по обеспечению питанием обучающихся, относящихся к категориям детей-сирот и детей, оставшихся без попечения родителей, лиц из числа детей-сирот и детей, оставшихся без попечения родителей, детей из многодетных семей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497346" y="5851188"/>
            <a:ext cx="1524275" cy="93423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Кофанова О.А.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59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555326" y="2356452"/>
            <a:ext cx="2295857" cy="1056631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Соисполнители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71977" y="1354009"/>
            <a:ext cx="2262553" cy="1034646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Ответственный исполнитель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3386" y="8825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 (соисполнители )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730" y="1471222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6853" y="1488357"/>
            <a:ext cx="51189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Департамент образования и молодежной политики Нефтеюганского района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83120" y="2356452"/>
            <a:ext cx="57827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b="1" dirty="0" smtClean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  <a:p>
            <a:pPr algn="just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Департамент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строительства и жилищно-коммунального комплекса Нефтеюганского района</a:t>
            </a:r>
          </a:p>
          <a:p>
            <a:pPr algn="just"/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just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Департамент имущественных отношений Нефтеюганского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района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3064319" y="3220563"/>
            <a:ext cx="56759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just"/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just"/>
            <a:endParaRPr lang="ru-RU" b="1" dirty="0" smtClean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  <a:p>
            <a:pPr algn="just"/>
            <a:endParaRPr lang="ru-RU" b="1" dirty="0" smtClean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  <a:p>
            <a:pPr algn="just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МКУ «Управление капитального строительства и жилищно-коммунального комплекса Нефтеюганского района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pic>
        <p:nvPicPr>
          <p:cNvPr id="2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158266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3064319" y="5419699"/>
            <a:ext cx="5675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Муниципальное казенное учреждение «Центр бухгалтерского обслуживания и организационного обеспечения образования»</a:t>
            </a:r>
          </a:p>
        </p:txBody>
      </p:sp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274327" y="4299804"/>
            <a:ext cx="8560825" cy="1122202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dirty="0">
                <a:latin typeface="Franklin Gothic Medium" panose="020B0603020102020204" pitchFamily="34" charset="0"/>
              </a:rPr>
              <a:t>Доля образовательных организаций, обеспеченных интернетом со скоростью соединения не менее 100 Мб/с - для образовательных организаций, расположенных в городах, 50 Мб/с - для образовательных организаций, расположенных в сельской местности и поселках городского типа, а также гарантированным интернет-трафиком, с 0,0% до 100,0%.</a:t>
            </a:r>
            <a:endParaRPr lang="ru-RU" sz="1400" dirty="0">
              <a:effectLst/>
              <a:latin typeface="Franklin Gothic Medium" panose="020B0603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274327" y="2643807"/>
            <a:ext cx="8626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Целевые показатели: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35445" y="1682573"/>
            <a:ext cx="8704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4: </a:t>
            </a:r>
            <a:r>
              <a:rPr lang="ru-RU" b="1" dirty="0">
                <a:latin typeface="Franklin Gothic Medium" panose="020B0603020102020204" pitchFamily="34" charset="0"/>
              </a:rPr>
              <a:t>Развитие инфраструктуры и организационно-экономических механизмов, обеспечивающих равную доступность услуг дошкольного, общего и дополнительного образования детей.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274327" y="3240239"/>
            <a:ext cx="8521942" cy="832464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dirty="0">
                <a:latin typeface="Franklin Gothic Medium" panose="020B0603020102020204" pitchFamily="34" charset="0"/>
              </a:rPr>
              <a:t>Доля муниципальных общеобразовательных организаций, соответствующих современным требованиям обучения, в общем количестве муниципальных общеобразовательных организаций, с 91,1 % до 98 %.</a:t>
            </a:r>
            <a:endParaRPr lang="ru-RU" sz="1400" dirty="0">
              <a:effectLst/>
              <a:latin typeface="Franklin Gothic Medium" panose="020B0603020102020204" pitchFamily="34" charset="0"/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ятиугольник 11"/>
          <p:cNvSpPr/>
          <p:nvPr/>
        </p:nvSpPr>
        <p:spPr>
          <a:xfrm>
            <a:off x="235445" y="5582851"/>
            <a:ext cx="8560824" cy="82424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400" dirty="0" smtClean="0">
              <a:latin typeface="Franklin Gothic Medium" panose="020B0603020102020204" pitchFamily="34" charset="0"/>
            </a:endParaRPr>
          </a:p>
          <a:p>
            <a:r>
              <a:rPr lang="ru-RU" sz="1400" dirty="0" smtClean="0">
                <a:latin typeface="Franklin Gothic Medium" panose="020B0603020102020204" pitchFamily="34" charset="0"/>
              </a:rPr>
              <a:t>Число </a:t>
            </a:r>
            <a:r>
              <a:rPr lang="ru-RU" sz="1400" dirty="0">
                <a:latin typeface="Franklin Gothic Medium" panose="020B0603020102020204" pitchFamily="34" charset="0"/>
              </a:rPr>
              <a:t>созданных новых мест в общеобразовательных организациях, расположенных в сельской местности и поселках городского типа, нарастающим итогом к 2018 году, с 0 мест до 1660 мест</a:t>
            </a:r>
            <a:r>
              <a:rPr lang="ru-RU" sz="800" dirty="0"/>
              <a:t>.</a:t>
            </a:r>
            <a:endParaRPr lang="ru-RU" sz="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408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33399"/>
            <a:ext cx="836762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Финансирование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,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тыс. рублей  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956002"/>
              </p:ext>
            </p:extLst>
          </p:nvPr>
        </p:nvGraphicFramePr>
        <p:xfrm>
          <a:off x="2119071" y="926757"/>
          <a:ext cx="2483709" cy="30251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37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2927">
                <a:tc>
                  <a:txBody>
                    <a:bodyPr/>
                    <a:lstStyle/>
                    <a:p>
                      <a:pPr algn="l" fontAlgn="ctr"/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26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</a:t>
                      </a:r>
                    </a:p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Ханты-Мансийского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автономного округа –</a:t>
                      </a:r>
                      <a:r>
                        <a:rPr lang="ru-RU" sz="16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Югра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026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</a:t>
                      </a:r>
                    </a:p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Нефтеюганского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</a:t>
                      </a:r>
                    </a:p>
                    <a:p>
                      <a:pPr algn="l" fontAlgn="ctr"/>
                      <a:endParaRPr lang="ru-RU" sz="16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иные источники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39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39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39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39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39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250605" y="1300565"/>
            <a:ext cx="327804" cy="33400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264331" y="2150406"/>
            <a:ext cx="336430" cy="334002"/>
          </a:xfrm>
          <a:prstGeom prst="rect">
            <a:avLst/>
          </a:prstGeom>
          <a:solidFill>
            <a:srgbClr val="E287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274466" y="2819715"/>
            <a:ext cx="319176" cy="3340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665170" y="2818762"/>
            <a:ext cx="1225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131 321,92</a:t>
            </a:r>
            <a:endParaRPr lang="ru-RU" b="1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640899" y="1289219"/>
            <a:ext cx="1545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1 975 573,30</a:t>
            </a:r>
            <a:endParaRPr lang="ru-RU" b="1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677264" y="2155849"/>
            <a:ext cx="1225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mtClean="0"/>
              <a:t>626 </a:t>
            </a:r>
            <a:r>
              <a:rPr lang="ru-RU" b="1" smtClean="0"/>
              <a:t>937,60</a:t>
            </a:r>
            <a:endParaRPr lang="ru-RU" b="1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xmlns="" id="{C7C6CE0A-E69F-4027-BF8B-B33274183080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40" name="Диаграмма 39">
            <a:extLst>
              <a:ext uri="{FF2B5EF4-FFF2-40B4-BE49-F238E27FC236}">
                <a16:creationId xmlns:a16="http://schemas.microsoft.com/office/drawing/2014/main" xmlns="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562161"/>
              </p:ext>
            </p:extLst>
          </p:nvPr>
        </p:nvGraphicFramePr>
        <p:xfrm>
          <a:off x="2854411" y="625975"/>
          <a:ext cx="6289589" cy="4227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5318067" y="2572016"/>
            <a:ext cx="17315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2 733 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832,82</a:t>
            </a:r>
            <a:endParaRPr lang="ru-RU" sz="2000" b="1" dirty="0" smtClean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452204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xmlns="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946349"/>
              </p:ext>
            </p:extLst>
          </p:nvPr>
        </p:nvGraphicFramePr>
        <p:xfrm>
          <a:off x="5395782" y="3781168"/>
          <a:ext cx="4514336" cy="3225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7328079" y="5284569"/>
            <a:ext cx="14037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641 304,82</a:t>
            </a: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0" y="3821383"/>
            <a:ext cx="4596714" cy="5753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в том числе инвестиции в объекты муниципальной собственности, тыс. рублей  </a:t>
            </a: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956002"/>
              </p:ext>
            </p:extLst>
          </p:nvPr>
        </p:nvGraphicFramePr>
        <p:xfrm>
          <a:off x="1964500" y="4569922"/>
          <a:ext cx="4477863" cy="1722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778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743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</a:t>
                      </a:r>
                    </a:p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Ханты-Мансийского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автономного округа –</a:t>
                      </a:r>
                      <a:r>
                        <a:rPr lang="ru-RU" sz="16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Югра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68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</a:t>
                      </a:r>
                    </a:p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Нефтеюганского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</a:t>
                      </a:r>
                    </a:p>
                    <a:p>
                      <a:pPr algn="l" fontAlgn="ctr"/>
                      <a:endParaRPr lang="ru-RU" sz="16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иные источники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265957" y="4519632"/>
            <a:ext cx="327804" cy="33400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59239" y="5221415"/>
            <a:ext cx="336430" cy="334002"/>
          </a:xfrm>
          <a:prstGeom prst="rect">
            <a:avLst/>
          </a:prstGeom>
          <a:solidFill>
            <a:srgbClr val="E287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56792" y="5989580"/>
            <a:ext cx="319176" cy="3340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81197" y="5967956"/>
            <a:ext cx="1225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mtClean="0"/>
              <a:t>1 000,0</a:t>
            </a:r>
            <a:endParaRPr lang="ru-RU" b="1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06353" y="4508509"/>
            <a:ext cx="1238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524 445,20</a:t>
            </a:r>
            <a:endParaRPr lang="ru-RU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93290" y="5210233"/>
            <a:ext cx="1225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115 859,62</a:t>
            </a:r>
            <a:endParaRPr lang="ru-RU" b="1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pic>
        <p:nvPicPr>
          <p:cNvPr id="8196" name="Picture 4" descr="https://cdn.pixabay.com/photo/2013/07/13/11/33/arrow-158377__48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328986" flipH="1">
            <a:off x="7619689" y="3369052"/>
            <a:ext cx="1648571" cy="8277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505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6654" y="132053"/>
            <a:ext cx="84331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Региональные проекты </a:t>
            </a:r>
            <a:r>
              <a:rPr lang="ru-RU" sz="2400" dirty="0"/>
              <a:t>портфелей проектов Ханты-Мансийского автономного округа «Демография» и «Образование» 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185454862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4327" y="1934786"/>
            <a:ext cx="3752851" cy="499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353252" y="2456065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 программой Нефтеюганского района «Образование 21 века на 2019-2024 годы и на период до 2030 года» предусмотрена реализация мероприятий по семи региональным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проектам</a:t>
            </a:r>
            <a:endParaRPr lang="ru-RU" sz="2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84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6654" y="132053"/>
            <a:ext cx="84331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Предложения </a:t>
            </a:r>
            <a:r>
              <a:rPr lang="ru-RU" sz="2400" dirty="0"/>
              <a:t>по итогам стратегических сессий в автономном округе по реализации национального проекта «Образование» </a:t>
            </a:r>
          </a:p>
          <a:p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74327" y="149483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402437" cy="435133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ПРЕДЛОЖЕНИЕ:</a:t>
            </a:r>
          </a:p>
          <a:p>
            <a:pPr marL="0" indent="0">
              <a:buNone/>
            </a:pP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Развитие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региональной модели выявления и сопровождения детей, проявляющих выдающиеся способности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МЕХАНИЗМ РЕАЛИЗАЦИИ ПРЕДЛОЖЕНИЯ:</a:t>
            </a:r>
          </a:p>
          <a:p>
            <a:pPr marL="0" indent="0" algn="ctr">
              <a:buNone/>
            </a:pP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Реализация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проектных образовательных смен каникулярного отдыха для одаренных обучающихся старших классов: проект «Академия успеха». </a:t>
            </a:r>
          </a:p>
        </p:txBody>
      </p:sp>
    </p:spTree>
    <p:extLst>
      <p:ext uri="{BB962C8B-B14F-4D97-AF65-F5344CB8AC3E}">
        <p14:creationId xmlns:p14="http://schemas.microsoft.com/office/powerpoint/2010/main" val="123964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464417" y="978794"/>
            <a:ext cx="1789472" cy="84295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2018-2019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5286" y="2942086"/>
            <a:ext cx="2880033" cy="95249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Развиваем школьный спорт»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/ региональный проект «Успех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каждого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ребенка»                   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Проекты муниципального уровня</a:t>
            </a:r>
            <a:endParaRPr lang="ru-RU" sz="2000" b="1" dirty="0">
              <a:solidFill>
                <a:srgbClr val="5B9BD5">
                  <a:lumMod val="50000"/>
                </a:srgb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005775313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5" y="757279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0273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85319" y="2977136"/>
            <a:ext cx="27000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 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366317" y="972992"/>
            <a:ext cx="3544608" cy="85350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300" dirty="0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Продукт проекта: Введение </a:t>
            </a:r>
            <a:r>
              <a:rPr lang="ru-RU" sz="1300" dirty="0">
                <a:solidFill>
                  <a:schemeClr val="tx1"/>
                </a:solidFill>
                <a:latin typeface="Franklin Gothic Medium" panose="020B0603020102020204" pitchFamily="34" charset="0"/>
              </a:rPr>
              <a:t>в эксплуатацию тренажерного и тренировочного залов в НРМОБУ ДО "ЦРТД и Ю"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95901" y="4088126"/>
            <a:ext cx="2869759" cy="76737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Школа полного дня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» / региональный проект «Современная школа» 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85628" y="1989596"/>
            <a:ext cx="2880034" cy="75376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Этнокультурное образование и воспитание»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/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региональный проект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 «Современная школа»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95901" y="972997"/>
            <a:ext cx="2869761" cy="82605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КРОСС» (Команда решительных, отважных, сильных и смелых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) / региональный проект «Социальная активность» 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85628" y="5142331"/>
            <a:ext cx="2880032" cy="67785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Franklin Gothic Medium" pitchFamily="34" charset="0"/>
              </a:rPr>
              <a:t>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«Юный астроном»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/ региональный проект «Успех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каждого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ребенка»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85628" y="6078828"/>
            <a:ext cx="2880032" cy="67153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Город профессий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» / региональный проект «Успех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каждого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  <a:latin typeface="Franklin Gothic Medium" pitchFamily="34" charset="0"/>
              </a:rPr>
              <a:t>ребенка»</a:t>
            </a:r>
            <a:endParaRPr lang="ru-RU" sz="1300" b="1" dirty="0">
              <a:solidFill>
                <a:schemeClr val="accent5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464417" y="1997205"/>
            <a:ext cx="1789472" cy="74615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2018-2019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464417" y="2977136"/>
            <a:ext cx="1789472" cy="91744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2020-2021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464417" y="4088126"/>
            <a:ext cx="1789472" cy="79663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2022-2023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464417" y="5157212"/>
            <a:ext cx="1789472" cy="68784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2023-2024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464417" y="6078828"/>
            <a:ext cx="1789472" cy="68784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Срок реализации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Franklin Gothic Medium" pitchFamily="34" charset="0"/>
              </a:rPr>
              <a:t>2018-2021 годы</a:t>
            </a:r>
            <a:endParaRPr lang="ru-RU" sz="1300" dirty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375950" y="1990052"/>
            <a:ext cx="3544608" cy="80502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300" dirty="0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Продукт проекта: </a:t>
            </a:r>
            <a:r>
              <a:rPr lang="ru-RU" sz="1300" dirty="0" smtClean="0">
                <a:latin typeface="Franklin Gothic Medium" pitchFamily="34" charset="0"/>
              </a:rPr>
              <a:t>Обустройство </a:t>
            </a:r>
            <a:r>
              <a:rPr lang="ru-RU" sz="1300" dirty="0">
                <a:latin typeface="Franklin Gothic Medium" pitchFamily="34" charset="0"/>
              </a:rPr>
              <a:t>этно-площадки-музея под открытым небом «Ай </a:t>
            </a:r>
            <a:r>
              <a:rPr lang="ru-RU" sz="1300" dirty="0" err="1">
                <a:latin typeface="Franklin Gothic Medium" pitchFamily="34" charset="0"/>
              </a:rPr>
              <a:t>урт</a:t>
            </a:r>
            <a:r>
              <a:rPr lang="ru-RU" sz="1300" dirty="0">
                <a:latin typeface="Franklin Gothic Medium" pitchFamily="34" charset="0"/>
              </a:rPr>
              <a:t>» </a:t>
            </a:r>
            <a:r>
              <a:rPr lang="ru-RU" sz="1300" dirty="0" smtClean="0">
                <a:latin typeface="Franklin Gothic Medium" pitchFamily="34" charset="0"/>
              </a:rPr>
              <a:t>с </a:t>
            </a:r>
            <a:r>
              <a:rPr lang="ru-RU" sz="1300" dirty="0" err="1">
                <a:latin typeface="Franklin Gothic Medium" pitchFamily="34" charset="0"/>
              </a:rPr>
              <a:t>выставочнми</a:t>
            </a:r>
            <a:r>
              <a:rPr lang="ru-RU" sz="1300" dirty="0">
                <a:latin typeface="Franklin Gothic Medium" pitchFamily="34" charset="0"/>
              </a:rPr>
              <a:t> экспозициями в НРМДОБУ «Детский сад «Медвежонок») 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404954" y="2977136"/>
            <a:ext cx="3544608" cy="98331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latin typeface="Franklin Gothic Medium" panose="020B0603020102020204" pitchFamily="34" charset="0"/>
              </a:rPr>
              <a:t>Продукт проекта: Обустройство </a:t>
            </a:r>
            <a:r>
              <a:rPr lang="ru-RU" sz="1300" dirty="0">
                <a:latin typeface="Franklin Gothic Medium" panose="020B0603020102020204" pitchFamily="34" charset="0"/>
              </a:rPr>
              <a:t>спортивных площадок на территории школ (МОБУ «СОШ № 1» пгт. Пойковский, НРМОБУ «Усть-Юганская СОШ», НРМОБУ, НРМОБУ «</a:t>
            </a:r>
            <a:r>
              <a:rPr lang="ru-RU" sz="1300" dirty="0" err="1">
                <a:latin typeface="Franklin Gothic Medium" pitchFamily="34" charset="0"/>
              </a:rPr>
              <a:t>Лемпинская</a:t>
            </a:r>
            <a:r>
              <a:rPr lang="ru-RU" sz="1300" dirty="0">
                <a:latin typeface="Franklin Gothic Medium" pitchFamily="34" charset="0"/>
              </a:rPr>
              <a:t> СОШ») 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366317" y="4088125"/>
            <a:ext cx="3544608" cy="79663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300" dirty="0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Продукт проекта: </a:t>
            </a:r>
            <a:r>
              <a:rPr lang="ru-RU" sz="1300" dirty="0" smtClean="0">
                <a:latin typeface="Franklin Gothic Medium" pitchFamily="34" charset="0"/>
              </a:rPr>
              <a:t>Реконструкция </a:t>
            </a:r>
            <a:r>
              <a:rPr lang="ru-RU" sz="1300" dirty="0">
                <a:latin typeface="Franklin Gothic Medium" pitchFamily="34" charset="0"/>
              </a:rPr>
              <a:t>и ремонт здания интерната при НРМОБУ «</a:t>
            </a:r>
            <a:r>
              <a:rPr lang="ru-RU" sz="1300" dirty="0" err="1">
                <a:latin typeface="Franklin Gothic Medium" pitchFamily="34" charset="0"/>
              </a:rPr>
              <a:t>Чеускинская</a:t>
            </a:r>
            <a:r>
              <a:rPr lang="ru-RU" sz="1300" dirty="0">
                <a:latin typeface="Franklin Gothic Medium" pitchFamily="34" charset="0"/>
              </a:rPr>
              <a:t> СОШ</a:t>
            </a:r>
            <a:r>
              <a:rPr lang="ru-RU" sz="1300" dirty="0" smtClean="0">
                <a:latin typeface="Franklin Gothic Medium" pitchFamily="34" charset="0"/>
              </a:rPr>
              <a:t>»)</a:t>
            </a:r>
            <a:endParaRPr lang="ru-RU" sz="1300" dirty="0">
              <a:latin typeface="Franklin Gothic Medium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369355" y="5157212"/>
            <a:ext cx="3544608" cy="68784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latin typeface="Franklin Gothic Medium" pitchFamily="34" charset="0"/>
              </a:rPr>
              <a:t>Продукт проекта: Создание </a:t>
            </a:r>
            <a:r>
              <a:rPr lang="ru-RU" sz="1300" dirty="0">
                <a:latin typeface="Franklin Gothic Medium" pitchFamily="34" charset="0"/>
              </a:rPr>
              <a:t>детской образовательной обсерватории при НРМОБУ «</a:t>
            </a:r>
            <a:r>
              <a:rPr lang="ru-RU" sz="1300" dirty="0" err="1">
                <a:latin typeface="Franklin Gothic Medium" pitchFamily="34" charset="0"/>
              </a:rPr>
              <a:t>Куть-Яхская</a:t>
            </a:r>
            <a:r>
              <a:rPr lang="ru-RU" sz="1300" dirty="0">
                <a:latin typeface="Franklin Gothic Medium" pitchFamily="34" charset="0"/>
              </a:rPr>
              <a:t> СОШ»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404954" y="6078827"/>
            <a:ext cx="3544608" cy="67153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300" dirty="0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Продукт проекта: Обустройство </a:t>
            </a:r>
            <a:r>
              <a:rPr lang="ru-RU" sz="1300" dirty="0">
                <a:solidFill>
                  <a:schemeClr val="tx1"/>
                </a:solidFill>
                <a:latin typeface="Franklin Gothic Medium" pitchFamily="34" charset="0"/>
              </a:rPr>
              <a:t>центров </a:t>
            </a:r>
            <a:r>
              <a:rPr lang="ru-RU" sz="1300" dirty="0" err="1">
                <a:solidFill>
                  <a:schemeClr val="tx1"/>
                </a:solidFill>
                <a:latin typeface="Franklin Gothic Medium" pitchFamily="34" charset="0"/>
              </a:rPr>
              <a:t>профориентационной</a:t>
            </a:r>
            <a:r>
              <a:rPr lang="ru-RU" sz="1300" dirty="0">
                <a:solidFill>
                  <a:schemeClr val="tx1"/>
                </a:solidFill>
                <a:latin typeface="Franklin Gothic Medium" pitchFamily="34" charset="0"/>
              </a:rPr>
              <a:t> деятельности </a:t>
            </a:r>
          </a:p>
        </p:txBody>
      </p:sp>
    </p:spTree>
    <p:extLst>
      <p:ext uri="{BB962C8B-B14F-4D97-AF65-F5344CB8AC3E}">
        <p14:creationId xmlns:p14="http://schemas.microsoft.com/office/powerpoint/2010/main" val="53946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1"/>
            <a:ext cx="8646853" cy="6439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653459" y="1344839"/>
            <a:ext cx="6054306" cy="1205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065320" y="1451329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326663" y="133235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90839" y="1344839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146649" y="723108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4" name="Овал 13"/>
          <p:cNvSpPr/>
          <p:nvPr/>
        </p:nvSpPr>
        <p:spPr>
          <a:xfrm>
            <a:off x="356911" y="280061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5" name="Овал 14"/>
          <p:cNvSpPr/>
          <p:nvPr/>
        </p:nvSpPr>
        <p:spPr>
          <a:xfrm>
            <a:off x="356911" y="3887393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2149" y="2833560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5098" y="3929151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247743" y="2920063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1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2682060" y="2719490"/>
            <a:ext cx="5875734" cy="861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детей</a:t>
            </a:r>
            <a:endParaRPr lang="ru-RU" sz="1800" b="1" dirty="0">
              <a:solidFill>
                <a:schemeClr val="accent5">
                  <a:lumMod val="75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2681076" y="3573705"/>
            <a:ext cx="5899953" cy="12339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Развитие вариативности воспитательных систем и технологий, направленных на формирование индивидуальной траектории развития личности ребенка с учетом его потребностей, интересов и способностей.</a:t>
            </a: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65482" y="957194"/>
            <a:ext cx="59937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00B050"/>
              </a:solidFill>
            </a:endParaRPr>
          </a:p>
          <a:p>
            <a:r>
              <a:rPr lang="ru-RU" b="1" dirty="0" smtClean="0">
                <a:solidFill>
                  <a:srgbClr val="00B050"/>
                </a:solidFill>
                <a:latin typeface="Franklin Gothic Medium" panose="020B0603020102020204" pitchFamily="34" charset="0"/>
              </a:rPr>
              <a:t>Обеспечение </a:t>
            </a:r>
            <a:r>
              <a:rPr lang="ru-RU" b="1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b="1" dirty="0">
              <a:solidFill>
                <a:srgbClr val="00B050"/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736299" y="4807629"/>
            <a:ext cx="59781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</a:rPr>
              <a:t>Развитие инфраструктуры и организационно-экономических механизмов, обеспечивающих равную доступность услуг дошкольного, общего и дополнительного образования детей.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2251608" y="4023829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4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45" name="Овал 44"/>
          <p:cNvSpPr/>
          <p:nvPr/>
        </p:nvSpPr>
        <p:spPr>
          <a:xfrm>
            <a:off x="356911" y="5135203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83132" y="5239488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47" name="Группа 46"/>
          <p:cNvGrpSpPr/>
          <p:nvPr/>
        </p:nvGrpSpPr>
        <p:grpSpPr>
          <a:xfrm>
            <a:off x="2202217" y="5334023"/>
            <a:ext cx="418648" cy="315120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48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9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1"/>
            <a:ext cx="8646853" cy="6439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906673" y="4017864"/>
            <a:ext cx="6054306" cy="1205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169037" y="2044881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403770" y="191857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05629" y="1960335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146649" y="723108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4" name="Овал 13"/>
          <p:cNvSpPr/>
          <p:nvPr/>
        </p:nvSpPr>
        <p:spPr>
          <a:xfrm>
            <a:off x="403770" y="4075251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48952" y="4075251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361513" y="4173068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1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2906673" y="3916981"/>
            <a:ext cx="5875734" cy="861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>
                <a:solidFill>
                  <a:srgbClr val="0070C0"/>
                </a:solidFill>
                <a:latin typeface="Franklin Gothic Medium" panose="020B0603020102020204" pitchFamily="34" charset="0"/>
              </a:rPr>
              <a:t>Обеспечение эффективной системы социализации и самореализации молодежи, развитие потенциала молодежи.</a:t>
            </a: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8005" y="1729502"/>
            <a:ext cx="59937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Повышение эффективности реализации молодежной политики в интересах инновационного социально ориентированного развития Нефтеюганского района.</a:t>
            </a:r>
            <a:endParaRPr lang="ru-RU" b="1" dirty="0">
              <a:solidFill>
                <a:srgbClr val="00B050"/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66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35922" y="3403654"/>
            <a:ext cx="1901972" cy="327938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Medium" panose="020B0603020102020204" pitchFamily="34" charset="0"/>
              </a:rPr>
              <a:t>Создание условий для реализации национальной системы профессионального роста</a:t>
            </a:r>
          </a:p>
          <a:p>
            <a:pPr algn="ctr"/>
            <a:r>
              <a:rPr lang="ru-RU" sz="1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Medium" panose="020B0603020102020204" pitchFamily="34" charset="0"/>
              </a:rPr>
              <a:t>педагогических работников, развитие наставничества, кадрового потенциала отрасли</a:t>
            </a:r>
            <a:endParaRPr lang="ru-RU" sz="1400" b="1" dirty="0">
              <a:solidFill>
                <a:srgbClr val="00B050"/>
              </a:solidFill>
              <a:latin typeface="Franklin Gothic Medium" panose="020B0603020102020204" pitchFamily="34" charset="0"/>
            </a:endParaRPr>
          </a:p>
          <a:p>
            <a:pPr algn="ctr"/>
            <a:endParaRPr lang="ru-RU" sz="1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190752" y="2234103"/>
            <a:ext cx="870401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  <a:p>
            <a:pPr lvl="0" algn="just">
              <a:buClr>
                <a:srgbClr val="FF0000"/>
              </a:buClr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1: </a:t>
            </a:r>
            <a:r>
              <a:rPr lang="ru-RU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</a:t>
            </a:r>
            <a:r>
              <a:rPr lang="ru-RU" b="1" dirty="0" smtClean="0">
                <a:latin typeface="Franklin Gothic Medium" panose="020B0603020102020204" pitchFamily="34" charset="0"/>
              </a:rPr>
              <a:t>детей</a:t>
            </a:r>
          </a:p>
          <a:p>
            <a:pPr lvl="0" algn="just">
              <a:buClr>
                <a:srgbClr val="FF0000"/>
              </a:buClr>
            </a:pPr>
            <a:endParaRPr lang="ru-RU" sz="1600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5809624" y="3403655"/>
            <a:ext cx="3050859" cy="107014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Пайвина С.Д.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782590" y="4630766"/>
            <a:ext cx="3050859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Начальник управления экономики, анализа и целевых программ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Жернова А.М.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782590" y="5554217"/>
            <a:ext cx="3050859" cy="113006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  <a:endParaRPr lang="ru-RU" sz="1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Пайвина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С.Д.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265244" y="4630767"/>
            <a:ext cx="3428251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Предоставление социальных льгот, гарантии и компенсации работникам образовательных организаций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246117" y="5552982"/>
            <a:ext cx="3428251" cy="113006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Проведение совещаний, конференций и мероприятий по актуальным вопросам образования. Поддержка наиболее активных участников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краудсорсинговых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проектов.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246117" y="3403655"/>
            <a:ext cx="3428251" cy="107014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Организация курсов повышение квалификации педагогических и руководящих работников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136654" y="3334475"/>
            <a:ext cx="1901972" cy="338798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B050"/>
                </a:solidFill>
                <a:latin typeface="Franklin Gothic Medium" pitchFamily="34" charset="0"/>
              </a:rPr>
              <a:t>Развитие системы дополнительного образования. Формирование эффективной системы выявления, поддержки и</a:t>
            </a:r>
          </a:p>
          <a:p>
            <a:pPr algn="ctr"/>
            <a:r>
              <a:rPr lang="ru-RU" sz="1600" dirty="0">
                <a:solidFill>
                  <a:srgbClr val="00B050"/>
                </a:solidFill>
                <a:latin typeface="Franklin Gothic Medium" pitchFamily="34" charset="0"/>
              </a:rPr>
              <a:t>развития способностей и талантов у детей и молодежи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136655" y="2247930"/>
            <a:ext cx="88913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1: </a:t>
            </a:r>
            <a:r>
              <a:rPr lang="ru-RU" sz="1600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детей</a:t>
            </a:r>
          </a:p>
          <a:p>
            <a:pPr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2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Развитие вариативности воспитательных систем и технологий, направленных на формирование индивидуальной траектории развития личности ребенка с учетом его потребностей, интересов и способностей.</a:t>
            </a:r>
            <a:endParaRPr lang="ru-RU" sz="1600" b="1" dirty="0" smtClean="0">
              <a:latin typeface="Franklin Gothic Medium" panose="020B0603020102020204" pitchFamily="34" charset="0"/>
            </a:endParaRPr>
          </a:p>
          <a:p>
            <a:pPr lvl="0" algn="just">
              <a:buClr>
                <a:srgbClr val="FF0000"/>
              </a:buClr>
            </a:pPr>
            <a:endParaRPr lang="ru-RU" sz="1600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7012248" y="3262318"/>
            <a:ext cx="1801585" cy="82356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Пайвина С.Д.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012248" y="4131397"/>
            <a:ext cx="1801585" cy="81412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Пайвина С.Д.</a:t>
            </a:r>
          </a:p>
          <a:p>
            <a:pPr algn="ctr"/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031865" y="5067083"/>
            <a:ext cx="1801585" cy="6453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  <a:endParaRPr lang="ru-RU" sz="1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Пайвина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С.Д.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183470" y="4131397"/>
            <a:ext cx="4680970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Поддержка способных и талантливых учащихся (организация  и проведение мероприятий по развитию одаренных детей (олимпиады, конкурсы, форумы, профильные классы, смены, учебно-тренировочные сборы и др.)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190409" y="5067084"/>
            <a:ext cx="4674030" cy="6453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Поощрение лучших учащихся (победители олимпиад и конкурсов, выпускники школ, получивших аттестат о среднем образовании с отличием)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183469" y="5821251"/>
            <a:ext cx="4680970" cy="90121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Проведение мероприятий по совершенствованию воспитательной работы (в том числе конкурсной направленности с обучающимися). Организация и проведение мероприятий по профилактике правонарушений, потребления </a:t>
            </a:r>
            <a:r>
              <a:rPr lang="ru-RU" sz="1200" b="1" dirty="0" err="1">
                <a:solidFill>
                  <a:schemeClr val="accent5">
                    <a:lumMod val="75000"/>
                  </a:schemeClr>
                </a:solidFill>
              </a:rPr>
              <a:t>психоактивных</a:t>
            </a:r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 веществ, алкоголя, </a:t>
            </a:r>
            <a:r>
              <a:rPr lang="ru-RU" sz="1200" b="1" dirty="0" err="1">
                <a:solidFill>
                  <a:schemeClr val="accent5">
                    <a:lumMod val="75000"/>
                  </a:schemeClr>
                </a:solidFill>
              </a:rPr>
              <a:t>табакокурения</a:t>
            </a:r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031864" y="5814596"/>
            <a:ext cx="1801585" cy="90786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  <a:endParaRPr lang="ru-RU" sz="1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Пайвина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С.Д.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182432" y="3267388"/>
            <a:ext cx="4682007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accent5">
                    <a:lumMod val="75000"/>
                  </a:schemeClr>
                </a:solidFill>
              </a:rPr>
              <a:t>Обеспечение функционирования СДО и реализация региональной модели системы ПФДО, в том числе поддержка негосударственных организаций, реализующих дополнительные общеобразовательные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255287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68205" y="3738522"/>
            <a:ext cx="1901972" cy="302179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36654" y="4115059"/>
            <a:ext cx="20380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Обеспечение реализации основных образовательных программ </a:t>
            </a:r>
            <a:endParaRPr lang="ru-RU" sz="8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23993" y="2247930"/>
            <a:ext cx="87040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1: </a:t>
            </a:r>
            <a:r>
              <a:rPr lang="ru-RU" sz="1600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детей</a:t>
            </a:r>
          </a:p>
          <a:p>
            <a:pPr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2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Развитие вариативности воспитательных систем и технологий, направленных на формирование индивидуальной траектории развития личности ребенка с учетом его потребностей, интересов и способностей.</a:t>
            </a:r>
            <a:endParaRPr lang="ru-RU" sz="1600" b="1" dirty="0" smtClean="0">
              <a:latin typeface="Franklin Gothic Medium" panose="020B0603020102020204" pitchFamily="34" charset="0"/>
            </a:endParaRPr>
          </a:p>
          <a:p>
            <a:pPr lvl="0" algn="just">
              <a:buClr>
                <a:srgbClr val="FF0000"/>
              </a:buClr>
            </a:pP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621231" y="3738521"/>
            <a:ext cx="2361754" cy="207651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Начальник управления экономики, анализа и целевых программ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Жернова А.М.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621231" y="5946196"/>
            <a:ext cx="2335267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Пайвина С.Д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326029" y="5946196"/>
            <a:ext cx="4064067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Психолого-педагогическое консультирование обучающихся, их родителей и педагогических работников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301727" y="3738521"/>
            <a:ext cx="4088369" cy="207651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Обеспечение деятельности и создание условий для предоставления муниципальных услуг (работ), оказываемых муниципальными образовательными организациями дошкольного и общего  образования. Предоставления субсидий на возмещение затрат частных образовательных организаций </a:t>
            </a:r>
          </a:p>
        </p:txBody>
      </p:sp>
    </p:spTree>
    <p:extLst>
      <p:ext uri="{BB962C8B-B14F-4D97-AF65-F5344CB8AC3E}">
        <p14:creationId xmlns:p14="http://schemas.microsoft.com/office/powerpoint/2010/main" val="59717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55614" y="4167269"/>
            <a:ext cx="2148067" cy="187487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9736" y="4504542"/>
            <a:ext cx="18998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 системы оценки качества </a:t>
            </a:r>
            <a:r>
              <a:rPr lang="ru-RU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образования 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79736" y="2469559"/>
            <a:ext cx="87040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  <a:p>
            <a:pPr lvl="0" algn="just">
              <a:buClr>
                <a:srgbClr val="FF0000"/>
              </a:buClr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1: </a:t>
            </a:r>
            <a:r>
              <a:rPr lang="ru-RU" sz="1600" b="1" dirty="0">
                <a:latin typeface="Franklin Gothic Medium" panose="020B0603020102020204" pitchFamily="34" charset="0"/>
              </a:rPr>
              <a:t>Модернизация системы дошкольного, общего и дополнительного образования </a:t>
            </a:r>
            <a:r>
              <a:rPr lang="ru-RU" sz="1600" b="1" dirty="0" smtClean="0">
                <a:latin typeface="Franklin Gothic Medium" panose="020B0603020102020204" pitchFamily="34" charset="0"/>
              </a:rPr>
              <a:t>детей</a:t>
            </a:r>
          </a:p>
          <a:p>
            <a:pPr lvl="0" algn="just">
              <a:buClr>
                <a:srgbClr val="FF0000"/>
              </a:buClr>
            </a:pP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387526" y="4649081"/>
            <a:ext cx="2431931" cy="84312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Кривуля А.Н.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768976" y="4674527"/>
            <a:ext cx="3068096" cy="86035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Проведение государственной итоговой аттестации выпускников основной и средней школы</a:t>
            </a:r>
          </a:p>
        </p:txBody>
      </p:sp>
    </p:spTree>
    <p:extLst>
      <p:ext uri="{BB962C8B-B14F-4D97-AF65-F5344CB8AC3E}">
        <p14:creationId xmlns:p14="http://schemas.microsoft.com/office/powerpoint/2010/main" val="94143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263257" y="3528811"/>
            <a:ext cx="1901972" cy="319365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Franklin Gothic Medium" pitchFamily="34" charset="0"/>
              </a:rPr>
              <a:t>Организация отдыха и оздоровления детей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000" b="1" dirty="0">
                <a:solidFill>
                  <a:srgbClr val="002060"/>
                </a:solidFill>
              </a:rPr>
  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Нефтеюганского района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665826" y="16860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390097" y="165129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11890" y="2248805"/>
            <a:ext cx="87040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FF0000"/>
              </a:buClr>
            </a:pP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  <a:p>
            <a:pPr algn="just">
              <a:buClr>
                <a:srgbClr val="FF0000"/>
              </a:buClr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Задача 2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ea typeface="Times New Roman" panose="02020603050405020304" pitchFamily="18" charset="0"/>
              </a:rPr>
              <a:t>: Развитие вариативности воспитательных систем и технологий, направленных на формирование индивидуальной траектории развития личности ребенка с учетом его потребностей, интересов и способностей.</a:t>
            </a:r>
            <a:endParaRPr lang="ru-RU" sz="1600" b="1" dirty="0" smtClean="0">
              <a:latin typeface="Franklin Gothic Medium" panose="020B0603020102020204" pitchFamily="34" charset="0"/>
            </a:endParaRPr>
          </a:p>
          <a:p>
            <a:pPr lvl="0" algn="just">
              <a:buClr>
                <a:srgbClr val="FF0000"/>
              </a:buClr>
            </a:pPr>
            <a:endParaRPr lang="ru-RU" sz="1600" dirty="0">
              <a:solidFill>
                <a:srgbClr val="44546A">
                  <a:lumMod val="50000"/>
                </a:srgbClr>
              </a:solidFill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43483" y="146247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15" y="25493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91314" y="1673598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7024223" y="3569375"/>
            <a:ext cx="1801585" cy="8141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Секретарь комиссии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Зелинская Л.А.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024224" y="4550222"/>
            <a:ext cx="1801585" cy="57541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Секретарь комиссии 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Зелинская Л.А.</a:t>
            </a:r>
          </a:p>
          <a:p>
            <a:pPr algn="ctr"/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031865" y="5244073"/>
            <a:ext cx="1801585" cy="57717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Секретарь комиссии 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Зелинская Л.А.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406276" y="4524824"/>
            <a:ext cx="4340466" cy="60081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Обеспечение комплекса мер по безопасности  отдыха детей и молодежи 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406276" y="5244073"/>
            <a:ext cx="4301085" cy="57717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Мероприятия по развитию системы отдыха и оздоровления детей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393523" y="5939036"/>
            <a:ext cx="4326592" cy="78342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Оказание финансовой поддержки негосударственным организациям (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грантовая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поддержка)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031864" y="5939037"/>
            <a:ext cx="1801585" cy="78342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Секретарь комиссии </a:t>
            </a: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Зелинская Л.А.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393523" y="3569375"/>
            <a:ext cx="4355887" cy="83701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Организация оздоровительных лагерей дневного пребывания, лагерей палаточного типа, лагерей труда и отдыха на базе образовательных учреждений</a:t>
            </a:r>
          </a:p>
        </p:txBody>
      </p:sp>
    </p:spTree>
    <p:extLst>
      <p:ext uri="{BB962C8B-B14F-4D97-AF65-F5344CB8AC3E}">
        <p14:creationId xmlns:p14="http://schemas.microsoft.com/office/powerpoint/2010/main" val="39290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3331</TotalTime>
  <Words>2691</Words>
  <Application>Microsoft Office PowerPoint</Application>
  <PresentationFormat>Экран (4:3)</PresentationFormat>
  <Paragraphs>353</Paragraphs>
  <Slides>24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Franklin Gothic Book</vt:lpstr>
      <vt:lpstr>Franklin Gothic Heavy</vt:lpstr>
      <vt:lpstr>Franklin Gothic Medium</vt:lpstr>
      <vt:lpstr>Times New Roman</vt:lpstr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Кофанова Ольга Александровна</cp:lastModifiedBy>
  <cp:revision>339</cp:revision>
  <cp:lastPrinted>2019-09-12T12:25:36Z</cp:lastPrinted>
  <dcterms:created xsi:type="dcterms:W3CDTF">2018-09-04T12:10:47Z</dcterms:created>
  <dcterms:modified xsi:type="dcterms:W3CDTF">2020-02-17T11:59:54Z</dcterms:modified>
</cp:coreProperties>
</file>