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9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0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3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4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5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6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7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18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0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21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22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8" r:id="rId3"/>
    <p:sldId id="298" r:id="rId4"/>
    <p:sldId id="322" r:id="rId5"/>
    <p:sldId id="302" r:id="rId6"/>
    <p:sldId id="323" r:id="rId7"/>
    <p:sldId id="324" r:id="rId8"/>
    <p:sldId id="325" r:id="rId9"/>
    <p:sldId id="327" r:id="rId10"/>
    <p:sldId id="334" r:id="rId11"/>
    <p:sldId id="335" r:id="rId12"/>
    <p:sldId id="336" r:id="rId13"/>
    <p:sldId id="326" r:id="rId14"/>
    <p:sldId id="328" r:id="rId15"/>
    <p:sldId id="338" r:id="rId16"/>
    <p:sldId id="337" r:id="rId17"/>
    <p:sldId id="330" r:id="rId18"/>
    <p:sldId id="331" r:id="rId19"/>
    <p:sldId id="332" r:id="rId20"/>
    <p:sldId id="339" r:id="rId21"/>
    <p:sldId id="290" r:id="rId22"/>
    <p:sldId id="340" r:id="rId23"/>
    <p:sldId id="341" r:id="rId24"/>
    <p:sldId id="310" r:id="rId25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3" userDrawn="1">
          <p15:clr>
            <a:srgbClr val="A4A3A4"/>
          </p15:clr>
        </p15:guide>
        <p15:guide id="2" pos="4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F6FE"/>
    <a:srgbClr val="2B7885"/>
    <a:srgbClr val="F1FCFE"/>
    <a:srgbClr val="6BC5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8514" autoAdjust="0"/>
  </p:normalViewPr>
  <p:slideViewPr>
    <p:cSldViewPr snapToGrid="0">
      <p:cViewPr varScale="1">
        <p:scale>
          <a:sx n="74" d="100"/>
          <a:sy n="74" d="100"/>
        </p:scale>
        <p:origin x="1236" y="54"/>
      </p:cViewPr>
      <p:guideLst>
        <p:guide orient="horz" pos="1003"/>
        <p:guide pos="4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/>
            </a:pPr>
            <a:r>
              <a:rPr lang="ru-RU" dirty="0" smtClean="0"/>
              <a:t>2020 </a:t>
            </a:r>
            <a:r>
              <a:rPr lang="ru-RU" dirty="0"/>
              <a:t>год</a:t>
            </a:r>
          </a:p>
        </c:rich>
      </c:tx>
      <c:layout>
        <c:manualLayout>
          <c:xMode val="edge"/>
          <c:yMode val="edge"/>
          <c:x val="0.75682353807220171"/>
          <c:y val="0.17249144266365854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3944338216374028"/>
          <c:y val="0.11652433212660702"/>
          <c:w val="0.74458957762141842"/>
          <c:h val="0.851268119387718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90500" h="38100"/>
            </a:sp3d>
          </c:spPr>
          <c:explosion val="12"/>
          <c:dPt>
            <c:idx val="0"/>
            <c:bubble3D val="0"/>
            <c:explosion val="2"/>
            <c:extLst xmlns:c16r2="http://schemas.microsoft.com/office/drawing/2015/06/chart">
              <c:ext xmlns:c16="http://schemas.microsoft.com/office/drawing/2014/chart" uri="{C3380CC4-5D6E-409C-BE32-E72D297353CC}">
                <c16:uniqueId val="{00000001-F1F7-4D2D-893B-5ED8A7AA0547}"/>
              </c:ext>
            </c:extLst>
          </c:dPt>
          <c:dPt>
            <c:idx val="1"/>
            <c:bubble3D val="0"/>
            <c:explosion val="0"/>
          </c:dPt>
          <c:dPt>
            <c:idx val="2"/>
            <c:bubble3D val="0"/>
            <c:explosion val="0"/>
          </c:dPt>
          <c:dPt>
            <c:idx val="3"/>
            <c:bubble3D val="0"/>
            <c:explosion val="1"/>
          </c:dPt>
          <c:cat>
            <c:strRef>
              <c:f>Лист1!$A$2:$A$6</c:f>
              <c:strCache>
                <c:ptCount val="5"/>
                <c:pt idx="0">
                  <c:v>бюджет автономного округа</c:v>
                </c:pt>
                <c:pt idx="1">
                  <c:v>местный бюджет</c:v>
                </c:pt>
                <c:pt idx="2">
                  <c:v>иные источники</c:v>
                </c:pt>
                <c:pt idx="3">
                  <c:v>федеральный бюджет </c:v>
                </c:pt>
                <c:pt idx="4">
                  <c:v>в том числе инвестиции в объекты муниципальной собственности</c:v>
                </c:pt>
              </c:strCache>
            </c:strRef>
          </c:cat>
          <c:val>
            <c:numRef>
              <c:f>Лист1!$B$2:$B$6</c:f>
              <c:numCache>
                <c:formatCode>#,##0.00</c:formatCode>
                <c:ptCount val="5"/>
                <c:pt idx="0">
                  <c:v>1975573.3</c:v>
                </c:pt>
                <c:pt idx="1">
                  <c:v>626004.1</c:v>
                </c:pt>
                <c:pt idx="2">
                  <c:v>135449.12</c:v>
                </c:pt>
                <c:pt idx="3">
                  <c:v>35238.6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F1F7-4D2D-893B-5ED8A7AA05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640540712964219"/>
          <c:y val="0.12439994369191296"/>
          <c:w val="0.74458957762141864"/>
          <c:h val="0.851268119387718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90500" h="38100"/>
            </a:sp3d>
          </c:spPr>
          <c:explosion val="12"/>
          <c:dPt>
            <c:idx val="0"/>
            <c:bubble3D val="0"/>
            <c:explosion val="2"/>
            <c:extLst xmlns:c16r2="http://schemas.microsoft.com/office/drawing/2015/06/chart">
              <c:ext xmlns:c16="http://schemas.microsoft.com/office/drawing/2014/chart" uri="{C3380CC4-5D6E-409C-BE32-E72D297353CC}">
                <c16:uniqueId val="{00000001-F1F7-4D2D-893B-5ED8A7AA0547}"/>
              </c:ext>
            </c:extLst>
          </c:dPt>
          <c:dPt>
            <c:idx val="1"/>
            <c:bubble3D val="0"/>
            <c:explosion val="0"/>
          </c:dPt>
          <c:dPt>
            <c:idx val="2"/>
            <c:bubble3D val="0"/>
            <c:explosion val="0"/>
          </c:dPt>
          <c:cat>
            <c:strRef>
              <c:f>Лист1!$A$2:$A$6</c:f>
              <c:strCache>
                <c:ptCount val="5"/>
                <c:pt idx="0">
                  <c:v>бюджет автономного округа</c:v>
                </c:pt>
                <c:pt idx="1">
                  <c:v>местный бюджет</c:v>
                </c:pt>
                <c:pt idx="2">
                  <c:v>иные источники</c:v>
                </c:pt>
                <c:pt idx="4">
                  <c:v>в том числе инвестиции в объекты муниципальной собственности</c:v>
                </c:pt>
              </c:strCache>
            </c:strRef>
          </c:cat>
          <c:val>
            <c:numRef>
              <c:f>Лист1!$B$2:$B$6</c:f>
              <c:numCache>
                <c:formatCode>#,##0.00</c:formatCode>
                <c:ptCount val="5"/>
                <c:pt idx="0">
                  <c:v>1833029.5</c:v>
                </c:pt>
                <c:pt idx="1">
                  <c:v>532245.82999999996</c:v>
                </c:pt>
                <c:pt idx="2">
                  <c:v>234614.73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F1F7-4D2D-893B-5ED8A7AA05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92DB8887-2F49-4E49-AA8A-30C810E4B9D4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F76EE630-6C9F-41EC-BC5F-6DAA4E9BA99B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C0C0396-9D95-482E-A19D-300C95C10DA5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1CD06569-7412-4E62-B08B-6C264D57DCD5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659C71C7-9112-4A16-B509-B16DF3252F9E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EF8C57FD-D50D-4C57-8078-646E25CEFE5C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2F84EB3A-1668-4174-8A14-0C404D5B6D02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28549EE4-E358-4262-A92D-4977A3E74CA8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D0A7E894-9848-4073-90BC-D201C1A1E8A1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468B8862-3016-4A41-89D5-12274772356A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19C21FD5-5457-4A92-B3D6-1F93CBFE926C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C27FB868-A0C1-42F5-9570-110992D20E5A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E9EBF181-D790-4856-A2BC-72CF9B713C3C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9700628C-2679-4962-8B6F-BA6EBF112440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95A0F218-E2D2-4FCC-9FAB-8A4CB51FECA8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C2D7F048-2CB3-4DAF-AB9F-24EE6EA59E33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E2E293-8A7E-4A1F-A8EB-8D025A56A6DB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60616A-6DF1-4AE2-B7B6-2273E8C789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355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1654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2631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6263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1983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12516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9728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2071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3212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6199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28522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4617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0000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8472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8142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93142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31186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7270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20849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88522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190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9909" y="1570937"/>
            <a:ext cx="4015596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61846" y="4240392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Рисунок 7" descr="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16200000">
            <a:off x="3545349" y="1259350"/>
            <a:ext cx="2053301" cy="9144000"/>
          </a:xfrm>
          <a:prstGeom prst="rect">
            <a:avLst/>
          </a:prstGeom>
        </p:spPr>
      </p:pic>
      <p:pic>
        <p:nvPicPr>
          <p:cNvPr id="9" name="Рисунок 8" descr="лого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5925" y="862640"/>
            <a:ext cx="2576102" cy="3142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9142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7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7.xml"/><Relationship Id="rId9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8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8.xml"/><Relationship Id="rId9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10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10.xml"/><Relationship Id="rId9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11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11.xml"/><Relationship Id="rId9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12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12.xml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chart" Target="../charts/chart2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Relationship Id="rId9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3.xml"/><Relationship Id="rId9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xmlns="" id="{0A27F27E-F580-443D-9596-5D833176E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9709" y="1231900"/>
            <a:ext cx="7914904" cy="142503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Публичная декларация</a:t>
            </a:r>
            <a:b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муниципальной программы Нефтеюганского района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xmlns="" id="{CAE22D93-86C6-4012-8C95-C05004B2E97F}"/>
              </a:ext>
            </a:extLst>
          </p:cNvPr>
          <p:cNvGrpSpPr/>
          <p:nvPr/>
        </p:nvGrpSpPr>
        <p:grpSpPr>
          <a:xfrm>
            <a:off x="947651" y="2754884"/>
            <a:ext cx="7721336" cy="89285"/>
            <a:chOff x="947651" y="2754884"/>
            <a:chExt cx="7257566" cy="89285"/>
          </a:xfrm>
        </p:grpSpPr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xmlns="" id="{37A4C5B6-209B-448F-B247-975927B0C84B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xmlns="" id="{C1FFCA75-318C-48BA-A2C5-8D9CCF5F7332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xmlns="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1774607" y="2865206"/>
            <a:ext cx="5702039" cy="14170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/>
            </a:r>
            <a:b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47651" y="3122658"/>
            <a:ext cx="77213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400" b="1" dirty="0" smtClean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  <a:ea typeface="+mj-ea"/>
              <a:cs typeface="+mj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  <a:ea typeface="+mj-ea"/>
              <a:cs typeface="+mj-cs"/>
            </a:endParaRPr>
          </a:p>
          <a:p>
            <a:pPr lvl="0" algn="ctr">
              <a:defRPr/>
            </a:pP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Franklin Gothic Medium" panose="020B0603020102020204" pitchFamily="34" charset="0"/>
                <a:ea typeface="+mj-ea"/>
                <a:cs typeface="+mj-cs"/>
              </a:rPr>
              <a:t>«</a:t>
            </a:r>
            <a:r>
              <a:rPr lang="ru-RU" sz="3200" b="1" dirty="0">
                <a:solidFill>
                  <a:schemeClr val="accent5">
                    <a:lumMod val="75000"/>
                  </a:schemeClr>
                </a:solidFill>
                <a:latin typeface="Franklin Gothic Medium" panose="020B0603020102020204" pitchFamily="34" charset="0"/>
              </a:rPr>
              <a:t>Образование 21 века на 2019-2024 годы и на период до 2030 года</a:t>
            </a: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Franklin Gothic Medium" panose="020B0603020102020204" pitchFamily="34" charset="0"/>
                <a:ea typeface="+mj-ea"/>
                <a:cs typeface="+mj-cs"/>
              </a:rPr>
              <a:t>»  </a:t>
            </a:r>
            <a:endParaRPr kumimoji="0" lang="ru-RU" sz="3200" b="1" i="0" u="none" strike="noStrike" kern="0" normalizeH="0" baseline="0" noProof="0" dirty="0" smtClean="0">
              <a:solidFill>
                <a:schemeClr val="accent5">
                  <a:lumMod val="75000"/>
                </a:schemeClr>
              </a:solidFill>
              <a:uLnTx/>
              <a:uFillTx/>
              <a:latin typeface="Franklin Gothic Medium" pitchFamily="34" charset="0"/>
            </a:endParaRPr>
          </a:p>
        </p:txBody>
      </p:sp>
      <p:pic>
        <p:nvPicPr>
          <p:cNvPr id="102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19" y="413619"/>
            <a:ext cx="1365661" cy="1888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ятиугольник 33"/>
          <p:cNvSpPr/>
          <p:nvPr/>
        </p:nvSpPr>
        <p:spPr>
          <a:xfrm>
            <a:off x="235444" y="3832268"/>
            <a:ext cx="8665135" cy="608155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ru-RU" sz="1300" dirty="0" smtClean="0">
              <a:latin typeface="Franklin Gothic Medium" panose="020B0603020102020204" pitchFamily="34" charset="0"/>
            </a:endParaRPr>
          </a:p>
          <a:p>
            <a:r>
              <a:rPr lang="ru-RU" sz="1300" dirty="0" smtClean="0">
                <a:latin typeface="Franklin Gothic Medium" panose="020B0603020102020204" pitchFamily="34" charset="0"/>
              </a:rPr>
              <a:t>Доступность </a:t>
            </a:r>
            <a:r>
              <a:rPr lang="ru-RU" sz="1300" dirty="0">
                <a:latin typeface="Franklin Gothic Medium" panose="020B0603020102020204" pitchFamily="34" charset="0"/>
              </a:rPr>
              <a:t>дошкольного образования для детей в возрасте от 1,5 до 3 лет, с 75% до 100%</a:t>
            </a:r>
            <a:endParaRPr lang="ru-RU" sz="1300" dirty="0" smtClean="0">
              <a:latin typeface="Franklin Gothic Medium" panose="020B0603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: </a:t>
            </a:r>
            <a:r>
              <a:rPr lang="ru-RU" sz="2000" b="1" dirty="0">
                <a:solidFill>
                  <a:srgbClr val="002060"/>
                </a:solidFill>
              </a:rPr>
              <a:t>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Нефтеюганского района.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  <a:p>
            <a:endParaRPr lang="ru-RU" sz="24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6" name="Прямоугольник 45"/>
          <p:cNvSpPr/>
          <p:nvPr/>
        </p:nvSpPr>
        <p:spPr>
          <a:xfrm>
            <a:off x="274327" y="2491276"/>
            <a:ext cx="86262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Целевые показатели: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235445" y="1682573"/>
            <a:ext cx="8704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1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: </a:t>
            </a:r>
            <a:r>
              <a:rPr lang="ru-RU" b="1" dirty="0">
                <a:latin typeface="Franklin Gothic Medium" panose="020B0603020102020204" pitchFamily="34" charset="0"/>
              </a:rPr>
              <a:t>Модернизация системы дошкольного, общего и дополнительного образования детей</a:t>
            </a:r>
          </a:p>
        </p:txBody>
      </p:sp>
      <p:grpSp>
        <p:nvGrpSpPr>
          <p:cNvPr id="2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74327" y="149483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235444" y="2864552"/>
            <a:ext cx="8704016" cy="786579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200" dirty="0">
                <a:latin typeface="Franklin Gothic Medium" panose="020B0603020102020204" pitchFamily="34" charset="0"/>
              </a:rPr>
              <a:t>Доля административно-управленческого и педагогического персонала общеобразовательных организаций, прошедших подготовку или повышение квалификации по программам менеджмента в образовании и (или) для работы в соответствии </a:t>
            </a:r>
            <a:r>
              <a:rPr lang="ru-RU" sz="1300" dirty="0" smtClean="0">
                <a:latin typeface="Franklin Gothic Medium" panose="020B0603020102020204" pitchFamily="34" charset="0"/>
              </a:rPr>
              <a:t>с </a:t>
            </a:r>
            <a:r>
              <a:rPr lang="ru-RU" sz="1300" dirty="0">
                <a:latin typeface="Franklin Gothic Medium" panose="020B0603020102020204" pitchFamily="34" charset="0"/>
              </a:rPr>
              <a:t>федеральными государственными образовательными стандартами, ежегодно не менее 33%</a:t>
            </a:r>
            <a:endParaRPr lang="ru-RU" sz="1300" dirty="0" smtClean="0">
              <a:latin typeface="Franklin Gothic Medium" panose="020B0603020102020204" pitchFamily="34" charset="0"/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20273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ятиугольник 11"/>
          <p:cNvSpPr/>
          <p:nvPr/>
        </p:nvSpPr>
        <p:spPr>
          <a:xfrm>
            <a:off x="224127" y="4625360"/>
            <a:ext cx="8799225" cy="897147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200" dirty="0" smtClean="0">
                <a:latin typeface="Franklin Gothic Medium" panose="020B0603020102020204" pitchFamily="34" charset="0"/>
              </a:rPr>
              <a:t>Отношение </a:t>
            </a:r>
            <a:r>
              <a:rPr lang="ru-RU" sz="1200" dirty="0">
                <a:latin typeface="Franklin Gothic Medium" panose="020B0603020102020204" pitchFamily="34" charset="0"/>
              </a:rPr>
              <a:t>среднего балла единого государственного экзамена (в расчете на 2 обязательных предмета) в 10 процентах школ с лучшими результатами единого государственного экзамена к среднему баллу единого государственного экзамена (в расчете на 2 обязательных предмета) в 10 процентах школ </a:t>
            </a:r>
            <a:r>
              <a:rPr lang="ru-RU" sz="1200" dirty="0" smtClean="0">
                <a:latin typeface="Franklin Gothic Medium" panose="020B0603020102020204" pitchFamily="34" charset="0"/>
              </a:rPr>
              <a:t>с </a:t>
            </a:r>
            <a:r>
              <a:rPr lang="ru-RU" sz="1200" dirty="0">
                <a:latin typeface="Franklin Gothic Medium" panose="020B0603020102020204" pitchFamily="34" charset="0"/>
              </a:rPr>
              <a:t>худшими результатами единого государственного экзамена, </a:t>
            </a:r>
            <a:r>
              <a:rPr lang="ru-RU" sz="1200" dirty="0" smtClean="0">
                <a:latin typeface="Franklin Gothic Medium" panose="020B0603020102020204" pitchFamily="34" charset="0"/>
              </a:rPr>
              <a:t>с </a:t>
            </a:r>
            <a:r>
              <a:rPr lang="ru-RU" sz="1200" dirty="0">
                <a:latin typeface="Franklin Gothic Medium" panose="020B0603020102020204" pitchFamily="34" charset="0"/>
              </a:rPr>
              <a:t>1,4 до 1,3 раза.</a:t>
            </a:r>
          </a:p>
        </p:txBody>
      </p:sp>
      <p:sp>
        <p:nvSpPr>
          <p:cNvPr id="13" name="Пятиугольник 12"/>
          <p:cNvSpPr/>
          <p:nvPr/>
        </p:nvSpPr>
        <p:spPr>
          <a:xfrm>
            <a:off x="224128" y="5707444"/>
            <a:ext cx="8799224" cy="897147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ru-RU" sz="800" dirty="0" smtClean="0"/>
          </a:p>
          <a:p>
            <a:r>
              <a:rPr lang="ru-RU" sz="1300" dirty="0">
                <a:latin typeface="Franklin Gothic Medium" panose="020B0603020102020204" pitchFamily="34" charset="0"/>
              </a:rPr>
              <a:t>Доля педагогических работников, прошедших добровольную независимую оценку профессиональной квалификации, с 0,0% до 10,0%.</a:t>
            </a:r>
          </a:p>
        </p:txBody>
      </p:sp>
    </p:spTree>
    <p:extLst>
      <p:ext uri="{BB962C8B-B14F-4D97-AF65-F5344CB8AC3E}">
        <p14:creationId xmlns:p14="http://schemas.microsoft.com/office/powerpoint/2010/main" val="196243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ятиугольник 33"/>
          <p:cNvSpPr/>
          <p:nvPr/>
        </p:nvSpPr>
        <p:spPr>
          <a:xfrm>
            <a:off x="235444" y="3791022"/>
            <a:ext cx="8547947" cy="526999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300" dirty="0">
                <a:latin typeface="Franklin Gothic Medium" panose="020B0603020102020204" pitchFamily="34" charset="0"/>
              </a:rPr>
              <a:t>Численность педагогических работников, участвующих в реализации образовательных программ, включающих основы финансовой грамотности, с 0 человек до 39 человек</a:t>
            </a:r>
            <a:endParaRPr lang="ru-RU" sz="1300" dirty="0" smtClean="0">
              <a:latin typeface="Franklin Gothic Medium" panose="020B0603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: </a:t>
            </a:r>
            <a:r>
              <a:rPr lang="ru-RU" sz="2000" b="1" dirty="0">
                <a:solidFill>
                  <a:srgbClr val="002060"/>
                </a:solidFill>
              </a:rPr>
              <a:t>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Нефтеюганского района.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  <a:p>
            <a:endParaRPr lang="ru-RU" sz="24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6" name="Прямоугольник 45"/>
          <p:cNvSpPr/>
          <p:nvPr/>
        </p:nvSpPr>
        <p:spPr>
          <a:xfrm>
            <a:off x="274327" y="2491276"/>
            <a:ext cx="86262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Целевые показатели: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235445" y="1682573"/>
            <a:ext cx="8704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1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: </a:t>
            </a:r>
            <a:r>
              <a:rPr lang="ru-RU" b="1" dirty="0">
                <a:latin typeface="Franklin Gothic Medium" panose="020B0603020102020204" pitchFamily="34" charset="0"/>
              </a:rPr>
              <a:t>Модернизация системы дошкольного, общего и дополнительного образования детей</a:t>
            </a:r>
          </a:p>
        </p:txBody>
      </p:sp>
      <p:grpSp>
        <p:nvGrpSpPr>
          <p:cNvPr id="2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74327" y="149483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224128" y="2909766"/>
            <a:ext cx="8559264" cy="709197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200" dirty="0" smtClean="0">
                <a:latin typeface="Franklin Gothic Medium" panose="020B0603020102020204" pitchFamily="34" charset="0"/>
              </a:rPr>
              <a:t>Доля административно-управленческого и педагогического персонала общеобразовательных организаций, прошедших подготовку или повышение квалификации по программам менеджмента в образовании и (или) для работы в соответствии с федеральными государственными образовательными стандартами, ежегодно не менее 33%</a:t>
            </a: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20273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ятиугольник 11"/>
          <p:cNvSpPr/>
          <p:nvPr/>
        </p:nvSpPr>
        <p:spPr>
          <a:xfrm>
            <a:off x="224127" y="4490080"/>
            <a:ext cx="8559263" cy="764500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200" dirty="0">
                <a:latin typeface="Franklin Gothic Medium" panose="020B0603020102020204" pitchFamily="34" charset="0"/>
              </a:rPr>
              <a:t>Доля средств бюджета Нефтеюганского района, выделяемых негосударственным организациям, в том числе социально ориентированным некоммерческим организациям, на предоставление услуг (работ), в общем объеме средств бюджета Нефтеюганского района, выделяемых на предоставление услуг </a:t>
            </a:r>
            <a:br>
              <a:rPr lang="ru-RU" sz="1200" dirty="0">
                <a:latin typeface="Franklin Gothic Medium" panose="020B0603020102020204" pitchFamily="34" charset="0"/>
              </a:rPr>
            </a:br>
            <a:r>
              <a:rPr lang="ru-RU" sz="1200" dirty="0">
                <a:latin typeface="Franklin Gothic Medium" panose="020B0603020102020204" pitchFamily="34" charset="0"/>
              </a:rPr>
              <a:t>в сфере образования, с 0,0% до 15,0%</a:t>
            </a:r>
          </a:p>
        </p:txBody>
      </p:sp>
      <p:sp>
        <p:nvSpPr>
          <p:cNvPr id="13" name="Пятиугольник 12"/>
          <p:cNvSpPr/>
          <p:nvPr/>
        </p:nvSpPr>
        <p:spPr>
          <a:xfrm>
            <a:off x="224128" y="5426639"/>
            <a:ext cx="8559262" cy="536279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300" dirty="0">
                <a:latin typeface="Franklin Gothic Medium" panose="020B0603020102020204" pitchFamily="34" charset="0"/>
              </a:rPr>
              <a:t>Доля негосударственных, в том числе некоммерческих организаций, предоставляющих услуги в сфере образования, </a:t>
            </a:r>
            <a:r>
              <a:rPr lang="ru-RU" sz="1300" dirty="0" smtClean="0">
                <a:latin typeface="Franklin Gothic Medium" panose="020B0603020102020204" pitchFamily="34" charset="0"/>
              </a:rPr>
              <a:t>в </a:t>
            </a:r>
            <a:r>
              <a:rPr lang="ru-RU" sz="1300" dirty="0">
                <a:latin typeface="Franklin Gothic Medium" panose="020B0603020102020204" pitchFamily="34" charset="0"/>
              </a:rPr>
              <a:t>общем числе организаций, предоставляющих услуги в сфере образования, с 0,0% до 9,4%.</a:t>
            </a:r>
            <a:endParaRPr lang="ru-RU" sz="1300" dirty="0" smtClean="0">
              <a:latin typeface="Franklin Gothic Medium" panose="020B0603020102020204" pitchFamily="34" charset="0"/>
            </a:endParaRPr>
          </a:p>
        </p:txBody>
      </p:sp>
      <p:sp>
        <p:nvSpPr>
          <p:cNvPr id="14" name="Пятиугольник 13"/>
          <p:cNvSpPr/>
          <p:nvPr/>
        </p:nvSpPr>
        <p:spPr>
          <a:xfrm>
            <a:off x="235444" y="6134977"/>
            <a:ext cx="8547945" cy="582436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300" dirty="0">
                <a:latin typeface="Franklin Gothic Medium" panose="020B0603020102020204" pitchFamily="34" charset="0"/>
              </a:rPr>
              <a:t>Доля граждан, получивших услуги в негосударственных, </a:t>
            </a:r>
            <a:r>
              <a:rPr lang="ru-RU" sz="1300" dirty="0" smtClean="0">
                <a:latin typeface="Franklin Gothic Medium" panose="020B0603020102020204" pitchFamily="34" charset="0"/>
              </a:rPr>
              <a:t>в </a:t>
            </a:r>
            <a:r>
              <a:rPr lang="ru-RU" sz="1300" dirty="0">
                <a:latin typeface="Franklin Gothic Medium" panose="020B0603020102020204" pitchFamily="34" charset="0"/>
              </a:rPr>
              <a:t>том числе некоммерческих организациях, в общем числе граждан, получивших услуги в сфере образования, с 0,0% </a:t>
            </a:r>
            <a:r>
              <a:rPr lang="ru-RU" sz="1300" dirty="0" smtClean="0">
                <a:latin typeface="Franklin Gothic Medium" panose="020B0603020102020204" pitchFamily="34" charset="0"/>
              </a:rPr>
              <a:t>до </a:t>
            </a:r>
            <a:r>
              <a:rPr lang="ru-RU" sz="1300" dirty="0">
                <a:latin typeface="Franklin Gothic Medium" panose="020B0603020102020204" pitchFamily="34" charset="0"/>
              </a:rPr>
              <a:t>3,0%. </a:t>
            </a:r>
            <a:endParaRPr lang="ru-RU" sz="1300" dirty="0" smtClean="0"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880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ятиугольник 33"/>
          <p:cNvSpPr/>
          <p:nvPr/>
        </p:nvSpPr>
        <p:spPr>
          <a:xfrm>
            <a:off x="235445" y="4756938"/>
            <a:ext cx="7487232" cy="1141586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ru-RU" sz="1300" dirty="0" smtClean="0">
              <a:latin typeface="Franklin Gothic Medium" panose="020B0603020102020204" pitchFamily="34" charset="0"/>
            </a:endParaRPr>
          </a:p>
          <a:p>
            <a:r>
              <a:rPr lang="ru-RU" sz="1300" dirty="0" smtClean="0">
                <a:latin typeface="Franklin Gothic Medium" panose="020B0603020102020204" pitchFamily="34" charset="0"/>
              </a:rPr>
              <a:t>Доля </a:t>
            </a:r>
            <a:r>
              <a:rPr lang="ru-RU" sz="1300" dirty="0">
                <a:latin typeface="Franklin Gothic Medium" panose="020B0603020102020204" pitchFamily="34" charset="0"/>
              </a:rPr>
              <a:t>детей в возрасте от 6 до 17 лет (включительно), охваченных всеми формами отдыха и оздоровления, от общей численности детей, нуждающихся в оздоровлении, с 97% до 98%.</a:t>
            </a:r>
            <a:endParaRPr lang="ru-RU" sz="1300" dirty="0">
              <a:effectLst/>
              <a:latin typeface="Franklin Gothic Medium" panose="020B0603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: </a:t>
            </a:r>
            <a:r>
              <a:rPr lang="ru-RU" sz="2000" b="1" dirty="0">
                <a:solidFill>
                  <a:srgbClr val="002060"/>
                </a:solidFill>
              </a:rPr>
              <a:t>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Нефтеюганского района.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  <a:p>
            <a:endParaRPr lang="ru-RU" sz="24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6" name="Прямоугольник 45"/>
          <p:cNvSpPr/>
          <p:nvPr/>
        </p:nvSpPr>
        <p:spPr>
          <a:xfrm>
            <a:off x="274327" y="2643807"/>
            <a:ext cx="86262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Целевые показатели: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235445" y="1682573"/>
            <a:ext cx="87040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2: </a:t>
            </a:r>
            <a:r>
              <a:rPr lang="ru-RU" b="1" dirty="0">
                <a:latin typeface="Franklin Gothic Medium" panose="020B0603020102020204" pitchFamily="34" charset="0"/>
              </a:rPr>
              <a:t>Развитие вариативности воспитательных систем и технологий, направленных на формирование индивидуальной траектории развития личности ребенка с учетом его потребностей, интересов и способностей</a:t>
            </a:r>
          </a:p>
        </p:txBody>
      </p:sp>
      <p:grpSp>
        <p:nvGrpSpPr>
          <p:cNvPr id="2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74327" y="149483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274327" y="3240239"/>
            <a:ext cx="7488100" cy="1112820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ru-RU" sz="1300" dirty="0" smtClean="0">
              <a:latin typeface="Franklin Gothic Medium" panose="020B0603020102020204" pitchFamily="34" charset="0"/>
            </a:endParaRPr>
          </a:p>
          <a:p>
            <a:r>
              <a:rPr lang="ru-RU" sz="1300" dirty="0" smtClean="0">
                <a:latin typeface="Franklin Gothic Medium" panose="020B0603020102020204" pitchFamily="34" charset="0"/>
              </a:rPr>
              <a:t>Охват </a:t>
            </a:r>
            <a:r>
              <a:rPr lang="ru-RU" sz="1300" dirty="0">
                <a:latin typeface="Franklin Gothic Medium" panose="020B0603020102020204" pitchFamily="34" charset="0"/>
              </a:rPr>
              <a:t>детей в возрасте от 5-18 лет программами дополнительного образования (удельный вес численности детей, получающих услуги дополнительного образования, </a:t>
            </a:r>
            <a:r>
              <a:rPr lang="ru-RU" sz="1300" dirty="0" smtClean="0">
                <a:latin typeface="Franklin Gothic Medium" panose="020B0603020102020204" pitchFamily="34" charset="0"/>
              </a:rPr>
              <a:t> в </a:t>
            </a:r>
            <a:r>
              <a:rPr lang="ru-RU" sz="1300" dirty="0">
                <a:latin typeface="Franklin Gothic Medium" panose="020B0603020102020204" pitchFamily="34" charset="0"/>
              </a:rPr>
              <a:t>общей численности детей в возрасте от 5 до 18 лет,  с 71,5 % </a:t>
            </a:r>
            <a:r>
              <a:rPr lang="ru-RU" sz="1300" dirty="0" smtClean="0">
                <a:latin typeface="Franklin Gothic Medium" panose="020B0603020102020204" pitchFamily="34" charset="0"/>
              </a:rPr>
              <a:t>до </a:t>
            </a:r>
            <a:r>
              <a:rPr lang="ru-RU" sz="1300" dirty="0">
                <a:latin typeface="Franklin Gothic Medium" panose="020B0603020102020204" pitchFamily="34" charset="0"/>
              </a:rPr>
              <a:t>92,7%.</a:t>
            </a:r>
            <a:endParaRPr lang="ru-RU" sz="1300" dirty="0">
              <a:effectLst/>
              <a:latin typeface="Franklin Gothic Medium" panose="020B0603020102020204" pitchFamily="34" charset="0"/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20273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964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23"/>
          <p:cNvSpPr/>
          <p:nvPr/>
        </p:nvSpPr>
        <p:spPr>
          <a:xfrm>
            <a:off x="263257" y="3184644"/>
            <a:ext cx="1901972" cy="3538127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000" b="1" dirty="0">
                <a:solidFill>
                  <a:srgbClr val="002060"/>
                </a:solidFill>
              </a:rPr>
              <a:t>Повышение эффективности реализации молодежной политики в интересах инновационного социально ориентированного развития Нефтеюганского района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27568" y="4082756"/>
            <a:ext cx="198265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Создание условий для вовлечения молодежи в активную социальную деятельность</a:t>
            </a:r>
            <a:endParaRPr lang="ru-RU" sz="800" b="1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3665826" y="1686009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390097" y="1651296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1600" b="1" dirty="0" smtClean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263257" y="2350659"/>
            <a:ext cx="87040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3: </a:t>
            </a:r>
            <a:r>
              <a:rPr lang="ru-RU" sz="1600" b="1" dirty="0" smtClean="0">
                <a:latin typeface="Franklin Gothic Medium" panose="020B0603020102020204" pitchFamily="34" charset="0"/>
              </a:rPr>
              <a:t>Обеспечение </a:t>
            </a:r>
            <a:r>
              <a:rPr lang="ru-RU" sz="1600" b="1" dirty="0">
                <a:latin typeface="Franklin Gothic Medium" panose="020B0603020102020204" pitchFamily="34" charset="0"/>
              </a:rPr>
              <a:t>эффективной системы социализации и самореализации молодежи, развитие потенциала </a:t>
            </a:r>
            <a:r>
              <a:rPr lang="ru-RU" sz="1600" b="1" dirty="0" smtClean="0">
                <a:latin typeface="Franklin Gothic Medium" panose="020B0603020102020204" pitchFamily="34" charset="0"/>
              </a:rPr>
              <a:t>молодежи</a:t>
            </a:r>
            <a:endParaRPr lang="ru-RU" sz="1600" b="1" dirty="0">
              <a:solidFill>
                <a:srgbClr val="44546A">
                  <a:lumMod val="50000"/>
                </a:srgb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43483" y="146247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715" y="254930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891314" y="1673598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516711" y="3207014"/>
            <a:ext cx="2150772" cy="140362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Начальник отдела по делам молодежи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Малиновская О.С.</a:t>
            </a:r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300918" y="4754465"/>
            <a:ext cx="3983972" cy="196830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Организация мероприятий, направленных на профессиональную ориентацию и  временную занятость несовершеннолетних граждан.; проведение мероприятий, направленных на работу с кадрами в сфере молодежной политики; участие в окружных  и иных мероприятиях по направлению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516710" y="4754465"/>
            <a:ext cx="2150772" cy="196830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Начальник отдела по делам молодежи</a:t>
            </a:r>
          </a:p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Малиновская О.С.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300918" y="3207014"/>
            <a:ext cx="3990016" cy="140362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Реализация мер, направленных на выявление, развитие и поддержку талантливой и творческой молодежи; организация мероприятий, направленных на развитие и поддержку молодежного добровольчества</a:t>
            </a:r>
            <a:endParaRPr lang="ru-RU" sz="1400" dirty="0">
              <a:latin typeface="Franklin Gothic Medium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943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23"/>
          <p:cNvSpPr/>
          <p:nvPr/>
        </p:nvSpPr>
        <p:spPr>
          <a:xfrm>
            <a:off x="177134" y="2951611"/>
            <a:ext cx="1901972" cy="379015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000" b="1" dirty="0">
                <a:solidFill>
                  <a:srgbClr val="002060"/>
                </a:solidFill>
              </a:rPr>
              <a:t>Повышение эффективности реализации молодежной политики в интересах инновационного социально ориентированного развития Нефтеюганского района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27568" y="4082756"/>
            <a:ext cx="198265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Создание условий для развития </a:t>
            </a:r>
          </a:p>
          <a:p>
            <a:pPr algn="ctr"/>
            <a:r>
              <a:rPr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гражданско-патриотических, военно-патриотических качеств молодежи</a:t>
            </a:r>
            <a:endParaRPr lang="ru-RU" sz="800" b="1" dirty="0"/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665826" y="1686009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390097" y="1651296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1600" b="1" dirty="0" smtClean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323993" y="2247930"/>
            <a:ext cx="87040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3: </a:t>
            </a:r>
            <a:r>
              <a:rPr lang="ru-RU" sz="1600" b="1" dirty="0" smtClean="0">
                <a:latin typeface="Franklin Gothic Medium" panose="020B0603020102020204" pitchFamily="34" charset="0"/>
              </a:rPr>
              <a:t>Обеспечение </a:t>
            </a:r>
            <a:r>
              <a:rPr lang="ru-RU" sz="1600" b="1" dirty="0">
                <a:latin typeface="Franklin Gothic Medium" panose="020B0603020102020204" pitchFamily="34" charset="0"/>
              </a:rPr>
              <a:t>эффективной системы социализации и самореализации молодежи, развитие потенциала </a:t>
            </a:r>
            <a:r>
              <a:rPr lang="ru-RU" sz="1600" b="1" dirty="0" smtClean="0">
                <a:latin typeface="Franklin Gothic Medium" panose="020B0603020102020204" pitchFamily="34" charset="0"/>
              </a:rPr>
              <a:t>молодежи</a:t>
            </a:r>
            <a:endParaRPr lang="ru-RU" sz="1600" b="1" dirty="0">
              <a:solidFill>
                <a:srgbClr val="44546A">
                  <a:lumMod val="50000"/>
                </a:srgb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43483" y="146247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715" y="254930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891314" y="1673598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890197" y="2965042"/>
            <a:ext cx="2092788" cy="111771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Начальник отдела по делам молодежи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Малиновская О.С.</a:t>
            </a:r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249188" y="4172724"/>
            <a:ext cx="4470927" cy="185458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Проведение мероприятий по формированию  положительной мотивации  и подготовки допризывной молодежи к прохождению военной службы. Развитие материально-технической базы  кадетских классов и военно-патриотических клубов и объединений, реализация мер, направленных на  организационно-методическое, медицинское и транспортное обеспечение районных мероприятий по направлению, участие в окружных и иных мероприятиях по направлению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890197" y="4215093"/>
            <a:ext cx="2092788" cy="181222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Начальник отдела по делам молодежи</a:t>
            </a:r>
          </a:p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Малиновская О.С.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312760" y="6167887"/>
            <a:ext cx="4372043" cy="57387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Оказание </a:t>
            </a:r>
            <a:r>
              <a:rPr lang="ru-RU" sz="1300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финансовой поддержки негосударственным организациям (</a:t>
            </a:r>
            <a:r>
              <a:rPr lang="ru-RU" sz="1300" dirty="0" err="1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грантовая</a:t>
            </a:r>
            <a:r>
              <a:rPr lang="ru-RU" sz="1300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 поддержка)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6928834" y="6159650"/>
            <a:ext cx="2092788" cy="582111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b="1" dirty="0">
                <a:solidFill>
                  <a:schemeClr val="accent5">
                    <a:lumMod val="50000"/>
                  </a:schemeClr>
                </a:solidFill>
              </a:rPr>
              <a:t>Начальник отдела по делам молодежи</a:t>
            </a:r>
          </a:p>
          <a:p>
            <a:pPr algn="ctr"/>
            <a:r>
              <a:rPr lang="ru-RU" sz="1300" b="1" dirty="0">
                <a:solidFill>
                  <a:schemeClr val="accent5">
                    <a:lumMod val="50000"/>
                  </a:schemeClr>
                </a:solidFill>
              </a:rPr>
              <a:t>Малиновская О.С.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2249188" y="2928198"/>
            <a:ext cx="4470927" cy="115455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Проведение мероприятий по организации гражданско-патриотического  и правового воспитания молодежи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; реализация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мероприятий Концепции гражданско-патриотического воспитания граждан автономного округа.</a:t>
            </a:r>
          </a:p>
        </p:txBody>
      </p:sp>
    </p:spTree>
    <p:extLst>
      <p:ext uri="{BB962C8B-B14F-4D97-AF65-F5344CB8AC3E}">
        <p14:creationId xmlns:p14="http://schemas.microsoft.com/office/powerpoint/2010/main" val="414980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23"/>
          <p:cNvSpPr/>
          <p:nvPr/>
        </p:nvSpPr>
        <p:spPr>
          <a:xfrm>
            <a:off x="323993" y="3270683"/>
            <a:ext cx="2354449" cy="294476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000" b="1" dirty="0">
                <a:solidFill>
                  <a:srgbClr val="002060"/>
                </a:solidFill>
              </a:rPr>
              <a:t>Повышение эффективности реализации молодежной политики в интересах инновационного социально ориентированного развития Нефтеюганского района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27567" y="3935156"/>
            <a:ext cx="269290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Обеспечение развития молодежной политики и патриотического воспитания граждан на территории Нефтеюганского района</a:t>
            </a:r>
            <a:endParaRPr lang="ru-RU" sz="800" b="1" dirty="0"/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665826" y="1686009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390097" y="1651296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1600" b="1" dirty="0" smtClean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323993" y="2247930"/>
            <a:ext cx="87040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endParaRPr lang="ru-RU" sz="1600" dirty="0" smtClean="0">
              <a:solidFill>
                <a:schemeClr val="tx2">
                  <a:lumMod val="50000"/>
                </a:scheme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  <a:p>
            <a:pPr lvl="0" algn="just">
              <a:buClr>
                <a:srgbClr val="FF0000"/>
              </a:buClr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3: </a:t>
            </a:r>
            <a:r>
              <a:rPr lang="ru-RU" sz="1600" b="1" dirty="0" smtClean="0">
                <a:latin typeface="Franklin Gothic Medium" panose="020B0603020102020204" pitchFamily="34" charset="0"/>
              </a:rPr>
              <a:t>Обеспечение </a:t>
            </a:r>
            <a:r>
              <a:rPr lang="ru-RU" sz="1600" b="1" dirty="0">
                <a:latin typeface="Franklin Gothic Medium" panose="020B0603020102020204" pitchFamily="34" charset="0"/>
              </a:rPr>
              <a:t>эффективной системы социализации и самореализации молодежи, развитие потенциала </a:t>
            </a:r>
            <a:r>
              <a:rPr lang="ru-RU" sz="1600" b="1" dirty="0" smtClean="0">
                <a:latin typeface="Franklin Gothic Medium" panose="020B0603020102020204" pitchFamily="34" charset="0"/>
              </a:rPr>
              <a:t>молодежи</a:t>
            </a:r>
            <a:endParaRPr lang="ru-RU" sz="1600" b="1" dirty="0">
              <a:solidFill>
                <a:srgbClr val="44546A">
                  <a:lumMod val="50000"/>
                </a:srgb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43483" y="146247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715" y="254930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891314" y="1673598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980349" y="3935156"/>
            <a:ext cx="1896948" cy="200990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Начальник отдела по делам молодежи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Малиновская О.С.</a:t>
            </a:r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820473" y="3935156"/>
            <a:ext cx="3800758" cy="200990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Обеспечение деятельности муниципального автономного учреждения Нефтеюганского района «Комплексный молодежный центр"</a:t>
            </a:r>
          </a:p>
        </p:txBody>
      </p:sp>
    </p:spTree>
    <p:extLst>
      <p:ext uri="{BB962C8B-B14F-4D97-AF65-F5344CB8AC3E}">
        <p14:creationId xmlns:p14="http://schemas.microsoft.com/office/powerpoint/2010/main" val="44836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ятиугольник 33"/>
          <p:cNvSpPr/>
          <p:nvPr/>
        </p:nvSpPr>
        <p:spPr>
          <a:xfrm>
            <a:off x="235445" y="4456091"/>
            <a:ext cx="8483552" cy="824248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ru-RU" sz="1400" dirty="0" smtClean="0">
              <a:latin typeface="Franklin Gothic Medium" panose="020B0603020102020204" pitchFamily="34" charset="0"/>
            </a:endParaRPr>
          </a:p>
          <a:p>
            <a:r>
              <a:rPr lang="ru-RU" sz="1400" dirty="0" smtClean="0">
                <a:latin typeface="Franklin Gothic Medium" panose="020B0603020102020204" pitchFamily="34" charset="0"/>
              </a:rPr>
              <a:t>Численность </a:t>
            </a:r>
            <a:r>
              <a:rPr lang="ru-RU" sz="1400" dirty="0">
                <a:latin typeface="Franklin Gothic Medium" panose="020B0603020102020204" pitchFamily="34" charset="0"/>
              </a:rPr>
              <a:t>обучающихся, вовлеченных в деятельность общественных объединений, в том числе волонтерских </a:t>
            </a:r>
            <a:r>
              <a:rPr lang="ru-RU" sz="1400" dirty="0" smtClean="0">
                <a:latin typeface="Franklin Gothic Medium" panose="020B0603020102020204" pitchFamily="34" charset="0"/>
              </a:rPr>
              <a:t>и </a:t>
            </a:r>
            <a:r>
              <a:rPr lang="ru-RU" sz="1400" dirty="0">
                <a:latin typeface="Franklin Gothic Medium" panose="020B0603020102020204" pitchFamily="34" charset="0"/>
              </a:rPr>
              <a:t>добровольческих, с 0,95 до 1,01 тыс. человек.</a:t>
            </a:r>
            <a:endParaRPr lang="ru-RU" sz="1400" dirty="0">
              <a:effectLst/>
              <a:latin typeface="Franklin Gothic Medium" panose="020B0603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2529" y="69479"/>
            <a:ext cx="84331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: </a:t>
            </a:r>
            <a:r>
              <a:rPr lang="ru-RU" sz="2000" b="1" dirty="0">
                <a:solidFill>
                  <a:srgbClr val="002060"/>
                </a:solidFill>
              </a:rPr>
              <a:t>Повышение эффективности реализации молодежной политики в интересах инновационного социально ориентированного развития Нефтеюганского района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  <a:p>
            <a:endParaRPr lang="ru-RU" sz="24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6" name="Прямоугольник 45"/>
          <p:cNvSpPr/>
          <p:nvPr/>
        </p:nvSpPr>
        <p:spPr>
          <a:xfrm>
            <a:off x="274327" y="2643807"/>
            <a:ext cx="86262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Целевые показатели: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235445" y="1805782"/>
            <a:ext cx="8704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3: </a:t>
            </a:r>
            <a:r>
              <a:rPr lang="ru-RU" dirty="0">
                <a:latin typeface="Franklin Gothic Medium" panose="020B0603020102020204" pitchFamily="34" charset="0"/>
              </a:rPr>
              <a:t>Обеспечение эффективной системы социализации и самореализации молодежи, развитие потенциала молодежи.</a:t>
            </a:r>
          </a:p>
        </p:txBody>
      </p:sp>
      <p:grpSp>
        <p:nvGrpSpPr>
          <p:cNvPr id="2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74327" y="149483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274327" y="3240239"/>
            <a:ext cx="8444670" cy="832464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ru-RU" sz="1400" dirty="0" smtClean="0">
              <a:latin typeface="Franklin Gothic Medium" panose="020B0603020102020204" pitchFamily="34" charset="0"/>
            </a:endParaRPr>
          </a:p>
          <a:p>
            <a:r>
              <a:rPr lang="ru-RU" sz="1400" dirty="0" smtClean="0">
                <a:latin typeface="Franklin Gothic Medium" panose="020B0603020102020204" pitchFamily="34" charset="0"/>
              </a:rPr>
              <a:t>Доля </a:t>
            </a:r>
            <a:r>
              <a:rPr lang="ru-RU" sz="1400" dirty="0">
                <a:latin typeface="Franklin Gothic Medium" panose="020B0603020102020204" pitchFamily="34" charset="0"/>
              </a:rPr>
              <a:t>молодых людей в возрасте от 14 до 30 лет, задействованных в мероприятиях общественных объединений</a:t>
            </a:r>
            <a:r>
              <a:rPr lang="ru-RU" sz="1400" dirty="0" smtClean="0">
                <a:latin typeface="Franklin Gothic Medium" panose="020B0603020102020204" pitchFamily="34" charset="0"/>
              </a:rPr>
              <a:t>, с </a:t>
            </a:r>
            <a:r>
              <a:rPr lang="ru-RU" sz="1400" dirty="0">
                <a:latin typeface="Franklin Gothic Medium" panose="020B0603020102020204" pitchFamily="34" charset="0"/>
              </a:rPr>
              <a:t>26,1 % до 26,7 %.</a:t>
            </a:r>
            <a:endParaRPr lang="ru-RU" sz="1400" dirty="0">
              <a:effectLst/>
              <a:latin typeface="Franklin Gothic Medium" panose="020B0603020102020204" pitchFamily="34" charset="0"/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20273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ятиугольник 11"/>
          <p:cNvSpPr/>
          <p:nvPr/>
        </p:nvSpPr>
        <p:spPr>
          <a:xfrm>
            <a:off x="235445" y="5599334"/>
            <a:ext cx="8483552" cy="824248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ru-RU" sz="1400" dirty="0" smtClean="0">
              <a:latin typeface="Franklin Gothic Medium" panose="020B0603020102020204" pitchFamily="34" charset="0"/>
            </a:endParaRPr>
          </a:p>
          <a:p>
            <a:r>
              <a:rPr lang="ru-RU" sz="1400" dirty="0" smtClean="0">
                <a:latin typeface="Franklin Gothic Medium" panose="020B0603020102020204" pitchFamily="34" charset="0"/>
              </a:rPr>
              <a:t>Численность </a:t>
            </a:r>
            <a:r>
              <a:rPr lang="ru-RU" sz="1400" dirty="0">
                <a:latin typeface="Franklin Gothic Medium" panose="020B0603020102020204" pitchFamily="34" charset="0"/>
              </a:rPr>
              <a:t>населения, работающего в качестве волонтеров, с 0,30 до 0,37 тыс. человек</a:t>
            </a:r>
            <a:endParaRPr lang="ru-RU" sz="1400" dirty="0">
              <a:effectLst/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0003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23"/>
          <p:cNvSpPr/>
          <p:nvPr/>
        </p:nvSpPr>
        <p:spPr>
          <a:xfrm>
            <a:off x="263257" y="3184645"/>
            <a:ext cx="1901972" cy="2983242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000" b="1" dirty="0">
                <a:solidFill>
                  <a:srgbClr val="002060"/>
                </a:solidFill>
              </a:rPr>
              <a:t> 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Нефтеюганского района.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66534" y="3703229"/>
            <a:ext cx="198265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Обеспечение комплексной безопасности и комфортных условий образовательного процесса </a:t>
            </a:r>
            <a:endParaRPr lang="ru-RU" sz="800" b="1" dirty="0"/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665826" y="1686009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390097" y="1651296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1600" b="1" dirty="0" smtClean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323993" y="2247930"/>
            <a:ext cx="87040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4. Развитие инфраструктуры и организационно-экономических механизмов, обеспечивающих равную доступность услуг дошкольного, общего и дополнительного образования детей.</a:t>
            </a:r>
            <a:endParaRPr lang="ru-RU" sz="1600" b="1" dirty="0">
              <a:solidFill>
                <a:srgbClr val="44546A">
                  <a:lumMod val="50000"/>
                </a:srgb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43483" y="146247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715" y="254930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891314" y="1673598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7237926" y="4254704"/>
            <a:ext cx="1725711" cy="84312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Заместитель директора 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Кофанова О.А.</a:t>
            </a:r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434106" y="3184645"/>
            <a:ext cx="4533363" cy="2983242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Соблюдение обязательных требований санитарно-эпидемиологической, пожарной, антитеррористической безопасности, строительных норм, федеральных государственных образовательных стандартов, внедрение в образовательных организациях энергосберегающих технологий (приобретение энергетического оборудования, оснащение зданий приборами учета используемых энергетических ресурсов, модернизация и реконструкция систем теплоснабжения, электроснабжения, сетей водоснабжения и канализации).</a:t>
            </a:r>
          </a:p>
        </p:txBody>
      </p:sp>
    </p:spTree>
    <p:extLst>
      <p:ext uri="{BB962C8B-B14F-4D97-AF65-F5344CB8AC3E}">
        <p14:creationId xmlns:p14="http://schemas.microsoft.com/office/powerpoint/2010/main" val="2667947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23"/>
          <p:cNvSpPr/>
          <p:nvPr/>
        </p:nvSpPr>
        <p:spPr>
          <a:xfrm>
            <a:off x="241166" y="3197834"/>
            <a:ext cx="2180062" cy="330599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000" b="1" dirty="0">
                <a:solidFill>
                  <a:srgbClr val="002060"/>
                </a:solidFill>
              </a:rPr>
              <a:t> 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Нефтеюганского района.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99128" y="3250514"/>
            <a:ext cx="2222100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Развитие инфраструктуры системы образования (проектирование, строительство (реконструкция) объектов образования, приобретение объектов недвижимого имущества для размещения образовательных организаций</a:t>
            </a:r>
            <a:endParaRPr lang="ru-RU" sz="1500" b="1" dirty="0"/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665826" y="1686009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390097" y="1651296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1600" b="1" dirty="0" smtClean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231204" y="2273056"/>
            <a:ext cx="87040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4. Развитие инфраструктуры и организационно-экономических механизмов, обеспечивающих равную доступность услуг дошкольного, общего и дополнительного образования детей.</a:t>
            </a:r>
            <a:endParaRPr lang="ru-RU" sz="1600" b="1" dirty="0">
              <a:solidFill>
                <a:srgbClr val="44546A">
                  <a:lumMod val="50000"/>
                </a:srgb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43483" y="146247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715" y="254930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891314" y="1673598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890197" y="3668972"/>
            <a:ext cx="2092788" cy="84312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Заместитель директора 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Кофанова О.А.</a:t>
            </a:r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562896" y="3184645"/>
            <a:ext cx="4058335" cy="173508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Реализация портфеля проекта "Комплекс мероприятий ("Программа"), направленных на создание новых мест в общеобразовательных организациях Ханты-Мансийского автономного округа – Югры в соответствии с прогнозируемой потребностью и современными условиями обучения, на 2019 - 2028 годы" 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562896" y="5139047"/>
            <a:ext cx="4058335" cy="136478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Реализация Федерального проекта для Ханты-Мансийского автономного округа – Югры «Создание условий для осуществления трудовой деятельности женщин с детьми, </a:t>
            </a:r>
          </a:p>
          <a:p>
            <a:pPr algn="ctr"/>
            <a:r>
              <a:rPr lang="ru-RU" sz="1400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включая ликвидацию очереди в ясли для детей трех лет»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890197" y="5303785"/>
            <a:ext cx="2092788" cy="84312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Заместитель директора 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Кофанова О.А.</a:t>
            </a:r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116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2314291" y="3094834"/>
            <a:ext cx="5026668" cy="60992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76916" y="3094832"/>
            <a:ext cx="1901972" cy="3690591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000" b="1" dirty="0">
                <a:solidFill>
                  <a:srgbClr val="002060"/>
                </a:solidFill>
              </a:rPr>
              <a:t>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Нефтеюганского района.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23993" y="3239264"/>
            <a:ext cx="1569202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Обеспечение функций управления в сфере образования и молодежной политики. Финансовое обеспечение отдельных государственных полномочий</a:t>
            </a:r>
            <a:endParaRPr lang="ru-RU" sz="800" b="1" dirty="0"/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665826" y="1686009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390097" y="1651296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1600" b="1" dirty="0" smtClean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323993" y="2247930"/>
            <a:ext cx="87040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4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: </a:t>
            </a:r>
            <a:r>
              <a:rPr lang="ru-RU" sz="1600" b="1" dirty="0">
                <a:latin typeface="Franklin Gothic Medium" panose="020B0603020102020204" pitchFamily="34" charset="0"/>
              </a:rPr>
              <a:t>Развитие инфраструктуры и организационно-экономических механизмов, обеспечивающих равную доступность услуг дошкольного, общего и дополнительного образования детей.</a:t>
            </a:r>
            <a:endParaRPr lang="ru-RU" sz="1600" b="1" dirty="0">
              <a:solidFill>
                <a:srgbClr val="44546A">
                  <a:lumMod val="50000"/>
                </a:srgb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43483" y="146247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715" y="254930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2367815" y="3074947"/>
            <a:ext cx="4844354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300" b="1" dirty="0">
                <a:solidFill>
                  <a:schemeClr val="accent5">
                    <a:lumMod val="75000"/>
                  </a:schemeClr>
                </a:solidFill>
              </a:rPr>
              <a:t>Обеспечение деятельности по реализации полномочий и нормативно-правовому регулированию в сфере образования и молодежной политики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91314" y="1673598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7497351" y="3094833"/>
            <a:ext cx="1530657" cy="108654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accent5">
                    <a:lumMod val="50000"/>
                  </a:schemeClr>
                </a:solidFill>
              </a:rPr>
              <a:t>Начальник управления экономики, анализа и целевых программ</a:t>
            </a:r>
          </a:p>
          <a:p>
            <a:pPr algn="ctr"/>
            <a:r>
              <a:rPr lang="ru-RU" sz="1100" b="1" dirty="0">
                <a:solidFill>
                  <a:schemeClr val="accent5">
                    <a:lumMod val="50000"/>
                  </a:schemeClr>
                </a:solidFill>
              </a:rPr>
              <a:t>Жернова А.М</a:t>
            </a:r>
            <a:r>
              <a:rPr lang="ru-RU" sz="1100" b="1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ru-RU" sz="11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327348" y="3799093"/>
            <a:ext cx="5013609" cy="195776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Реализация мероприятий по исполнению публичных обязательств перед физическими лицами и обеспечивающее материальную поддержку воспитания и обучения обучающихся и воспитанников в дошкольных образовательных организациях, общеобразовательных организациях, частных общеобразовательных организациях, частных организациях, осуществляющих образовательную деятельность по реализации образовательных программ дошкольного образования, расположенных в автономном округе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7497347" y="4357727"/>
            <a:ext cx="1485637" cy="1148897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accent5">
                    <a:lumMod val="50000"/>
                  </a:schemeClr>
                </a:solidFill>
              </a:rPr>
              <a:t>Начальник управления экономики, анализа и целевых программ</a:t>
            </a:r>
          </a:p>
          <a:p>
            <a:pPr algn="ctr"/>
            <a:r>
              <a:rPr lang="ru-RU" sz="1100" b="1" dirty="0">
                <a:solidFill>
                  <a:schemeClr val="accent5">
                    <a:lumMod val="50000"/>
                  </a:schemeClr>
                </a:solidFill>
              </a:rPr>
              <a:t>Жернова А.М.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327348" y="5851189"/>
            <a:ext cx="5013609" cy="93423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Реализация мероприятий по обеспечению питанием обучающихся, относящихся к категориям детей-сирот и детей, оставшихся без попечения родителей, лиц из числа детей-сирот и детей, оставшихся без попечения родителей, детей из многодетных семей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7497346" y="5851188"/>
            <a:ext cx="1524275" cy="93423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Заместитель директора Кофанова О.А.</a:t>
            </a:r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59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555326" y="2356452"/>
            <a:ext cx="2295857" cy="1056631"/>
          </a:xfrm>
          <a:prstGeom prst="rect">
            <a:avLst/>
          </a:prstGeom>
          <a:solidFill>
            <a:schemeClr val="bg1">
              <a:lumMod val="8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Соисполнители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71977" y="1354009"/>
            <a:ext cx="2262553" cy="1034646"/>
          </a:xfrm>
          <a:prstGeom prst="rect">
            <a:avLst/>
          </a:prstGeom>
          <a:solidFill>
            <a:schemeClr val="bg1">
              <a:lumMod val="8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Franklin Gothic Medium" panose="020B0603020102020204" pitchFamily="34" charset="0"/>
              </a:rPr>
              <a:t>Ответственный исполнитель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93386" y="88250"/>
            <a:ext cx="8646853" cy="896209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Ответственный исполнитель (соисполнители ) муниципальной 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57730" y="1471222"/>
            <a:ext cx="2487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</a:rPr>
              <a:t> 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36853" y="1488357"/>
            <a:ext cx="51189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Franklin Gothic Medium" panose="020B0603020102020204" pitchFamily="34" charset="0"/>
              </a:rPr>
              <a:t>Департамент образования и молодежной политики Нефтеюганского района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83120" y="2356452"/>
            <a:ext cx="578279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b="1" dirty="0" smtClean="0">
              <a:solidFill>
                <a:schemeClr val="accent5">
                  <a:lumMod val="75000"/>
                </a:schemeClr>
              </a:solidFill>
              <a:latin typeface="Franklin Gothic Medium" pitchFamily="34" charset="0"/>
            </a:endParaRPr>
          </a:p>
          <a:p>
            <a:pPr algn="just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Департамент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строительства и жилищно-коммунального комплекса Нефтеюганского района</a:t>
            </a:r>
          </a:p>
          <a:p>
            <a:pPr algn="just"/>
            <a:endParaRPr lang="ru-RU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  <a:p>
            <a:pPr algn="just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Департамент имущественных отношений Нефтеюганского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района</a:t>
            </a:r>
          </a:p>
        </p:txBody>
      </p: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xmlns="" id="{ECF62C37-E2BB-4DBB-8005-DED4B6C3F29B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36" name="Прямоугольник 35">
              <a:extLst>
                <a:ext uri="{FF2B5EF4-FFF2-40B4-BE49-F238E27FC236}">
                  <a16:creationId xmlns:a16="http://schemas.microsoft.com/office/drawing/2014/main" xmlns="" id="{046A3631-639E-466D-8A77-3657DE9080D8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xmlns="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3064319" y="3220563"/>
            <a:ext cx="567592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dirty="0" smtClean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  <a:p>
            <a:pPr algn="just"/>
            <a:endParaRPr lang="ru-RU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  <a:p>
            <a:pPr algn="just"/>
            <a:endParaRPr lang="ru-RU" b="1" dirty="0" smtClean="0">
              <a:solidFill>
                <a:schemeClr val="accent5">
                  <a:lumMod val="75000"/>
                </a:schemeClr>
              </a:solidFill>
              <a:latin typeface="Franklin Gothic Medium" pitchFamily="34" charset="0"/>
            </a:endParaRPr>
          </a:p>
          <a:p>
            <a:pPr algn="just"/>
            <a:endParaRPr lang="ru-RU" b="1" dirty="0" smtClean="0">
              <a:solidFill>
                <a:schemeClr val="accent5">
                  <a:lumMod val="75000"/>
                </a:schemeClr>
              </a:solidFill>
              <a:latin typeface="Franklin Gothic Medium" pitchFamily="34" charset="0"/>
            </a:endParaRPr>
          </a:p>
          <a:p>
            <a:pPr algn="just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МКУ «Управление капитального строительства и жилищно-коммунального комплекса Нефтеюганского района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pic>
        <p:nvPicPr>
          <p:cNvPr id="20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709" y="158266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3064319" y="5419699"/>
            <a:ext cx="56759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Franklin Gothic Medium" panose="020B0603020102020204" pitchFamily="34" charset="0"/>
              </a:rPr>
              <a:t>Муниципальное казенное учреждение «Центр бухгалтерского обслуживания и организационного обеспечения образования»</a:t>
            </a:r>
          </a:p>
        </p:txBody>
      </p:sp>
    </p:spTree>
    <p:extLst>
      <p:ext uri="{BB962C8B-B14F-4D97-AF65-F5344CB8AC3E}">
        <p14:creationId xmlns:p14="http://schemas.microsoft.com/office/powerpoint/2010/main" val="1029746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ятиугольник 33"/>
          <p:cNvSpPr/>
          <p:nvPr/>
        </p:nvSpPr>
        <p:spPr>
          <a:xfrm>
            <a:off x="274327" y="4299804"/>
            <a:ext cx="8560825" cy="1122202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400" dirty="0">
                <a:latin typeface="Franklin Gothic Medium" panose="020B0603020102020204" pitchFamily="34" charset="0"/>
              </a:rPr>
              <a:t>Доля образовательных организаций, обеспеченных интернетом со скоростью соединения не менее 100 Мб/с - для образовательных организаций, расположенных в городах, 50 Мб/с - для образовательных организаций, расположенных в сельской местности и поселках городского типа, а также гарантированным интернет-трафиком, с 0,0% до 100,0%.</a:t>
            </a:r>
            <a:endParaRPr lang="ru-RU" sz="1400" dirty="0">
              <a:effectLst/>
              <a:latin typeface="Franklin Gothic Medium" panose="020B0603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: </a:t>
            </a:r>
            <a:r>
              <a:rPr lang="ru-RU" sz="2000" b="1" dirty="0">
                <a:solidFill>
                  <a:srgbClr val="002060"/>
                </a:solidFill>
              </a:rPr>
              <a:t>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Нефтеюганского района.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  <a:p>
            <a:endParaRPr lang="ru-RU" sz="24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6" name="Прямоугольник 45"/>
          <p:cNvSpPr/>
          <p:nvPr/>
        </p:nvSpPr>
        <p:spPr>
          <a:xfrm>
            <a:off x="274327" y="2643807"/>
            <a:ext cx="86262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Целевые показатели: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235445" y="1682573"/>
            <a:ext cx="87040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4: </a:t>
            </a:r>
            <a:r>
              <a:rPr lang="ru-RU" b="1" dirty="0">
                <a:latin typeface="Franklin Gothic Medium" panose="020B0603020102020204" pitchFamily="34" charset="0"/>
              </a:rPr>
              <a:t>Развитие инфраструктуры и организационно-экономических механизмов, обеспечивающих равную доступность услуг дошкольного, общего и дополнительного образования детей.</a:t>
            </a:r>
          </a:p>
        </p:txBody>
      </p:sp>
      <p:grpSp>
        <p:nvGrpSpPr>
          <p:cNvPr id="2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74327" y="149483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274327" y="3240239"/>
            <a:ext cx="8521942" cy="832464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400" dirty="0">
                <a:latin typeface="Franklin Gothic Medium" panose="020B0603020102020204" pitchFamily="34" charset="0"/>
              </a:rPr>
              <a:t>Доля муниципальных общеобразовательных организаций, соответствующих современным требованиям обучения, в общем количестве муниципальных общеобразовательных организаций, с 91,1 % до 98 %.</a:t>
            </a:r>
            <a:endParaRPr lang="ru-RU" sz="1400" dirty="0">
              <a:effectLst/>
              <a:latin typeface="Franklin Gothic Medium" panose="020B0603020102020204" pitchFamily="34" charset="0"/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20273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ятиугольник 11"/>
          <p:cNvSpPr/>
          <p:nvPr/>
        </p:nvSpPr>
        <p:spPr>
          <a:xfrm>
            <a:off x="235445" y="5582851"/>
            <a:ext cx="8560824" cy="824248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ru-RU" sz="1400" dirty="0" smtClean="0">
              <a:latin typeface="Franklin Gothic Medium" panose="020B0603020102020204" pitchFamily="34" charset="0"/>
            </a:endParaRPr>
          </a:p>
          <a:p>
            <a:r>
              <a:rPr lang="ru-RU" sz="1400" dirty="0" smtClean="0">
                <a:latin typeface="Franklin Gothic Medium" panose="020B0603020102020204" pitchFamily="34" charset="0"/>
              </a:rPr>
              <a:t>Число </a:t>
            </a:r>
            <a:r>
              <a:rPr lang="ru-RU" sz="1400" dirty="0">
                <a:latin typeface="Franklin Gothic Medium" panose="020B0603020102020204" pitchFamily="34" charset="0"/>
              </a:rPr>
              <a:t>созданных новых мест в общеобразовательных организациях, расположенных в сельской местности и поселках городского типа, нарастающим итогом к 2018 году, с 0 мест до 1660 мест</a:t>
            </a:r>
            <a:r>
              <a:rPr lang="ru-RU" sz="800" dirty="0"/>
              <a:t>.</a:t>
            </a:r>
            <a:endParaRPr lang="ru-RU" sz="8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2408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0" y="33399"/>
            <a:ext cx="836762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Финансирование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муниципальной программы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,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тыс. рублей  </a:t>
            </a: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8956002"/>
              </p:ext>
            </p:extLst>
          </p:nvPr>
        </p:nvGraphicFramePr>
        <p:xfrm>
          <a:off x="1903614" y="1255221"/>
          <a:ext cx="2582787" cy="25466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827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17054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федеральный бюджет</a:t>
                      </a:r>
                    </a:p>
                    <a:p>
                      <a:pPr algn="l" fontAlgn="ctr"/>
                      <a:endParaRPr lang="ru-RU" sz="16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бюджет</a:t>
                      </a:r>
                    </a:p>
                    <a:p>
                      <a:pPr algn="l" fontAlgn="ctr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Ханты-Мансийского</a:t>
                      </a:r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автономного округа –</a:t>
                      </a:r>
                      <a:r>
                        <a:rPr lang="ru-RU" sz="1600" b="1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Югра</a:t>
                      </a:r>
                      <a:endParaRPr lang="ru-RU" sz="16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бюджет </a:t>
                      </a: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Нефтеюганского</a:t>
                      </a:r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района</a:t>
                      </a:r>
                    </a:p>
                    <a:p>
                      <a:pPr algn="l" fontAlgn="ctr"/>
                      <a:endParaRPr lang="ru-RU" sz="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830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иные источники</a:t>
                      </a:r>
                      <a:endParaRPr lang="ru-RU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200728" y="1932331"/>
            <a:ext cx="327804" cy="33400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Прямоугольник 82"/>
          <p:cNvSpPr/>
          <p:nvPr/>
        </p:nvSpPr>
        <p:spPr>
          <a:xfrm>
            <a:off x="214454" y="2649169"/>
            <a:ext cx="336430" cy="334002"/>
          </a:xfrm>
          <a:prstGeom prst="rect">
            <a:avLst/>
          </a:prstGeom>
          <a:solidFill>
            <a:srgbClr val="E287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Прямоугольник 86"/>
          <p:cNvSpPr/>
          <p:nvPr/>
        </p:nvSpPr>
        <p:spPr>
          <a:xfrm>
            <a:off x="224589" y="3318478"/>
            <a:ext cx="319176" cy="33400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615293" y="3317525"/>
            <a:ext cx="1225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131 595,55</a:t>
            </a:r>
            <a:endParaRPr lang="ru-RU" b="1" dirty="0">
              <a:latin typeface="Franklin Gothic Medium" pitchFamily="34" charset="0"/>
              <a:cs typeface="Calibri" panose="020F0502020204030204" pitchFamily="34" charset="0"/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582709" y="1929298"/>
            <a:ext cx="1545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2 018 085,20</a:t>
            </a:r>
            <a:endParaRPr lang="ru-RU" b="1" dirty="0"/>
          </a:p>
        </p:txBody>
      </p:sp>
      <p:sp>
        <p:nvSpPr>
          <p:cNvPr id="92" name="Прямоугольник 91"/>
          <p:cNvSpPr/>
          <p:nvPr/>
        </p:nvSpPr>
        <p:spPr>
          <a:xfrm>
            <a:off x="627387" y="2654612"/>
            <a:ext cx="12254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626 004,10</a:t>
            </a:r>
            <a:endParaRPr lang="ru-RU" b="1" dirty="0">
              <a:latin typeface="Franklin Gothic Medium" pitchFamily="34" charset="0"/>
              <a:cs typeface="Calibri" panose="020F0502020204030204" pitchFamily="34" charset="0"/>
            </a:endParaRPr>
          </a:p>
        </p:txBody>
      </p: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xmlns="" id="{C7C6CE0A-E69F-4027-BF8B-B33274183080}"/>
              </a:ext>
            </a:extLst>
          </p:cNvPr>
          <p:cNvGrpSpPr/>
          <p:nvPr/>
        </p:nvGrpSpPr>
        <p:grpSpPr>
          <a:xfrm>
            <a:off x="-12192" y="1024906"/>
            <a:ext cx="7859486" cy="89285"/>
            <a:chOff x="947651" y="2754884"/>
            <a:chExt cx="7257566" cy="89285"/>
          </a:xfrm>
        </p:grpSpPr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xmlns="" id="{5BCF956B-8B98-4760-9B8B-8D944EFE084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xmlns="" id="{16E1AAD6-6A42-4921-8BE0-C3245A6BD81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aphicFrame>
        <p:nvGraphicFramePr>
          <p:cNvPr id="40" name="Диаграмма 39">
            <a:extLst>
              <a:ext uri="{FF2B5EF4-FFF2-40B4-BE49-F238E27FC236}">
                <a16:creationId xmlns:a16="http://schemas.microsoft.com/office/drawing/2014/main" xmlns="" id="{422B0A89-D7F0-4A1C-8806-D4ABFB9F81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5754462"/>
              </p:ext>
            </p:extLst>
          </p:nvPr>
        </p:nvGraphicFramePr>
        <p:xfrm>
          <a:off x="2854411" y="584411"/>
          <a:ext cx="6289589" cy="42276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5210001" y="2563704"/>
            <a:ext cx="17315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2 790 923,45</a:t>
            </a:r>
          </a:p>
        </p:txBody>
      </p:sp>
      <p:pic>
        <p:nvPicPr>
          <p:cNvPr id="1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452204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2" name="Диаграмма 21">
            <a:extLst>
              <a:ext uri="{FF2B5EF4-FFF2-40B4-BE49-F238E27FC236}">
                <a16:creationId xmlns:a16="http://schemas.microsoft.com/office/drawing/2014/main" xmlns="" id="{422B0A89-D7F0-4A1C-8806-D4ABFB9F81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07353451"/>
              </p:ext>
            </p:extLst>
          </p:nvPr>
        </p:nvGraphicFramePr>
        <p:xfrm>
          <a:off x="5395782" y="3781168"/>
          <a:ext cx="4514336" cy="32251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7328079" y="5284569"/>
            <a:ext cx="140379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621 146,70</a:t>
            </a:r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0" y="3821383"/>
            <a:ext cx="4596714" cy="57538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в том числе инвестиции в объекты муниципальной собственности, тыс. рублей  </a:t>
            </a: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8956002"/>
              </p:ext>
            </p:extLst>
          </p:nvPr>
        </p:nvGraphicFramePr>
        <p:xfrm>
          <a:off x="1964500" y="4569922"/>
          <a:ext cx="4477863" cy="17221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4778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6743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бюджет </a:t>
                      </a:r>
                    </a:p>
                    <a:p>
                      <a:pPr algn="l" fontAlgn="ctr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Ханты-Мансийского</a:t>
                      </a:r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автономного округа –</a:t>
                      </a:r>
                      <a:r>
                        <a:rPr lang="ru-RU" sz="1600" b="1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Югра</a:t>
                      </a:r>
                      <a:endParaRPr lang="ru-RU" sz="16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ru-RU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680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бюджет </a:t>
                      </a:r>
                    </a:p>
                    <a:p>
                      <a:pPr algn="l" fontAlgn="ctr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Нефтеюганского</a:t>
                      </a:r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района</a:t>
                      </a:r>
                    </a:p>
                    <a:p>
                      <a:pPr algn="l" fontAlgn="ctr"/>
                      <a:endParaRPr lang="ru-RU" sz="16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иные источники</a:t>
                      </a:r>
                      <a:endParaRPr lang="ru-RU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6" name="Прямоугольник 25"/>
          <p:cNvSpPr/>
          <p:nvPr/>
        </p:nvSpPr>
        <p:spPr>
          <a:xfrm>
            <a:off x="265957" y="4519632"/>
            <a:ext cx="327804" cy="33400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259239" y="5221415"/>
            <a:ext cx="336430" cy="334002"/>
          </a:xfrm>
          <a:prstGeom prst="rect">
            <a:avLst/>
          </a:prstGeom>
          <a:solidFill>
            <a:srgbClr val="E287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256792" y="5989580"/>
            <a:ext cx="319176" cy="33400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81197" y="5967956"/>
            <a:ext cx="1225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mtClean="0"/>
              <a:t>1 000,0</a:t>
            </a:r>
            <a:endParaRPr lang="ru-RU" b="1" dirty="0">
              <a:latin typeface="Franklin Gothic Medium" pitchFamily="34" charset="0"/>
              <a:cs typeface="Calibri" panose="020F0502020204030204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06353" y="4508509"/>
            <a:ext cx="12388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524 445,20</a:t>
            </a:r>
            <a:endParaRPr lang="ru-RU" b="1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693290" y="5210233"/>
            <a:ext cx="12254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95 701,50</a:t>
            </a:r>
            <a:endParaRPr lang="ru-RU" b="1" dirty="0">
              <a:latin typeface="Franklin Gothic Medium" pitchFamily="34" charset="0"/>
              <a:cs typeface="Calibri" panose="020F0502020204030204" pitchFamily="34" charset="0"/>
            </a:endParaRPr>
          </a:p>
        </p:txBody>
      </p:sp>
      <p:pic>
        <p:nvPicPr>
          <p:cNvPr id="8196" name="Picture 4" descr="https://cdn.pixabay.com/photo/2013/07/13/11/33/arrow-158377__48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3328986" flipH="1">
            <a:off x="7619689" y="3369052"/>
            <a:ext cx="1648571" cy="827735"/>
          </a:xfrm>
          <a:prstGeom prst="rect">
            <a:avLst/>
          </a:prstGeom>
          <a:noFill/>
        </p:spPr>
      </p:pic>
      <p:sp>
        <p:nvSpPr>
          <p:cNvPr id="35" name="Прямоугольник 34"/>
          <p:cNvSpPr/>
          <p:nvPr/>
        </p:nvSpPr>
        <p:spPr>
          <a:xfrm>
            <a:off x="203499" y="1295021"/>
            <a:ext cx="327804" cy="33400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77167" y="1283676"/>
            <a:ext cx="1545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15 238,60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115058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36654" y="132053"/>
            <a:ext cx="84331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Региональные проекты </a:t>
            </a:r>
            <a:r>
              <a:rPr lang="ru-RU" sz="2400" dirty="0"/>
              <a:t>портфелей проектов Ханты-Мансийского автономного округа «Демография» и «Образование» 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  <a:p>
            <a:endParaRPr lang="ru-RU" sz="24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185454862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74327" y="149483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20273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4327" y="1934786"/>
            <a:ext cx="3752851" cy="4991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4353252" y="2456065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Муниципальной программой Нефтеюганского района «Образование 21 века на 2019-2024 годы и на период до 2030 года» предусмотрена реализация мероприятий по семи региональным </a:t>
            </a: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проектам</a:t>
            </a:r>
            <a:endParaRPr lang="ru-RU" sz="26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849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36654" y="132053"/>
            <a:ext cx="84331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/>
          </a:p>
          <a:p>
            <a:r>
              <a:rPr lang="ru-RU" sz="2400" dirty="0" smtClean="0"/>
              <a:t>Предложения </a:t>
            </a:r>
            <a:r>
              <a:rPr lang="ru-RU" sz="2400" dirty="0"/>
              <a:t>по итогам стратегических сессий в автономном округе по реализации национального проекта «Образование» </a:t>
            </a:r>
          </a:p>
          <a:p>
            <a:endParaRPr lang="ru-RU" sz="2400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74327" y="149483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20273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7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402437" cy="4351338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ПРЕДЛОЖЕНИЕ:</a:t>
            </a:r>
          </a:p>
          <a:p>
            <a:pPr marL="0" indent="0">
              <a:buNone/>
            </a:pPr>
            <a:endParaRPr lang="ru-RU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Развитие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региональной модели выявления и сопровождения детей, проявляющих выдающиеся способности</a:t>
            </a:r>
            <a:endParaRPr lang="ru-RU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endParaRPr lang="ru-RU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МЕХАНИЗМ РЕАЛИЗАЦИИ ПРЕДЛОЖЕНИЯ:</a:t>
            </a:r>
          </a:p>
          <a:p>
            <a:pPr marL="0" indent="0" algn="ctr">
              <a:buNone/>
            </a:pP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Реализация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проектных образовательных смен каникулярного отдыха для одаренных обучающихся старших классов: проект «Академия успеха». </a:t>
            </a:r>
          </a:p>
        </p:txBody>
      </p:sp>
    </p:spTree>
    <p:extLst>
      <p:ext uri="{BB962C8B-B14F-4D97-AF65-F5344CB8AC3E}">
        <p14:creationId xmlns:p14="http://schemas.microsoft.com/office/powerpoint/2010/main" val="123964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464417" y="978794"/>
            <a:ext cx="1789472" cy="84295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Franklin Gothic Medium" pitchFamily="34" charset="0"/>
              </a:rPr>
              <a:t>Срок реализации </a:t>
            </a:r>
          </a:p>
          <a:p>
            <a:pPr algn="ctr"/>
            <a:r>
              <a:rPr lang="ru-RU" sz="1300" dirty="0" smtClean="0">
                <a:solidFill>
                  <a:schemeClr val="tx1"/>
                </a:solidFill>
                <a:latin typeface="Franklin Gothic Medium" pitchFamily="34" charset="0"/>
              </a:rPr>
              <a:t>2018-2019 годы</a:t>
            </a:r>
            <a:endParaRPr lang="ru-RU" sz="1300" dirty="0">
              <a:solidFill>
                <a:schemeClr val="tx1"/>
              </a:solidFill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05286" y="2942086"/>
            <a:ext cx="2880033" cy="95249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«</a:t>
            </a: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Развиваем школьный спорт» </a:t>
            </a:r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/ региональный проект «Успех </a:t>
            </a: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каждого </a:t>
            </a:r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ребенка»                   </a:t>
            </a:r>
            <a:endParaRPr lang="ru-RU" sz="1300" b="1" dirty="0">
              <a:solidFill>
                <a:schemeClr val="accent5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Проекты муниципального уровня</a:t>
            </a:r>
            <a:endParaRPr lang="ru-RU" sz="2000" b="1" dirty="0">
              <a:solidFill>
                <a:srgbClr val="5B9BD5">
                  <a:lumMod val="50000"/>
                </a:srgbClr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005775313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grpSp>
        <p:nvGrpSpPr>
          <p:cNvPr id="2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63255" y="757279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20273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3285319" y="2977136"/>
            <a:ext cx="27000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 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366317" y="972992"/>
            <a:ext cx="3544608" cy="85350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300" dirty="0" smtClean="0">
                <a:solidFill>
                  <a:schemeClr val="tx1"/>
                </a:solidFill>
                <a:latin typeface="Franklin Gothic Medium" panose="020B0603020102020204" pitchFamily="34" charset="0"/>
              </a:rPr>
              <a:t>Продукт проекта: Введение </a:t>
            </a:r>
            <a:r>
              <a:rPr lang="ru-RU" sz="1300" dirty="0">
                <a:solidFill>
                  <a:schemeClr val="tx1"/>
                </a:solidFill>
                <a:latin typeface="Franklin Gothic Medium" panose="020B0603020102020204" pitchFamily="34" charset="0"/>
              </a:rPr>
              <a:t>в эксплуатацию тренажерного и тренировочного залов в НРМОБУ ДО "ЦРТД и Ю"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95901" y="4088126"/>
            <a:ext cx="2869759" cy="76737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«</a:t>
            </a: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Школа полного дня</a:t>
            </a:r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» / региональный проект «Современная школа» </a:t>
            </a:r>
            <a:endParaRPr lang="ru-RU" sz="1300" b="1" dirty="0">
              <a:solidFill>
                <a:schemeClr val="accent5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85628" y="1989596"/>
            <a:ext cx="2880034" cy="753767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«</a:t>
            </a: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Этнокультурное образование и воспитание» </a:t>
            </a:r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/ </a:t>
            </a: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региональный проект</a:t>
            </a:r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 «Современная школа»</a:t>
            </a:r>
            <a:endParaRPr lang="ru-RU" sz="1300" b="1" dirty="0">
              <a:solidFill>
                <a:schemeClr val="accent5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95901" y="972997"/>
            <a:ext cx="2869761" cy="826057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«</a:t>
            </a: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КРОСС» (Команда решительных, отважных, сильных и смелых</a:t>
            </a:r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) / региональный проект «Социальная активность» </a:t>
            </a:r>
            <a:endParaRPr lang="ru-RU" sz="1300" b="1" dirty="0">
              <a:solidFill>
                <a:schemeClr val="accent5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85628" y="5142331"/>
            <a:ext cx="2880032" cy="67785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Franklin Gothic Medium" pitchFamily="34" charset="0"/>
              </a:rPr>
              <a:t> </a:t>
            </a: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«Юный астроном» </a:t>
            </a:r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/ региональный проект «Успех </a:t>
            </a: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каждого </a:t>
            </a:r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ребенка»</a:t>
            </a:r>
            <a:endParaRPr lang="ru-RU" sz="1300" b="1" dirty="0">
              <a:solidFill>
                <a:schemeClr val="accent5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85628" y="6078828"/>
            <a:ext cx="2880032" cy="671531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«</a:t>
            </a: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Город профессий</a:t>
            </a:r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» / региональный проект «Успех </a:t>
            </a: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каждого </a:t>
            </a:r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ребенка»</a:t>
            </a:r>
            <a:endParaRPr lang="ru-RU" sz="1300" b="1" dirty="0">
              <a:solidFill>
                <a:schemeClr val="accent5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464417" y="1997205"/>
            <a:ext cx="1789472" cy="74615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Franklin Gothic Medium" pitchFamily="34" charset="0"/>
              </a:rPr>
              <a:t>Срок реализации </a:t>
            </a:r>
          </a:p>
          <a:p>
            <a:pPr algn="ctr"/>
            <a:r>
              <a:rPr lang="ru-RU" sz="1300" dirty="0" smtClean="0">
                <a:solidFill>
                  <a:schemeClr val="tx1"/>
                </a:solidFill>
                <a:latin typeface="Franklin Gothic Medium" pitchFamily="34" charset="0"/>
              </a:rPr>
              <a:t>2018-2019 годы</a:t>
            </a:r>
            <a:endParaRPr lang="ru-RU" sz="1300" dirty="0">
              <a:solidFill>
                <a:schemeClr val="tx1"/>
              </a:solidFill>
              <a:latin typeface="Franklin Gothic Medium" pitchFamily="34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464417" y="2977136"/>
            <a:ext cx="1789472" cy="91744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Franklin Gothic Medium" pitchFamily="34" charset="0"/>
              </a:rPr>
              <a:t>Срок реализации </a:t>
            </a:r>
          </a:p>
          <a:p>
            <a:pPr algn="ctr"/>
            <a:r>
              <a:rPr lang="ru-RU" sz="1300" dirty="0" smtClean="0">
                <a:solidFill>
                  <a:schemeClr val="tx1"/>
                </a:solidFill>
                <a:latin typeface="Franklin Gothic Medium" pitchFamily="34" charset="0"/>
              </a:rPr>
              <a:t>2020-2021 годы</a:t>
            </a:r>
            <a:endParaRPr lang="ru-RU" sz="1300" dirty="0">
              <a:solidFill>
                <a:schemeClr val="tx1"/>
              </a:solidFill>
              <a:latin typeface="Franklin Gothic Medium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464417" y="4088126"/>
            <a:ext cx="1789472" cy="79663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Franklin Gothic Medium" pitchFamily="34" charset="0"/>
              </a:rPr>
              <a:t>Срок реализации </a:t>
            </a:r>
          </a:p>
          <a:p>
            <a:pPr algn="ctr"/>
            <a:r>
              <a:rPr lang="ru-RU" sz="1300" dirty="0" smtClean="0">
                <a:solidFill>
                  <a:schemeClr val="tx1"/>
                </a:solidFill>
                <a:latin typeface="Franklin Gothic Medium" pitchFamily="34" charset="0"/>
              </a:rPr>
              <a:t>2022-2023 годы</a:t>
            </a:r>
            <a:endParaRPr lang="ru-RU" sz="1300" dirty="0">
              <a:solidFill>
                <a:schemeClr val="tx1"/>
              </a:solidFill>
              <a:latin typeface="Franklin Gothic Medium" pitchFamily="34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3464417" y="5157212"/>
            <a:ext cx="1789472" cy="68784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Franklin Gothic Medium" pitchFamily="34" charset="0"/>
              </a:rPr>
              <a:t>Срок реализации </a:t>
            </a:r>
          </a:p>
          <a:p>
            <a:pPr algn="ctr"/>
            <a:r>
              <a:rPr lang="ru-RU" sz="1300" dirty="0" smtClean="0">
                <a:solidFill>
                  <a:schemeClr val="tx1"/>
                </a:solidFill>
                <a:latin typeface="Franklin Gothic Medium" pitchFamily="34" charset="0"/>
              </a:rPr>
              <a:t>2023-2024 годы</a:t>
            </a:r>
            <a:endParaRPr lang="ru-RU" sz="1300" dirty="0">
              <a:solidFill>
                <a:schemeClr val="tx1"/>
              </a:solidFill>
              <a:latin typeface="Franklin Gothic Medium" pitchFamily="34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464417" y="6078828"/>
            <a:ext cx="1789472" cy="68784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Franklin Gothic Medium" pitchFamily="34" charset="0"/>
              </a:rPr>
              <a:t>Срок реализации </a:t>
            </a:r>
          </a:p>
          <a:p>
            <a:pPr algn="ctr"/>
            <a:r>
              <a:rPr lang="ru-RU" sz="1300" dirty="0" smtClean="0">
                <a:solidFill>
                  <a:schemeClr val="tx1"/>
                </a:solidFill>
                <a:latin typeface="Franklin Gothic Medium" pitchFamily="34" charset="0"/>
              </a:rPr>
              <a:t>2018-2021 годы</a:t>
            </a:r>
            <a:endParaRPr lang="ru-RU" sz="1300" dirty="0">
              <a:solidFill>
                <a:schemeClr val="tx1"/>
              </a:solidFill>
              <a:latin typeface="Franklin Gothic Medium" pitchFamily="34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5375950" y="1990052"/>
            <a:ext cx="3544608" cy="80502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300" dirty="0" smtClean="0">
                <a:solidFill>
                  <a:schemeClr val="tx1"/>
                </a:solidFill>
                <a:latin typeface="Franklin Gothic Medium" panose="020B0603020102020204" pitchFamily="34" charset="0"/>
              </a:rPr>
              <a:t>Продукт проекта: </a:t>
            </a:r>
            <a:r>
              <a:rPr lang="ru-RU" sz="1300" dirty="0" smtClean="0">
                <a:latin typeface="Franklin Gothic Medium" pitchFamily="34" charset="0"/>
              </a:rPr>
              <a:t>Обустройство </a:t>
            </a:r>
            <a:r>
              <a:rPr lang="ru-RU" sz="1300" dirty="0">
                <a:latin typeface="Franklin Gothic Medium" pitchFamily="34" charset="0"/>
              </a:rPr>
              <a:t>этно-площадки-музея под открытым небом «Ай </a:t>
            </a:r>
            <a:r>
              <a:rPr lang="ru-RU" sz="1300" dirty="0" err="1">
                <a:latin typeface="Franklin Gothic Medium" pitchFamily="34" charset="0"/>
              </a:rPr>
              <a:t>урт</a:t>
            </a:r>
            <a:r>
              <a:rPr lang="ru-RU" sz="1300" dirty="0">
                <a:latin typeface="Franklin Gothic Medium" pitchFamily="34" charset="0"/>
              </a:rPr>
              <a:t>» </a:t>
            </a:r>
            <a:r>
              <a:rPr lang="ru-RU" sz="1300" dirty="0" smtClean="0">
                <a:latin typeface="Franklin Gothic Medium" pitchFamily="34" charset="0"/>
              </a:rPr>
              <a:t>с </a:t>
            </a:r>
            <a:r>
              <a:rPr lang="ru-RU" sz="1300" dirty="0" err="1">
                <a:latin typeface="Franklin Gothic Medium" pitchFamily="34" charset="0"/>
              </a:rPr>
              <a:t>выставочнми</a:t>
            </a:r>
            <a:r>
              <a:rPr lang="ru-RU" sz="1300" dirty="0">
                <a:latin typeface="Franklin Gothic Medium" pitchFamily="34" charset="0"/>
              </a:rPr>
              <a:t> экспозициями в НРМДОБУ «Детский сад «Медвежонок») </a:t>
            </a: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404954" y="2977136"/>
            <a:ext cx="3544608" cy="983312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latin typeface="Franklin Gothic Medium" panose="020B0603020102020204" pitchFamily="34" charset="0"/>
              </a:rPr>
              <a:t>Продукт проекта: Обустройство </a:t>
            </a:r>
            <a:r>
              <a:rPr lang="ru-RU" sz="1300" dirty="0">
                <a:latin typeface="Franklin Gothic Medium" panose="020B0603020102020204" pitchFamily="34" charset="0"/>
              </a:rPr>
              <a:t>спортивных площадок на территории школ (МОБУ «СОШ № 1» пгт. Пойковский, НРМОБУ «Усть-Юганская СОШ», НРМОБУ, НРМОБУ «</a:t>
            </a:r>
            <a:r>
              <a:rPr lang="ru-RU" sz="1300" dirty="0" err="1">
                <a:latin typeface="Franklin Gothic Medium" pitchFamily="34" charset="0"/>
              </a:rPr>
              <a:t>Лемпинская</a:t>
            </a:r>
            <a:r>
              <a:rPr lang="ru-RU" sz="1300" dirty="0">
                <a:latin typeface="Franklin Gothic Medium" pitchFamily="34" charset="0"/>
              </a:rPr>
              <a:t> СОШ») 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5366317" y="4088125"/>
            <a:ext cx="3544608" cy="79663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300" dirty="0" smtClean="0">
                <a:solidFill>
                  <a:schemeClr val="tx1"/>
                </a:solidFill>
                <a:latin typeface="Franklin Gothic Medium" panose="020B0603020102020204" pitchFamily="34" charset="0"/>
              </a:rPr>
              <a:t>Продукт проекта: </a:t>
            </a:r>
            <a:r>
              <a:rPr lang="ru-RU" sz="1300" dirty="0" smtClean="0">
                <a:latin typeface="Franklin Gothic Medium" pitchFamily="34" charset="0"/>
              </a:rPr>
              <a:t>Реконструкция </a:t>
            </a:r>
            <a:r>
              <a:rPr lang="ru-RU" sz="1300" dirty="0">
                <a:latin typeface="Franklin Gothic Medium" pitchFamily="34" charset="0"/>
              </a:rPr>
              <a:t>и ремонт здания интерната при НРМОБУ «</a:t>
            </a:r>
            <a:r>
              <a:rPr lang="ru-RU" sz="1300" dirty="0" err="1">
                <a:latin typeface="Franklin Gothic Medium" pitchFamily="34" charset="0"/>
              </a:rPr>
              <a:t>Чеускинская</a:t>
            </a:r>
            <a:r>
              <a:rPr lang="ru-RU" sz="1300" dirty="0">
                <a:latin typeface="Franklin Gothic Medium" pitchFamily="34" charset="0"/>
              </a:rPr>
              <a:t> СОШ</a:t>
            </a:r>
            <a:r>
              <a:rPr lang="ru-RU" sz="1300" dirty="0" smtClean="0">
                <a:latin typeface="Franklin Gothic Medium" pitchFamily="34" charset="0"/>
              </a:rPr>
              <a:t>»)</a:t>
            </a:r>
            <a:endParaRPr lang="ru-RU" sz="1300" dirty="0">
              <a:latin typeface="Franklin Gothic Medium" pitchFamily="34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369355" y="5157212"/>
            <a:ext cx="3544608" cy="68784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latin typeface="Franklin Gothic Medium" pitchFamily="34" charset="0"/>
              </a:rPr>
              <a:t>Продукт проекта: Создание </a:t>
            </a:r>
            <a:r>
              <a:rPr lang="ru-RU" sz="1300" dirty="0">
                <a:latin typeface="Franklin Gothic Medium" pitchFamily="34" charset="0"/>
              </a:rPr>
              <a:t>детской образовательной обсерватории при НРМОБУ «</a:t>
            </a:r>
            <a:r>
              <a:rPr lang="ru-RU" sz="1300" dirty="0" err="1">
                <a:latin typeface="Franklin Gothic Medium" pitchFamily="34" charset="0"/>
              </a:rPr>
              <a:t>Куть-Яхская</a:t>
            </a:r>
            <a:r>
              <a:rPr lang="ru-RU" sz="1300" dirty="0">
                <a:latin typeface="Franklin Gothic Medium" pitchFamily="34" charset="0"/>
              </a:rPr>
              <a:t> СОШ»</a:t>
            </a: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5404954" y="6078827"/>
            <a:ext cx="3544608" cy="671531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300" dirty="0" smtClean="0">
                <a:solidFill>
                  <a:schemeClr val="tx1"/>
                </a:solidFill>
                <a:latin typeface="Franklin Gothic Medium" panose="020B0603020102020204" pitchFamily="34" charset="0"/>
              </a:rPr>
              <a:t>Продукт проекта: Обустройство </a:t>
            </a:r>
            <a:r>
              <a:rPr lang="ru-RU" sz="1300" dirty="0">
                <a:solidFill>
                  <a:schemeClr val="tx1"/>
                </a:solidFill>
                <a:latin typeface="Franklin Gothic Medium" pitchFamily="34" charset="0"/>
              </a:rPr>
              <a:t>центров </a:t>
            </a:r>
            <a:r>
              <a:rPr lang="ru-RU" sz="1300" dirty="0" err="1">
                <a:solidFill>
                  <a:schemeClr val="tx1"/>
                </a:solidFill>
                <a:latin typeface="Franklin Gothic Medium" pitchFamily="34" charset="0"/>
              </a:rPr>
              <a:t>профориентационной</a:t>
            </a:r>
            <a:r>
              <a:rPr lang="ru-RU" sz="1300" dirty="0">
                <a:solidFill>
                  <a:schemeClr val="tx1"/>
                </a:solidFill>
                <a:latin typeface="Franklin Gothic Medium" pitchFamily="34" charset="0"/>
              </a:rPr>
              <a:t> деятельности </a:t>
            </a:r>
          </a:p>
        </p:txBody>
      </p:sp>
    </p:spTree>
    <p:extLst>
      <p:ext uri="{BB962C8B-B14F-4D97-AF65-F5344CB8AC3E}">
        <p14:creationId xmlns:p14="http://schemas.microsoft.com/office/powerpoint/2010/main" val="53946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97147" y="-14261"/>
            <a:ext cx="8646853" cy="6439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Цели и задачи муниципальной 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653459" y="1344839"/>
            <a:ext cx="6054306" cy="12051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endParaRPr lang="ru-RU" sz="20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2065320" y="1451329"/>
            <a:ext cx="336492" cy="299892"/>
            <a:chOff x="2147276" y="1700808"/>
            <a:chExt cx="336492" cy="299892"/>
          </a:xfrm>
          <a:solidFill>
            <a:srgbClr val="00B050"/>
          </a:solidFill>
        </p:grpSpPr>
        <p:sp>
          <p:nvSpPr>
            <p:cNvPr id="10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1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sp>
        <p:nvSpPr>
          <p:cNvPr id="2" name="Овал 1"/>
          <p:cNvSpPr/>
          <p:nvPr/>
        </p:nvSpPr>
        <p:spPr>
          <a:xfrm>
            <a:off x="326663" y="1332357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B05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90839" y="1344839"/>
            <a:ext cx="949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ЦЕЛЬ</a:t>
            </a:r>
          </a:p>
        </p:txBody>
      </p: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xmlns="" id="{D1C832A0-B704-4DAC-A887-33C365C9CC61}"/>
              </a:ext>
            </a:extLst>
          </p:cNvPr>
          <p:cNvGrpSpPr/>
          <p:nvPr/>
        </p:nvGrpSpPr>
        <p:grpSpPr>
          <a:xfrm>
            <a:off x="146649" y="723108"/>
            <a:ext cx="7859486" cy="89285"/>
            <a:chOff x="947651" y="2754884"/>
            <a:chExt cx="7257566" cy="89285"/>
          </a:xfrm>
        </p:grpSpPr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xmlns="" id="{07582EAA-751A-47BF-9A96-FE8787FF747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xmlns="" id="{1DDBB906-6737-434B-986D-5731AE3FD97B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4" name="Овал 13"/>
          <p:cNvSpPr/>
          <p:nvPr/>
        </p:nvSpPr>
        <p:spPr>
          <a:xfrm>
            <a:off x="356911" y="2800617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</a:t>
            </a:r>
          </a:p>
        </p:txBody>
      </p:sp>
      <p:sp>
        <p:nvSpPr>
          <p:cNvPr id="15" name="Овал 14"/>
          <p:cNvSpPr/>
          <p:nvPr/>
        </p:nvSpPr>
        <p:spPr>
          <a:xfrm>
            <a:off x="356911" y="3887393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2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32149" y="2833560"/>
            <a:ext cx="1350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45098" y="3929151"/>
            <a:ext cx="1350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2247743" y="2920063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19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0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4" name="Объект 2"/>
          <p:cNvSpPr txBox="1">
            <a:spLocks/>
          </p:cNvSpPr>
          <p:nvPr/>
        </p:nvSpPr>
        <p:spPr>
          <a:xfrm>
            <a:off x="2682060" y="2719490"/>
            <a:ext cx="5875734" cy="8617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r>
              <a:rPr lang="ru-RU" sz="1800" dirty="0">
                <a:solidFill>
                  <a:schemeClr val="accent5">
                    <a:lumMod val="75000"/>
                  </a:schemeClr>
                </a:solidFill>
                <a:latin typeface="Franklin Gothic Medium" panose="020B0603020102020204" pitchFamily="34" charset="0"/>
              </a:rPr>
              <a:t>Модернизация системы дошкольного, общего и дополнительного образования детей</a:t>
            </a:r>
            <a:endParaRPr lang="ru-RU" sz="1800" b="1" dirty="0">
              <a:solidFill>
                <a:schemeClr val="accent5">
                  <a:lumMod val="75000"/>
                </a:scheme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5" name="Объект 2"/>
          <p:cNvSpPr txBox="1">
            <a:spLocks/>
          </p:cNvSpPr>
          <p:nvPr/>
        </p:nvSpPr>
        <p:spPr>
          <a:xfrm>
            <a:off x="2681076" y="3573705"/>
            <a:ext cx="5899953" cy="12339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800" dirty="0">
                <a:solidFill>
                  <a:schemeClr val="accent5">
                    <a:lumMod val="75000"/>
                  </a:schemeClr>
                </a:solidFill>
                <a:latin typeface="Franklin Gothic Medium" panose="020B0603020102020204" pitchFamily="34" charset="0"/>
              </a:rPr>
              <a:t>Развитие вариативности воспитательных систем и технологий, направленных на формирование индивидуальной траектории развития личности ребенка с учетом его потребностей, интересов и способностей.</a:t>
            </a:r>
          </a:p>
        </p:txBody>
      </p:sp>
      <p:pic>
        <p:nvPicPr>
          <p:cNvPr id="2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709" y="6759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65482" y="957194"/>
            <a:ext cx="599371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solidFill>
                <a:srgbClr val="00B050"/>
              </a:solidFill>
            </a:endParaRPr>
          </a:p>
          <a:p>
            <a:r>
              <a:rPr lang="ru-RU" b="1" dirty="0" smtClean="0">
                <a:solidFill>
                  <a:srgbClr val="00B050"/>
                </a:solidFill>
                <a:latin typeface="Franklin Gothic Medium" panose="020B0603020102020204" pitchFamily="34" charset="0"/>
              </a:rPr>
              <a:t>Обеспечение </a:t>
            </a:r>
            <a:r>
              <a:rPr lang="ru-RU" b="1" dirty="0">
                <a:solidFill>
                  <a:srgbClr val="00B050"/>
                </a:solidFill>
                <a:latin typeface="Franklin Gothic Medium" panose="020B0603020102020204" pitchFamily="34" charset="0"/>
              </a:rPr>
              <a:t>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Нефтеюганского района</a:t>
            </a:r>
            <a:endParaRPr lang="ru-RU" b="1" dirty="0">
              <a:solidFill>
                <a:srgbClr val="00B050"/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736299" y="4807629"/>
            <a:ext cx="59781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Franklin Gothic Medium" panose="020B0603020102020204" pitchFamily="34" charset="0"/>
              </a:rPr>
              <a:t>Развитие инфраструктуры и организационно-экономических механизмов, обеспечивающих равную доступность услуг дошкольного, общего и дополнительного образования детей.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39" name="Группа 38"/>
          <p:cNvGrpSpPr/>
          <p:nvPr/>
        </p:nvGrpSpPr>
        <p:grpSpPr>
          <a:xfrm>
            <a:off x="2251608" y="4023829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40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41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45" name="Овал 44"/>
          <p:cNvSpPr/>
          <p:nvPr/>
        </p:nvSpPr>
        <p:spPr>
          <a:xfrm>
            <a:off x="356911" y="5135203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3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883132" y="5239488"/>
            <a:ext cx="1350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47" name="Группа 46"/>
          <p:cNvGrpSpPr/>
          <p:nvPr/>
        </p:nvGrpSpPr>
        <p:grpSpPr>
          <a:xfrm>
            <a:off x="2202217" y="5334023"/>
            <a:ext cx="418648" cy="315120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48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49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663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97147" y="-14261"/>
            <a:ext cx="8646853" cy="6439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Цели и задачи муниципальной 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906673" y="4017864"/>
            <a:ext cx="6054306" cy="12051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endParaRPr lang="ru-RU" sz="20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2169037" y="2044881"/>
            <a:ext cx="336492" cy="299892"/>
            <a:chOff x="2147276" y="1700808"/>
            <a:chExt cx="336492" cy="299892"/>
          </a:xfrm>
          <a:solidFill>
            <a:srgbClr val="00B050"/>
          </a:solidFill>
        </p:grpSpPr>
        <p:sp>
          <p:nvSpPr>
            <p:cNvPr id="10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1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Овал 1"/>
          <p:cNvSpPr/>
          <p:nvPr/>
        </p:nvSpPr>
        <p:spPr>
          <a:xfrm>
            <a:off x="403770" y="1918577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B05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05629" y="1960335"/>
            <a:ext cx="949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ЦЕЛЬ</a:t>
            </a:r>
          </a:p>
        </p:txBody>
      </p: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xmlns="" id="{D1C832A0-B704-4DAC-A887-33C365C9CC61}"/>
              </a:ext>
            </a:extLst>
          </p:cNvPr>
          <p:cNvGrpSpPr/>
          <p:nvPr/>
        </p:nvGrpSpPr>
        <p:grpSpPr>
          <a:xfrm>
            <a:off x="146649" y="723108"/>
            <a:ext cx="7859486" cy="89285"/>
            <a:chOff x="947651" y="2754884"/>
            <a:chExt cx="7257566" cy="89285"/>
          </a:xfrm>
        </p:grpSpPr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xmlns="" id="{07582EAA-751A-47BF-9A96-FE8787FF747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xmlns="" id="{1DDBB906-6737-434B-986D-5731AE3FD97B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4" name="Овал 13"/>
          <p:cNvSpPr/>
          <p:nvPr/>
        </p:nvSpPr>
        <p:spPr>
          <a:xfrm>
            <a:off x="403770" y="4075251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48952" y="4075251"/>
            <a:ext cx="1350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2361513" y="4173068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19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0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4" name="Объект 2"/>
          <p:cNvSpPr txBox="1">
            <a:spLocks/>
          </p:cNvSpPr>
          <p:nvPr/>
        </p:nvSpPr>
        <p:spPr>
          <a:xfrm>
            <a:off x="2906673" y="3916981"/>
            <a:ext cx="5875734" cy="8617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800" b="1" dirty="0">
                <a:solidFill>
                  <a:srgbClr val="0070C0"/>
                </a:solidFill>
                <a:latin typeface="Franklin Gothic Medium" panose="020B0603020102020204" pitchFamily="34" charset="0"/>
              </a:rPr>
              <a:t>Обеспечение эффективной системы социализации и самореализации молодежи, развитие потенциала молодежи.</a:t>
            </a:r>
          </a:p>
        </p:txBody>
      </p:sp>
      <p:pic>
        <p:nvPicPr>
          <p:cNvPr id="2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709" y="6759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98005" y="1729502"/>
            <a:ext cx="599371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B050"/>
                </a:solidFill>
                <a:latin typeface="Franklin Gothic Medium" panose="020B0603020102020204" pitchFamily="34" charset="0"/>
              </a:rPr>
              <a:t>Повышение эффективности реализации молодежной политики в интересах инновационного социально ориентированного развития Нефтеюганского района.</a:t>
            </a:r>
            <a:endParaRPr lang="ru-RU" b="1" dirty="0">
              <a:solidFill>
                <a:srgbClr val="00B050"/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666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23"/>
          <p:cNvSpPr/>
          <p:nvPr/>
        </p:nvSpPr>
        <p:spPr>
          <a:xfrm>
            <a:off x="235922" y="3403654"/>
            <a:ext cx="1901972" cy="327938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anklin Gothic Medium" panose="020B0603020102020204" pitchFamily="34" charset="0"/>
              </a:rPr>
              <a:t>Создание условий для реализации национальной системы профессионального роста</a:t>
            </a:r>
          </a:p>
          <a:p>
            <a:pPr algn="ctr"/>
            <a:r>
              <a:rPr lang="ru-RU" sz="1400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anklin Gothic Medium" panose="020B0603020102020204" pitchFamily="34" charset="0"/>
              </a:rPr>
              <a:t>педагогических работников, развитие наставничества, кадрового потенциала отрасли</a:t>
            </a:r>
            <a:endParaRPr lang="ru-RU" sz="1400" b="1" dirty="0">
              <a:solidFill>
                <a:srgbClr val="00B050"/>
              </a:solidFill>
              <a:latin typeface="Franklin Gothic Medium" panose="020B0603020102020204" pitchFamily="34" charset="0"/>
            </a:endParaRPr>
          </a:p>
          <a:p>
            <a:pPr algn="ctr"/>
            <a:endParaRPr lang="ru-RU" sz="1400" dirty="0">
              <a:solidFill>
                <a:srgbClr val="00B050"/>
              </a:solidFill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000" b="1" dirty="0">
                <a:solidFill>
                  <a:srgbClr val="002060"/>
                </a:solidFill>
              </a:rPr>
              <a:t>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Нефтеюганского района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665826" y="1686009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390097" y="1651296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1600" b="1" dirty="0" smtClean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190752" y="2234103"/>
            <a:ext cx="870401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endParaRPr lang="ru-RU" b="1" dirty="0" smtClean="0">
              <a:solidFill>
                <a:schemeClr val="tx2">
                  <a:lumMod val="50000"/>
                </a:scheme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  <a:p>
            <a:pPr lvl="0" algn="just">
              <a:buClr>
                <a:srgbClr val="FF0000"/>
              </a:buClr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1: </a:t>
            </a:r>
            <a:r>
              <a:rPr lang="ru-RU" b="1" dirty="0">
                <a:latin typeface="Franklin Gothic Medium" panose="020B0603020102020204" pitchFamily="34" charset="0"/>
              </a:rPr>
              <a:t>Модернизация системы дошкольного, общего и дополнительного образования </a:t>
            </a:r>
            <a:r>
              <a:rPr lang="ru-RU" b="1" dirty="0" smtClean="0">
                <a:latin typeface="Franklin Gothic Medium" panose="020B0603020102020204" pitchFamily="34" charset="0"/>
              </a:rPr>
              <a:t>детей</a:t>
            </a:r>
          </a:p>
          <a:p>
            <a:pPr lvl="0" algn="just">
              <a:buClr>
                <a:srgbClr val="FF0000"/>
              </a:buClr>
            </a:pPr>
            <a:endParaRPr lang="ru-RU" sz="1600" dirty="0">
              <a:solidFill>
                <a:srgbClr val="44546A">
                  <a:lumMod val="50000"/>
                </a:srgb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43483" y="146247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715" y="254930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891314" y="1673598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5809624" y="3403655"/>
            <a:ext cx="3050859" cy="107014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Заместитель директора 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Пайвина С.Д.</a:t>
            </a:r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782590" y="4630766"/>
            <a:ext cx="3050859" cy="81411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Начальник управления экономики, анализа и целевых программ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Жернова А.М.</a:t>
            </a:r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5782590" y="5554217"/>
            <a:ext cx="3050859" cy="113006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Заместитель директора </a:t>
            </a:r>
            <a:endParaRPr lang="ru-RU" sz="14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Пайвина 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С.Д.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265244" y="4630767"/>
            <a:ext cx="3428251" cy="81411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Предоставление социальных льгот, гарантии и компенсации работникам образовательных организаций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2246117" y="5552982"/>
            <a:ext cx="3428251" cy="113006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Проведение совещаний, конференций и мероприятий по актуальным вопросам образования. Поддержка наиболее активных участников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краудсорсинговых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 проектов.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2246117" y="3403655"/>
            <a:ext cx="3428251" cy="107014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Организация курсов повышение квалификации педагогических и руководящих работников</a:t>
            </a: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23"/>
          <p:cNvSpPr/>
          <p:nvPr/>
        </p:nvSpPr>
        <p:spPr>
          <a:xfrm>
            <a:off x="136654" y="3334475"/>
            <a:ext cx="1901972" cy="338798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B050"/>
                </a:solidFill>
                <a:latin typeface="Franklin Gothic Medium" pitchFamily="34" charset="0"/>
              </a:rPr>
              <a:t>Развитие системы дополнительного образования. Формирование эффективной системы выявления, поддержки и</a:t>
            </a:r>
          </a:p>
          <a:p>
            <a:pPr algn="ctr"/>
            <a:r>
              <a:rPr lang="ru-RU" sz="1600" dirty="0">
                <a:solidFill>
                  <a:srgbClr val="00B050"/>
                </a:solidFill>
                <a:latin typeface="Franklin Gothic Medium" pitchFamily="34" charset="0"/>
              </a:rPr>
              <a:t>развития способностей и талантов у детей и молодежи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000" b="1" dirty="0">
                <a:solidFill>
                  <a:srgbClr val="002060"/>
                </a:solidFill>
              </a:rPr>
              <a:t>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Нефтеюганского района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665826" y="1686009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390097" y="1651296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1600" b="1" dirty="0" smtClean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136655" y="2247930"/>
            <a:ext cx="889135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1: </a:t>
            </a:r>
            <a:r>
              <a:rPr lang="ru-RU" sz="1600" b="1" dirty="0">
                <a:latin typeface="Franklin Gothic Medium" panose="020B0603020102020204" pitchFamily="34" charset="0"/>
              </a:rPr>
              <a:t>Модернизация системы дошкольного, общего и дополнительного образования </a:t>
            </a:r>
            <a:r>
              <a:rPr lang="ru-RU" sz="1600" b="1" dirty="0" smtClean="0">
                <a:latin typeface="Franklin Gothic Medium" panose="020B0603020102020204" pitchFamily="34" charset="0"/>
              </a:rPr>
              <a:t>детей</a:t>
            </a:r>
          </a:p>
          <a:p>
            <a:pPr algn="just">
              <a:buClr>
                <a:srgbClr val="FF0000"/>
              </a:buClr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2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: Развитие вариативности воспитательных систем и технологий, направленных на формирование индивидуальной траектории развития личности ребенка с учетом его потребностей, интересов и способностей.</a:t>
            </a:r>
            <a:endParaRPr lang="ru-RU" sz="1600" b="1" dirty="0" smtClean="0">
              <a:latin typeface="Franklin Gothic Medium" panose="020B0603020102020204" pitchFamily="34" charset="0"/>
            </a:endParaRPr>
          </a:p>
          <a:p>
            <a:pPr lvl="0" algn="just">
              <a:buClr>
                <a:srgbClr val="FF0000"/>
              </a:buClr>
            </a:pPr>
            <a:endParaRPr lang="ru-RU" sz="1600" dirty="0">
              <a:solidFill>
                <a:srgbClr val="44546A">
                  <a:lumMod val="50000"/>
                </a:srgb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43483" y="146247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715" y="254930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891314" y="1673598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7012248" y="3262318"/>
            <a:ext cx="1801585" cy="82356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Заместитель директора 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Пайвина С.Д.</a:t>
            </a:r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7012248" y="4131397"/>
            <a:ext cx="1801585" cy="81412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Заместитель директора </a:t>
            </a:r>
          </a:p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Пайвина С.Д.</a:t>
            </a:r>
          </a:p>
          <a:p>
            <a:pPr algn="ctr"/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7031865" y="5067083"/>
            <a:ext cx="1801585" cy="645311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Заместитель директора </a:t>
            </a:r>
            <a:endParaRPr lang="ru-RU" sz="14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Пайвина 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С.Д.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183470" y="4131397"/>
            <a:ext cx="4680970" cy="81411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accent5">
                    <a:lumMod val="75000"/>
                  </a:schemeClr>
                </a:solidFill>
              </a:rPr>
              <a:t>Поддержка способных и талантливых учащихся (организация  и проведение мероприятий по развитию одаренных детей (олимпиады, конкурсы, форумы, профильные классы, смены, учебно-тренировочные сборы и др.)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2190409" y="5067084"/>
            <a:ext cx="4674030" cy="645311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accent5">
                    <a:lumMod val="75000"/>
                  </a:schemeClr>
                </a:solidFill>
              </a:rPr>
              <a:t>Поощрение лучших учащихся (победители олимпиад и конкурсов, выпускники школ, получивших аттестат о среднем образовании с отличием)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2183469" y="5821251"/>
            <a:ext cx="4680970" cy="90121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accent5">
                    <a:lumMod val="75000"/>
                  </a:schemeClr>
                </a:solidFill>
              </a:rPr>
              <a:t>Проведение мероприятий по совершенствованию воспитательной работы (в том числе конкурсной направленности с обучающимися). Организация и проведение мероприятий по профилактике правонарушений, потребления </a:t>
            </a:r>
            <a:r>
              <a:rPr lang="ru-RU" sz="1200" b="1" dirty="0" err="1">
                <a:solidFill>
                  <a:schemeClr val="accent5">
                    <a:lumMod val="75000"/>
                  </a:schemeClr>
                </a:solidFill>
              </a:rPr>
              <a:t>психоактивных</a:t>
            </a:r>
            <a:r>
              <a:rPr lang="ru-RU" sz="1200" b="1" dirty="0">
                <a:solidFill>
                  <a:schemeClr val="accent5">
                    <a:lumMod val="75000"/>
                  </a:schemeClr>
                </a:solidFill>
              </a:rPr>
              <a:t> веществ, алкоголя, </a:t>
            </a:r>
            <a:r>
              <a:rPr lang="ru-RU" sz="1200" b="1" dirty="0" err="1">
                <a:solidFill>
                  <a:schemeClr val="accent5">
                    <a:lumMod val="75000"/>
                  </a:schemeClr>
                </a:solidFill>
              </a:rPr>
              <a:t>табакокурения</a:t>
            </a:r>
            <a:r>
              <a:rPr lang="ru-RU" sz="1200" b="1" dirty="0">
                <a:solidFill>
                  <a:schemeClr val="accent5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7031864" y="5814596"/>
            <a:ext cx="1801585" cy="90786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Заместитель директора </a:t>
            </a:r>
            <a:endParaRPr lang="ru-RU" sz="14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Пайвина 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С.Д.</a:t>
            </a: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2182432" y="3267388"/>
            <a:ext cx="4682007" cy="81411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accent5">
                    <a:lumMod val="75000"/>
                  </a:schemeClr>
                </a:solidFill>
              </a:rPr>
              <a:t>Обеспечение функционирования СДО и реализация региональной модели системы ПФДО, в том числе поддержка негосударственных организаций, реализующих дополнительные общеобразовательные программы</a:t>
            </a:r>
          </a:p>
        </p:txBody>
      </p:sp>
    </p:spTree>
    <p:extLst>
      <p:ext uri="{BB962C8B-B14F-4D97-AF65-F5344CB8AC3E}">
        <p14:creationId xmlns:p14="http://schemas.microsoft.com/office/powerpoint/2010/main" val="2552870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23"/>
          <p:cNvSpPr/>
          <p:nvPr/>
        </p:nvSpPr>
        <p:spPr>
          <a:xfrm>
            <a:off x="268205" y="3738522"/>
            <a:ext cx="1901972" cy="302179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000" b="1" dirty="0">
                <a:solidFill>
                  <a:srgbClr val="002060"/>
                </a:solidFill>
              </a:rPr>
              <a:t>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Нефтеюганского района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36654" y="4115059"/>
            <a:ext cx="20380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Обеспечение реализации основных образовательных программ </a:t>
            </a:r>
            <a:endParaRPr lang="ru-RU" sz="800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665826" y="1686009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390097" y="1651296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1600" b="1" dirty="0" smtClean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323993" y="2247930"/>
            <a:ext cx="870401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1: </a:t>
            </a:r>
            <a:r>
              <a:rPr lang="ru-RU" sz="1600" b="1" dirty="0">
                <a:latin typeface="Franklin Gothic Medium" panose="020B0603020102020204" pitchFamily="34" charset="0"/>
              </a:rPr>
              <a:t>Модернизация системы дошкольного, общего и дополнительного образования </a:t>
            </a:r>
            <a:r>
              <a:rPr lang="ru-RU" sz="1600" b="1" dirty="0" smtClean="0">
                <a:latin typeface="Franklin Gothic Medium" panose="020B0603020102020204" pitchFamily="34" charset="0"/>
              </a:rPr>
              <a:t>детей</a:t>
            </a:r>
          </a:p>
          <a:p>
            <a:pPr algn="just">
              <a:buClr>
                <a:srgbClr val="FF0000"/>
              </a:buClr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2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: Развитие вариативности воспитательных систем и технологий, направленных на формирование индивидуальной траектории развития личности ребенка с учетом его потребностей, интересов и способностей.</a:t>
            </a:r>
            <a:endParaRPr lang="ru-RU" sz="1600" b="1" dirty="0" smtClean="0">
              <a:latin typeface="Franklin Gothic Medium" panose="020B0603020102020204" pitchFamily="34" charset="0"/>
            </a:endParaRPr>
          </a:p>
          <a:p>
            <a:pPr lvl="0" algn="just">
              <a:buClr>
                <a:srgbClr val="FF0000"/>
              </a:buClr>
            </a:pPr>
            <a:endParaRPr lang="ru-RU" sz="1600" b="1" dirty="0">
              <a:solidFill>
                <a:srgbClr val="44546A">
                  <a:lumMod val="50000"/>
                </a:srgb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43483" y="146247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715" y="254930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891314" y="1673598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621231" y="3738521"/>
            <a:ext cx="2361754" cy="207651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Начальник управления экономики, анализа и целевых программ</a:t>
            </a:r>
          </a:p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Жернова А.М.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6621231" y="5946196"/>
            <a:ext cx="2335267" cy="81411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Заместитель директора </a:t>
            </a:r>
          </a:p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Пайвина С.Д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326029" y="5946196"/>
            <a:ext cx="4064067" cy="81411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Психолого-педагогическое консультирование обучающихся, их родителей и педагогических работников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2301727" y="3738521"/>
            <a:ext cx="4088369" cy="207651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Обеспечение деятельности и создание условий для предоставления муниципальных услуг (работ), оказываемых муниципальными образовательными организациями дошкольного и общего  образования. Предоставления субсидий на возмещение затрат частных образовательных организаций </a:t>
            </a:r>
          </a:p>
        </p:txBody>
      </p:sp>
    </p:spTree>
    <p:extLst>
      <p:ext uri="{BB962C8B-B14F-4D97-AF65-F5344CB8AC3E}">
        <p14:creationId xmlns:p14="http://schemas.microsoft.com/office/powerpoint/2010/main" val="59717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23"/>
          <p:cNvSpPr/>
          <p:nvPr/>
        </p:nvSpPr>
        <p:spPr>
          <a:xfrm>
            <a:off x="255614" y="4167269"/>
            <a:ext cx="2148067" cy="187487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000" b="1" dirty="0">
                <a:solidFill>
                  <a:srgbClr val="002060"/>
                </a:solidFill>
              </a:rPr>
              <a:t>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Нефтеюганского района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79736" y="4504542"/>
            <a:ext cx="18998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Развитие системы оценки качества </a:t>
            </a:r>
            <a:r>
              <a:rPr lang="ru-RU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образования 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665826" y="1686009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390097" y="1651296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1600" b="1" dirty="0" smtClean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379736" y="2469559"/>
            <a:ext cx="870401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endParaRPr lang="ru-RU" sz="1600" b="1" dirty="0" smtClean="0">
              <a:solidFill>
                <a:schemeClr val="tx2">
                  <a:lumMod val="50000"/>
                </a:scheme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  <a:p>
            <a:pPr lvl="0" algn="just">
              <a:buClr>
                <a:srgbClr val="FF0000"/>
              </a:buClr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1: </a:t>
            </a:r>
            <a:r>
              <a:rPr lang="ru-RU" sz="1600" b="1" dirty="0">
                <a:latin typeface="Franklin Gothic Medium" panose="020B0603020102020204" pitchFamily="34" charset="0"/>
              </a:rPr>
              <a:t>Модернизация системы дошкольного, общего и дополнительного образования </a:t>
            </a:r>
            <a:r>
              <a:rPr lang="ru-RU" sz="1600" b="1" dirty="0" smtClean="0">
                <a:latin typeface="Franklin Gothic Medium" panose="020B0603020102020204" pitchFamily="34" charset="0"/>
              </a:rPr>
              <a:t>детей</a:t>
            </a:r>
          </a:p>
          <a:p>
            <a:pPr lvl="0" algn="just">
              <a:buClr>
                <a:srgbClr val="FF0000"/>
              </a:buClr>
            </a:pPr>
            <a:endParaRPr lang="ru-RU" sz="1600" b="1" dirty="0">
              <a:solidFill>
                <a:srgbClr val="44546A">
                  <a:lumMod val="50000"/>
                </a:srgb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43483" y="146247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715" y="254930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891314" y="1673598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387526" y="4649081"/>
            <a:ext cx="2431931" cy="84312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Заместитель директора 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Кривуля А.Н.</a:t>
            </a:r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768976" y="4674527"/>
            <a:ext cx="3068096" cy="86035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Проведение государственной итоговой аттестации выпускников основной и средней школы</a:t>
            </a:r>
          </a:p>
        </p:txBody>
      </p:sp>
    </p:spTree>
    <p:extLst>
      <p:ext uri="{BB962C8B-B14F-4D97-AF65-F5344CB8AC3E}">
        <p14:creationId xmlns:p14="http://schemas.microsoft.com/office/powerpoint/2010/main" val="941430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23"/>
          <p:cNvSpPr/>
          <p:nvPr/>
        </p:nvSpPr>
        <p:spPr>
          <a:xfrm>
            <a:off x="263257" y="3528811"/>
            <a:ext cx="1901972" cy="319365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Franklin Gothic Medium" pitchFamily="34" charset="0"/>
              </a:rPr>
              <a:t>Организация отдыха и оздоровления детей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000" b="1" dirty="0">
                <a:solidFill>
                  <a:srgbClr val="002060"/>
                </a:solidFill>
              </a:rPr>
              <a:t>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Нефтеюганского района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665826" y="1686009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390097" y="1651296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1600" b="1" dirty="0" smtClean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411890" y="2248805"/>
            <a:ext cx="870401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FF0000"/>
              </a:buClr>
            </a:pPr>
            <a:endParaRPr lang="ru-RU" sz="1600" b="1" dirty="0" smtClean="0">
              <a:solidFill>
                <a:schemeClr val="tx2">
                  <a:lumMod val="50000"/>
                </a:scheme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  <a:p>
            <a:pPr algn="just">
              <a:buClr>
                <a:srgbClr val="FF0000"/>
              </a:buClr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2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: Развитие вариативности воспитательных систем и технологий, направленных на формирование индивидуальной траектории развития личности ребенка с учетом его потребностей, интересов и способностей.</a:t>
            </a:r>
            <a:endParaRPr lang="ru-RU" sz="1600" b="1" dirty="0" smtClean="0">
              <a:latin typeface="Franklin Gothic Medium" panose="020B0603020102020204" pitchFamily="34" charset="0"/>
            </a:endParaRPr>
          </a:p>
          <a:p>
            <a:pPr lvl="0" algn="just">
              <a:buClr>
                <a:srgbClr val="FF0000"/>
              </a:buClr>
            </a:pPr>
            <a:endParaRPr lang="ru-RU" sz="1600" dirty="0">
              <a:solidFill>
                <a:srgbClr val="44546A">
                  <a:lumMod val="50000"/>
                </a:srgb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43483" y="146247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715" y="254930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891314" y="1673598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7024223" y="3569375"/>
            <a:ext cx="1801585" cy="81411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Секретарь комиссии 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Зелинская Л.А.</a:t>
            </a:r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7024224" y="4550222"/>
            <a:ext cx="1801585" cy="57541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Секретарь комиссии </a:t>
            </a:r>
          </a:p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Зелинская Л.А.</a:t>
            </a:r>
          </a:p>
          <a:p>
            <a:pPr algn="ctr"/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7031865" y="5244073"/>
            <a:ext cx="1801585" cy="57717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Секретарь комиссии </a:t>
            </a:r>
          </a:p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Зелинская Л.А.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406276" y="4524824"/>
            <a:ext cx="4340466" cy="600812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Обеспечение комплекса мер по безопасности  отдыха детей и молодежи 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2406276" y="5244073"/>
            <a:ext cx="4301085" cy="57717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Мероприятия по развитию системы отдыха и оздоровления детей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2393523" y="5939036"/>
            <a:ext cx="4326592" cy="78342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Оказание финансовой поддержки негосударственным организациям (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грантовая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 поддержка)</a:t>
            </a: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7031864" y="5939037"/>
            <a:ext cx="1801585" cy="78342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Секретарь комиссии </a:t>
            </a:r>
          </a:p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Зелинская Л.А.</a:t>
            </a: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2393523" y="3569375"/>
            <a:ext cx="4355887" cy="837012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Организация оздоровительных лагерей дневного пребывания, лагерей палаточного типа, лагерей труда и отдыха на базе образовательных учреждений</a:t>
            </a:r>
          </a:p>
        </p:txBody>
      </p:sp>
    </p:spTree>
    <p:extLst>
      <p:ext uri="{BB962C8B-B14F-4D97-AF65-F5344CB8AC3E}">
        <p14:creationId xmlns:p14="http://schemas.microsoft.com/office/powerpoint/2010/main" val="39290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3352</TotalTime>
  <Words>2695</Words>
  <Application>Microsoft Office PowerPoint</Application>
  <PresentationFormat>Экран (4:3)</PresentationFormat>
  <Paragraphs>356</Paragraphs>
  <Slides>24</Slides>
  <Notes>22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2" baseType="lpstr">
      <vt:lpstr>Arial</vt:lpstr>
      <vt:lpstr>Calibri</vt:lpstr>
      <vt:lpstr>Calibri Light</vt:lpstr>
      <vt:lpstr>Franklin Gothic Book</vt:lpstr>
      <vt:lpstr>Franklin Gothic Heavy</vt:lpstr>
      <vt:lpstr>Franklin Gothic Medium</vt:lpstr>
      <vt:lpstr>Times New Roman</vt:lpstr>
      <vt:lpstr>Office Theme</vt:lpstr>
      <vt:lpstr>Публичная декларация муниципальной программы Нефтеюганского района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Кофанова Ольга Александровна</cp:lastModifiedBy>
  <cp:revision>343</cp:revision>
  <cp:lastPrinted>2019-09-12T12:25:36Z</cp:lastPrinted>
  <dcterms:created xsi:type="dcterms:W3CDTF">2018-09-04T12:10:47Z</dcterms:created>
  <dcterms:modified xsi:type="dcterms:W3CDTF">2020-04-21T04:51:30Z</dcterms:modified>
</cp:coreProperties>
</file>