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98" r:id="rId4"/>
    <p:sldId id="302" r:id="rId5"/>
    <p:sldId id="309" r:id="rId6"/>
    <p:sldId id="290" r:id="rId7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2" d="100"/>
          <a:sy n="112" d="100"/>
        </p:scale>
        <p:origin x="1566" y="10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«д</a:t>
            </a:r>
            <a:r>
              <a:rPr lang="ru-RU" sz="2400" b="1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оступная среда </a:t>
            </a: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Н</a:t>
            </a:r>
            <a:r>
              <a:rPr lang="ru-RU" sz="2400" b="1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ефтеюганского района </a:t>
            </a: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/>
            </a:r>
            <a:b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</a:br>
            <a:r>
              <a:rPr lang="ru-RU" sz="2400" b="1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на 2019-2024 годы и на период до 2030 года</a:t>
            </a: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»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57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социально-трудовых отношений администрации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4794" y="2371741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образования и молодежной политики Нефтеюганского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культуры и спорта Нефтеюганского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9434" y="3310382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МУНИЦИПАЛЬНОЙ ПРОГРАММЫ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:</a:t>
            </a:r>
          </a:p>
        </p:txBody>
      </p:sp>
      <p:sp>
        <p:nvSpPr>
          <p:cNvPr id="14" name="Овал 13"/>
          <p:cNvSpPr/>
          <p:nvPr/>
        </p:nvSpPr>
        <p:spPr>
          <a:xfrm>
            <a:off x="409548" y="406649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0498" y="50380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962" y="410825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8437" y="506006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663908" y="418913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651138" y="514095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4066492"/>
            <a:ext cx="5477774" cy="10744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>
                <a:latin typeface="Franklin Gothic Book" panose="020B0503020102020204" pitchFamily="34" charset="0"/>
              </a:rPr>
              <a:t>Формирование условий для беспрепятственного доступа инвалидов и других маломобильных групп населения к приоритетным объектам и услугам.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98243" y="5140953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/>
              </a:rPr>
              <a:t>Создание </a:t>
            </a:r>
            <a:r>
              <a:rPr lang="ru-RU" sz="1800" b="1" dirty="0">
                <a:latin typeface="Franklin Gothic Book"/>
              </a:rPr>
              <a:t>условий для безбарьерного участия инвалидов и других маломобильных групп населения в социальной, культурной и спортивной жизни.</a:t>
            </a: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630" y="1697276"/>
            <a:ext cx="5440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b="1" dirty="0">
                <a:latin typeface="Franklin Gothic Book"/>
              </a:rPr>
              <a:t>Повышение уровня доступности приоритетных объектов и услуг для инвалидов и других маломобильных групп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485073" y="3065251"/>
            <a:ext cx="2527539" cy="11703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3747" y="3212419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Franklin Gothic Medium" pitchFamily="34" charset="0"/>
              </a:rPr>
              <a:t>Обеспечение условий инвалидам для беспрепятственного доступа к объектам социальной инфраструктуры посредством проведения комплекса мероприятий по дооборудованию и адаптации объектов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Повышение уровня доступности приоритетных объектов и услуг для инвалидов и других маломобильных групп населения 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6" y="2136014"/>
            <a:ext cx="8410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>
                <a:latin typeface="Franklin Gothic Book" pitchFamily="34" charset="0"/>
                <a:ea typeface="Times New Roman" panose="02020603050405020304" pitchFamily="18" charset="0"/>
              </a:rPr>
              <a:t>1: </a:t>
            </a:r>
            <a:r>
              <a:rPr lang="ru-RU" b="1" dirty="0" smtClean="0">
                <a:latin typeface="Franklin Gothic Book"/>
              </a:rPr>
              <a:t>Формирование </a:t>
            </a:r>
            <a:r>
              <a:rPr lang="ru-RU" b="1" dirty="0">
                <a:latin typeface="Franklin Gothic Book"/>
              </a:rPr>
              <a:t>условий для беспрепятственного доступа инвалидов и других маломобильных групп населения</a:t>
            </a:r>
          </a:p>
          <a:p>
            <a:pPr lvl="0" algn="just">
              <a:buClr>
                <a:srgbClr val="FF0000"/>
              </a:buClr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5" y="4946329"/>
            <a:ext cx="8146005" cy="104427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41876" y="5190212"/>
            <a:ext cx="7529524" cy="51291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Доступность для инвалидов и других маломобильных групп населения приоритетных объектов  социальной, транспортной, инженерной инфраструктуры  до 75,8 %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82351" y="3354472"/>
            <a:ext cx="2700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Дооборудование и адаптация  образовательных организаций</a:t>
            </a:r>
            <a:endParaRPr lang="ru-RU" sz="1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Заместитель директора департамента образования и молодежной политики Нефтеюганского района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Кофанова О.А.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34926" y="3048603"/>
            <a:ext cx="2954017" cy="8288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39413" y="3176778"/>
            <a:ext cx="25133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Повышение уровня доступности приоритетных объектов и услуг для инвалидов и других маломобильных групп населения 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2220" y="3331809"/>
            <a:ext cx="25316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Обеспечение доступности предоставляемых инвалидам услуг с учетом имеющихся у них нарушений </a:t>
            </a:r>
            <a:endParaRPr lang="ru-RU" sz="12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9217" y="2161894"/>
            <a:ext cx="5831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2. Создание условий для безбарьерного участия инвалидов и других маломобильных групп населения в социальной, культурной и спортивной жизни 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319217" y="5279238"/>
            <a:ext cx="8479403" cy="47171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431321" y="5280194"/>
            <a:ext cx="7864546" cy="50418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 smtClean="0">
                <a:solidFill>
                  <a:schemeClr val="bg1"/>
                </a:solidFill>
              </a:rPr>
              <a:t>Проведение культурных и спортивных мероприятий с участием инвалидов и маломобильных групп населения до 88 ед. ежегодно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173211" y="3046502"/>
            <a:ext cx="2959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Оснащение образовательных организаций современным, специальным,</a:t>
            </a:r>
            <a:r>
              <a:rPr lang="ru-RU" sz="1200" b="1" dirty="0"/>
              <a:t> </a:t>
            </a:r>
            <a:r>
              <a:rPr lang="ru-RU" sz="1200" b="1" dirty="0" smtClean="0"/>
              <a:t>в том числе реабилитационным оборудованием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503350" y="2119224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Заместитель директора департамента образования и молодежной политики Нефтеюганского района                   Кривуля А.Н.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242573" y="3938836"/>
            <a:ext cx="2920353" cy="69292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Повышение квалификации педагогических работников по вопросам обучения и воспитания детей с ОВЗ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70834" y="4348839"/>
            <a:ext cx="2450975" cy="85113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Главный специалист комитета культуры департамента культуры и спорта Нефтеюганского района </a:t>
            </a:r>
            <a:r>
              <a:rPr lang="ru-RU" sz="1200" b="1" dirty="0" err="1" smtClean="0">
                <a:solidFill>
                  <a:schemeClr val="tx1"/>
                </a:solidFill>
              </a:rPr>
              <a:t>Парафийнык</a:t>
            </a:r>
            <a:r>
              <a:rPr lang="ru-RU" sz="1200" b="1" dirty="0" smtClean="0">
                <a:solidFill>
                  <a:schemeClr val="tx1"/>
                </a:solidFill>
              </a:rPr>
              <a:t> О.П.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503350" y="3246490"/>
            <a:ext cx="2418459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Заместитель директора департамента образования и молодежной политики Нефтеюганского </a:t>
            </a:r>
            <a:r>
              <a:rPr lang="ru-RU" sz="1200" b="1" dirty="0" smtClean="0">
                <a:solidFill>
                  <a:prstClr val="black"/>
                </a:solidFill>
              </a:rPr>
              <a:t>района                     Пайвина С.В.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42573" y="4693102"/>
            <a:ext cx="2910878" cy="46935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Приобретение гусеничных подъемников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1" name="Пятиугольник 40"/>
          <p:cNvSpPr/>
          <p:nvPr/>
        </p:nvSpPr>
        <p:spPr>
          <a:xfrm>
            <a:off x="319217" y="5835657"/>
            <a:ext cx="8476535" cy="38700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Пятиугольник 4"/>
          <p:cNvSpPr txBox="1"/>
          <p:nvPr/>
        </p:nvSpPr>
        <p:spPr>
          <a:xfrm>
            <a:off x="439414" y="5836758"/>
            <a:ext cx="8012306" cy="3859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 smtClean="0">
                <a:solidFill>
                  <a:schemeClr val="bg1"/>
                </a:solidFill>
              </a:rPr>
              <a:t>Доля лиц с ОВЗ и инвалидов, систематически занимающихся физической культурой и спортом до 20,2 % к 2030 году  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8" name="Пятиугольник 47"/>
          <p:cNvSpPr/>
          <p:nvPr/>
        </p:nvSpPr>
        <p:spPr>
          <a:xfrm>
            <a:off x="319217" y="6316409"/>
            <a:ext cx="8476535" cy="45195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Пятиугольник 4"/>
          <p:cNvSpPr txBox="1"/>
          <p:nvPr/>
        </p:nvSpPr>
        <p:spPr>
          <a:xfrm>
            <a:off x="431321" y="6272691"/>
            <a:ext cx="8191239" cy="5530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 smtClean="0">
                <a:solidFill>
                  <a:schemeClr val="bg1"/>
                </a:solidFill>
              </a:rPr>
              <a:t>Доля общеобразовательных организаций, в которых создана универсальная безбарьерная среда для инклюзивного образования детей-инвалидов до  36,4 % к 2030 году   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млн. 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086731"/>
              </p:ext>
            </p:extLst>
          </p:nvPr>
        </p:nvGraphicFramePr>
        <p:xfrm>
          <a:off x="1949572" y="1597622"/>
          <a:ext cx="2234240" cy="4173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789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37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6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6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21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21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4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13713" y="2010580"/>
            <a:ext cx="327804" cy="334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15329" y="2919883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424628" y="3752499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821600" y="2028592"/>
            <a:ext cx="791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0,0 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871629" y="3683562"/>
            <a:ext cx="853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</a:t>
            </a:r>
            <a:r>
              <a:rPr lang="ru-RU" b="1" dirty="0" smtClean="0"/>
              <a:t>,005</a:t>
            </a:r>
            <a:endParaRPr lang="ru-RU" b="1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836225" y="2859499"/>
            <a:ext cx="932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0,0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168799" y="939417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937764" y="4457064"/>
            <a:ext cx="853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0,0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7632" y="4422483"/>
            <a:ext cx="319176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3814675" y="1109140"/>
            <a:ext cx="2406663" cy="5520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</a:t>
            </a:r>
            <a:r>
              <a:rPr lang="ru-RU" sz="2400" b="1" dirty="0" smtClean="0">
                <a:latin typeface="Franklin Gothic Medium" panose="020B0603020102020204" pitchFamily="34" charset="0"/>
              </a:rPr>
              <a:t>2020 </a:t>
            </a:r>
            <a:r>
              <a:rPr lang="ru-RU" sz="2400" b="1" dirty="0" smtClean="0">
                <a:latin typeface="Franklin Gothic Medium" panose="020B0603020102020204" pitchFamily="34" charset="0"/>
              </a:rPr>
              <a:t>год</a:t>
            </a:r>
            <a:endParaRPr lang="en-US" sz="2400" b="1" dirty="0">
              <a:latin typeface="Franklin Gothic Medium" panose="020B06030201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79" y="1939896"/>
            <a:ext cx="2367185" cy="17436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80" y="3868228"/>
            <a:ext cx="2367185" cy="211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1822</TotalTime>
  <Words>397</Words>
  <Application>Microsoft Office PowerPoint</Application>
  <PresentationFormat>Экран (4:3)</PresentationFormat>
  <Paragraphs>64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Кытманова Дина Михайлова</cp:lastModifiedBy>
  <cp:revision>227</cp:revision>
  <cp:lastPrinted>2018-10-02T05:15:37Z</cp:lastPrinted>
  <dcterms:created xsi:type="dcterms:W3CDTF">2018-09-04T12:10:47Z</dcterms:created>
  <dcterms:modified xsi:type="dcterms:W3CDTF">2019-12-11T04:41:17Z</dcterms:modified>
</cp:coreProperties>
</file>