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310" r:id="rId3"/>
    <p:sldId id="298" r:id="rId4"/>
    <p:sldId id="270" r:id="rId5"/>
    <p:sldId id="302" r:id="rId6"/>
    <p:sldId id="303" r:id="rId7"/>
    <p:sldId id="288" r:id="rId8"/>
    <p:sldId id="309" r:id="rId9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4D88"/>
    <a:srgbClr val="345BA2"/>
    <a:srgbClr val="0B5923"/>
    <a:srgbClr val="4D009A"/>
    <a:srgbClr val="6600CC"/>
    <a:srgbClr val="2B7885"/>
    <a:srgbClr val="00C85A"/>
    <a:srgbClr val="DBF6FE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>
        <p:scale>
          <a:sx n="110" d="100"/>
          <a:sy n="110" d="100"/>
        </p:scale>
        <p:origin x="-643" y="878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2000" b="1" i="0" baseline="0" dirty="0" smtClean="0">
                <a:solidFill>
                  <a:srgbClr val="002060"/>
                </a:solidFill>
              </a:rPr>
              <a:t>2020 </a:t>
            </a:r>
            <a:r>
              <a:rPr lang="ru-RU" sz="2000" b="1" i="0" baseline="0" dirty="0">
                <a:solidFill>
                  <a:srgbClr val="002060"/>
                </a:solidFill>
              </a:rPr>
              <a:t>год</a:t>
            </a:r>
          </a:p>
        </c:rich>
      </c:tx>
      <c:layout>
        <c:manualLayout>
          <c:xMode val="edge"/>
          <c:yMode val="edge"/>
          <c:x val="0.40297895796917571"/>
          <c:y val="1.610377424283730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1F7-4D2D-893B-5ED8A7AA0547}"/>
              </c:ext>
            </c:extLst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1F7-4D2D-893B-5ED8A7AA0547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1F7-4D2D-893B-5ED8A7AA0547}"/>
              </c:ext>
            </c:extLst>
          </c:dPt>
          <c:cat>
            <c:strRef>
              <c:f>Лист1!$A$2:$A$4</c:f>
              <c:strCache>
                <c:ptCount val="2"/>
                <c:pt idx="1">
                  <c:v>Бюджет Нефтеюганского района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1">
                  <c:v>1500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F1F7-4D2D-893B-5ED8A7AA0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xmlns="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708" y="1748589"/>
            <a:ext cx="7415507" cy="89553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37A4C5B6-209B-448F-B247-975927B0C84B}"/>
              </a:ext>
            </a:extLst>
          </p:cNvPr>
          <p:cNvSpPr/>
          <p:nvPr/>
        </p:nvSpPr>
        <p:spPr>
          <a:xfrm>
            <a:off x="745958" y="2812903"/>
            <a:ext cx="7539789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xmlns="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564326" y="2972680"/>
            <a:ext cx="7903052" cy="15944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«Поддержка садоводства и огородничества на территории Нефтеюганского района в 2020-2024 годах и на период  до 2030 года»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218" y="269241"/>
            <a:ext cx="1170949" cy="1386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xmlns="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8762" y="359295"/>
            <a:ext cx="7415507" cy="119241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/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/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</a:br>
            <a:r>
              <a:rPr lang="ru-RU" sz="2400" b="1" dirty="0" smtClean="0">
                <a:solidFill>
                  <a:srgbClr val="2C4D88"/>
                </a:solidFill>
                <a:latin typeface="Franklin Gothic Medium" pitchFamily="34" charset="0"/>
              </a:rPr>
              <a:t>Ответственный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исполнитель (соисполнители ) муниципальной программы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/>
            </a:r>
            <a:b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37A4C5B6-209B-448F-B247-975927B0C84B}"/>
              </a:ext>
            </a:extLst>
          </p:cNvPr>
          <p:cNvSpPr/>
          <p:nvPr/>
        </p:nvSpPr>
        <p:spPr>
          <a:xfrm>
            <a:off x="456738" y="1286131"/>
            <a:ext cx="7539789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527" y="359295"/>
            <a:ext cx="802519" cy="949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6738" y="1718701"/>
            <a:ext cx="2262553" cy="932313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C4D88"/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0085" y="2927580"/>
            <a:ext cx="2295857" cy="1009024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C4D88"/>
                </a:solidFill>
                <a:latin typeface="Times New Roman" pitchFamily="18" charset="0"/>
                <a:cs typeface="Times New Roman" pitchFamily="18" charset="0"/>
              </a:rPr>
              <a:t>Соисполнители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519055" y="2970427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>
                <a:solidFill>
                  <a:srgbClr val="2C4D8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строительства и жилищно-коммунального комплекса Нефтеюганского района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519055" y="173798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 smtClean="0">
                <a:solidFill>
                  <a:srgbClr val="2C4D8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Нефтеюганского района (комитет по земельным ресурсам администрации Нефтеюганского района)</a:t>
            </a:r>
            <a:endParaRPr lang="ru-RU" dirty="0">
              <a:solidFill>
                <a:srgbClr val="2C4D8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98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011894" y="1389176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1181934" y="1200497"/>
            <a:ext cx="715547" cy="694978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8862" y="1339067"/>
            <a:ext cx="821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405442" y="1086321"/>
            <a:ext cx="597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садоводства и огородничества на территории Нефтеюганского района</a:t>
            </a:r>
            <a:endPara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2392175" y="2653726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3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3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30118" y="2634395"/>
            <a:ext cx="964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259162" y="2449494"/>
            <a:ext cx="5124912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Создание условий для деятельности на территории Нефтеюганского района садоводческих или огороднических некоммерческих товариществ</a:t>
            </a:r>
            <a:endParaRPr lang="ru-RU" sz="13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1540585" y="2531081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1496236" y="3569890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10561" y="3658414"/>
            <a:ext cx="964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49" name="Группа 48"/>
          <p:cNvGrpSpPr/>
          <p:nvPr/>
        </p:nvGrpSpPr>
        <p:grpSpPr>
          <a:xfrm>
            <a:off x="2367945" y="3677746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5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5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55" name="Прямоугольник 54"/>
          <p:cNvSpPr/>
          <p:nvPr/>
        </p:nvSpPr>
        <p:spPr>
          <a:xfrm>
            <a:off x="3305022" y="3581470"/>
            <a:ext cx="469359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Создание условий для формирования правоустанавливающих документов на земельные участки</a:t>
            </a:r>
            <a:endParaRPr lang="ru-RU" sz="13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1496236" y="4594065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3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10561" y="4717464"/>
            <a:ext cx="964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58" name="Группа 57"/>
          <p:cNvGrpSpPr/>
          <p:nvPr/>
        </p:nvGrpSpPr>
        <p:grpSpPr>
          <a:xfrm>
            <a:off x="2373298" y="4710459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5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6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61" name="Прямоугольник 60"/>
          <p:cNvSpPr/>
          <p:nvPr/>
        </p:nvSpPr>
        <p:spPr>
          <a:xfrm>
            <a:off x="3258750" y="4514157"/>
            <a:ext cx="4904281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Обеспечение транспортной доступности к территориям садоводческих или огороднических некоммерческих товариществ</a:t>
            </a:r>
            <a:endParaRPr lang="ru-RU" sz="13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599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xmlns="" id="{37A4C5B6-209B-448F-B247-975927B0C84B}"/>
              </a:ext>
            </a:extLst>
          </p:cNvPr>
          <p:cNvSpPr/>
          <p:nvPr/>
        </p:nvSpPr>
        <p:spPr>
          <a:xfrm>
            <a:off x="93385" y="961599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2876" y="43136"/>
            <a:ext cx="89675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Задача 1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Создание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условий для деятельности на территории Нефтеюганского района садоводческих или огороднических некоммерческих товариществ</a:t>
            </a:r>
          </a:p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 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68435" y="2219817"/>
            <a:ext cx="20956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и консультационная поддержка населения при ведении садоводства и огородничества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11296" y="2219817"/>
            <a:ext cx="23137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встреч с представителями садоводческих или огороднических</a:t>
            </a:r>
          </a:p>
          <a:p>
            <a:r>
              <a:rPr lang="ru-RU" sz="10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некоммерческих товариществ  </a:t>
            </a:r>
            <a:endParaRPr lang="en-US" sz="105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007603" y="1612118"/>
            <a:ext cx="13531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Исполнители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23942" y="2179660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3513352" y="2170868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6184318" y="2232636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dirty="0"/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29" y="1614698"/>
            <a:ext cx="347897" cy="372980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37A4C5B6-209B-448F-B247-975927B0C84B}"/>
              </a:ext>
            </a:extLst>
          </p:cNvPr>
          <p:cNvSpPr/>
          <p:nvPr/>
        </p:nvSpPr>
        <p:spPr>
          <a:xfrm>
            <a:off x="93385" y="1151132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599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Прямоугольник 82"/>
          <p:cNvSpPr/>
          <p:nvPr/>
        </p:nvSpPr>
        <p:spPr>
          <a:xfrm>
            <a:off x="6184326" y="430815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941470" y="5901705"/>
            <a:ext cx="70756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проведенных встреч с представителями садоводческих или огороднических некоммерческих товариществ  </a:t>
            </a:r>
            <a:endParaRPr lang="ru-RU" sz="1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Пятиугольник 58"/>
          <p:cNvSpPr/>
          <p:nvPr/>
        </p:nvSpPr>
        <p:spPr>
          <a:xfrm>
            <a:off x="214745" y="6024815"/>
            <a:ext cx="8708938" cy="535314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Количество проведенных встреч с представителями садоводческих или огороднических некоммерческих товариществ 22.  Ежегодно не менее 2 встреч.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421884" y="2179660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6698672" y="2237368"/>
            <a:ext cx="222501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земельным ресурсам</a:t>
            </a:r>
            <a:endParaRPr lang="en-US" sz="105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257860" y="1599085"/>
            <a:ext cx="14205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Мероприятия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188" y="1443487"/>
            <a:ext cx="247491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109" y="1376812"/>
            <a:ext cx="2529164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225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6462" y="386662"/>
            <a:ext cx="89675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Задача 2: Создание условий для оформления право-</a:t>
            </a:r>
          </a:p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устанавливающих документов на земельные участки.  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endParaRPr lang="ru-RU" sz="22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22661" y="2284666"/>
            <a:ext cx="2246096" cy="122341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0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Компенсация затрат по заключенным договорам на оказание услуг по выполнению инженерных изысканий на территории садоводческого или огороднического некоммерческого товарищества</a:t>
            </a:r>
            <a:endParaRPr lang="ru-RU" sz="105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24347" y="2284666"/>
            <a:ext cx="2245679" cy="13849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0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субсидий	 садоводческим или 	 огородническим некоммерческим товариществам на возмещение части затрат за  работы по	 выполнению инженерных	 изысканий на территории таких товариществ</a:t>
            </a:r>
            <a:endParaRPr lang="ru-RU" sz="105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167628" y="1624964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448923" y="2229160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026" y="1612118"/>
            <a:ext cx="372980" cy="372980"/>
          </a:xfrm>
          <a:prstGeom prst="rect">
            <a:avLst/>
          </a:prstGeom>
        </p:spPr>
      </p:pic>
      <p:pic>
        <p:nvPicPr>
          <p:cNvPr id="3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599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37A4C5B6-209B-448F-B247-975927B0C84B}"/>
              </a:ext>
            </a:extLst>
          </p:cNvPr>
          <p:cNvSpPr/>
          <p:nvPr/>
        </p:nvSpPr>
        <p:spPr>
          <a:xfrm>
            <a:off x="93385" y="1151132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ятиугольник 27"/>
          <p:cNvSpPr/>
          <p:nvPr/>
        </p:nvSpPr>
        <p:spPr>
          <a:xfrm>
            <a:off x="349709" y="5860473"/>
            <a:ext cx="8573974" cy="699656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Увеличение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доли садоводческих или огороднических некоммерческих товариществ получивших  субсидию на возмещение затрат в связи с выполнением работ по инженерным изысканиям, к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общему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количеству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от 0 до 100 (%).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672179" y="2284665"/>
            <a:ext cx="2197301" cy="25832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sz="10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земельным ресурсам</a:t>
            </a:r>
            <a:endParaRPr lang="en-US" sz="105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547" y="2198058"/>
            <a:ext cx="433387" cy="466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290" y="2198058"/>
            <a:ext cx="433387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31" y="1356880"/>
            <a:ext cx="8437563" cy="71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15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8828" y="-18760"/>
            <a:ext cx="89675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Задача 3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Обеспечение транспортной доступности к </a:t>
            </a:r>
          </a:p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территориям садоводческих или огороднических </a:t>
            </a:r>
          </a:p>
          <a:p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некоммерческих товариществ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74722" y="2374352"/>
            <a:ext cx="2246096" cy="2839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Компенсация затрат по заключенным договорам на выполнение работ  по ремонту автомобильных дорог, в границах садоводческих или огороднических некоммерческих товариществ, расположенных на территории Нефтеюганского района, примыкающих к дорогам общего пользования федерального, регионального и межмуниципального, местного значения и к ведомственным (частным) дорогам до ближайшего земельного участка, предназначенного для ведения садоводства или огородничества 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27647" y="2340406"/>
            <a:ext cx="2492894" cy="3023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субсидии на возмещение затрат в связи с выполнением работ по ремонту автомобильных дорог в границах садоводческих или огороднических некоммерческих товариществ, расположенных на территории Нефтеюганского района, </a:t>
            </a:r>
            <a:r>
              <a:rPr lang="ru-RU" sz="10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примыкающих к дорогам общего пользования федерального, регионального и межмуниципального, местного значения и к ведомственным (частным) дорогам до ближайшего земельного участка, предназначенного для ведения садоводства или огородничества  </a:t>
            </a:r>
          </a:p>
          <a:p>
            <a:pPr algn="just"/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167628" y="1624964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375413" y="2342559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3354716" y="2364427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37A4C5B6-209B-448F-B247-975927B0C84B}"/>
              </a:ext>
            </a:extLst>
          </p:cNvPr>
          <p:cNvSpPr/>
          <p:nvPr/>
        </p:nvSpPr>
        <p:spPr>
          <a:xfrm>
            <a:off x="98828" y="1382071"/>
            <a:ext cx="7889232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3111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Пятиугольник 45"/>
          <p:cNvSpPr/>
          <p:nvPr/>
        </p:nvSpPr>
        <p:spPr>
          <a:xfrm>
            <a:off x="349709" y="5784273"/>
            <a:ext cx="8573974" cy="824345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Увеличение доли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выделенных субсидий на возмещение затрат в связи с выполнением работ по ремонту автомобильных дорог в границах садоводческих или огороднических некоммерческих товариществ, расположенных на территории Нефтеюганского района, примыкающих к дорогам общего пользования федерального, регионального и межмуниципального, местного значения и к ведомственным (частным) дорогам до ближайшего земельного участка, предназначенного для ведения садоводства или огородничества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от 0 до 100 (%)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507339" y="2364427"/>
            <a:ext cx="21914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строительства и	 жилищно-коммунального комплекса </a:t>
            </a:r>
            <a:r>
              <a:rPr lang="ru-RU" sz="10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Нефтеюганского  </a:t>
            </a:r>
          </a:p>
          <a:p>
            <a:pPr algn="just"/>
            <a:r>
              <a:rPr lang="ru-RU" sz="10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en-US" sz="105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164526" y="2342559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37" y="1536988"/>
            <a:ext cx="8437563" cy="71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614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846717" y="1447151"/>
            <a:ext cx="2979120" cy="3401074"/>
          </a:xfrm>
          <a:prstGeom prst="roundRect">
            <a:avLst>
              <a:gd name="adj" fmla="val 1297"/>
            </a:avLst>
          </a:prstGeom>
          <a:solidFill>
            <a:schemeClr val="lt1">
              <a:alpha val="71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79167" y="27941"/>
            <a:ext cx="8204895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Карта результатов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99135" y="1853442"/>
            <a:ext cx="31505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Общий объём </a:t>
            </a:r>
            <a:endParaRPr lang="ru-RU" sz="1600" b="1" dirty="0" smtClean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финансирования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на период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 до 2030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года, </a:t>
            </a:r>
            <a:endParaRPr lang="ru-RU" sz="1600" b="1" dirty="0" smtClean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тыс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. рублей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: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 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3400" dirty="0" smtClean="0">
                <a:solidFill>
                  <a:srgbClr val="00B050"/>
                </a:solidFill>
                <a:latin typeface="Franklin Gothic Medium" pitchFamily="34" charset="0"/>
              </a:rPr>
              <a:t>15 000,0 </a:t>
            </a:r>
          </a:p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тыс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.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рублей, из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них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:</a:t>
            </a:r>
          </a:p>
          <a:p>
            <a:pPr algn="ctr"/>
            <a:r>
              <a:rPr lang="ru-RU" sz="1600" b="1" dirty="0" smtClean="0">
                <a:solidFill>
                  <a:srgbClr val="4D009A"/>
                </a:solidFill>
                <a:latin typeface="Franklin Gothic Medium" pitchFamily="34" charset="0"/>
              </a:rPr>
              <a:t>2020 </a:t>
            </a:r>
            <a:r>
              <a:rPr lang="ru-RU" sz="1600" b="1" dirty="0">
                <a:solidFill>
                  <a:srgbClr val="4D009A"/>
                </a:solidFill>
                <a:latin typeface="Franklin Gothic Medium" pitchFamily="34" charset="0"/>
              </a:rPr>
              <a:t>год  –</a:t>
            </a:r>
            <a:r>
              <a:rPr lang="ru-RU" sz="1600" b="1" dirty="0">
                <a:solidFill>
                  <a:srgbClr val="7030A0"/>
                </a:solidFill>
                <a:latin typeface="Franklin Gothic Medium" pitchFamily="34" charset="0"/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latin typeface="Franklin Gothic Medium" pitchFamily="34" charset="0"/>
              </a:rPr>
              <a:t>1500,0  </a:t>
            </a:r>
            <a:endParaRPr lang="ru-RU" b="1" dirty="0" smtClean="0">
              <a:solidFill>
                <a:srgbClr val="00B050"/>
              </a:solidFill>
              <a:latin typeface="Franklin Gothic Medium" pitchFamily="34" charset="0"/>
            </a:endParaRPr>
          </a:p>
          <a:p>
            <a:pPr algn="ctr"/>
            <a:r>
              <a:rPr lang="ru-RU" sz="1600" b="1" dirty="0">
                <a:solidFill>
                  <a:srgbClr val="4D009A"/>
                </a:solidFill>
                <a:latin typeface="Franklin Gothic Medium" pitchFamily="34" charset="0"/>
              </a:rPr>
              <a:t>тыс. рублей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69388" y="1441210"/>
            <a:ext cx="2441889" cy="455384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0467" y="1498906"/>
            <a:ext cx="2339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.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989262" y="1441210"/>
            <a:ext cx="2815533" cy="456572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66319" y="4985933"/>
            <a:ext cx="3000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Franklin Gothic Medium" pitchFamily="34" charset="0"/>
              </a:rPr>
              <a:t>О</a:t>
            </a:r>
            <a:endParaRPr lang="ru-RU" sz="1400" dirty="0">
              <a:latin typeface="Franklin Gothic Medium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659640" y="4823612"/>
            <a:ext cx="7250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100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6817824" y="4992748"/>
            <a:ext cx="4781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Franklin Gothic Medium" pitchFamily="34" charset="0"/>
              </a:rPr>
              <a:t>0</a:t>
            </a:r>
            <a:endParaRPr lang="ru-RU" sz="1400" dirty="0">
              <a:latin typeface="Franklin Gothic Medium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7927446" y="4846745"/>
            <a:ext cx="7250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100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675" y="4846745"/>
            <a:ext cx="446965" cy="446965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148" y="4860600"/>
            <a:ext cx="446965" cy="446965"/>
          </a:xfrm>
          <a:prstGeom prst="rect">
            <a:avLst/>
          </a:prstGeom>
        </p:spPr>
      </p:pic>
      <p:pic>
        <p:nvPicPr>
          <p:cNvPr id="31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81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37A4C5B6-209B-448F-B247-975927B0C84B}"/>
              </a:ext>
            </a:extLst>
          </p:cNvPr>
          <p:cNvSpPr/>
          <p:nvPr/>
        </p:nvSpPr>
        <p:spPr>
          <a:xfrm>
            <a:off x="98827" y="922978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616278" y="5285277"/>
            <a:ext cx="1768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План на 2020 год – </a:t>
            </a:r>
          </a:p>
          <a:p>
            <a:r>
              <a:rPr lang="ru-RU" sz="1400" dirty="0">
                <a:solidFill>
                  <a:srgbClr val="4D009A"/>
                </a:solidFill>
                <a:latin typeface="Franklin Gothic Medium" pitchFamily="34" charset="0"/>
              </a:rPr>
              <a:t> </a:t>
            </a:r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            5 %</a:t>
            </a:r>
            <a:endParaRPr lang="ru-RU" sz="1400" dirty="0">
              <a:solidFill>
                <a:srgbClr val="4D009A"/>
              </a:solidFill>
              <a:latin typeface="Franklin Gothic Medium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707487" y="5377423"/>
            <a:ext cx="1768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План на 2020 год – </a:t>
            </a:r>
          </a:p>
          <a:p>
            <a:r>
              <a:rPr lang="ru-RU" sz="1400" dirty="0">
                <a:solidFill>
                  <a:srgbClr val="4D009A"/>
                </a:solidFill>
                <a:latin typeface="Franklin Gothic Medium" pitchFamily="34" charset="0"/>
              </a:rPr>
              <a:t> </a:t>
            </a:r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           100 %</a:t>
            </a:r>
            <a:endParaRPr lang="ru-RU" sz="1400" dirty="0">
              <a:solidFill>
                <a:srgbClr val="4D009A"/>
              </a:solidFill>
              <a:latin typeface="Franklin Gothic Medium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80468" y="1498907"/>
            <a:ext cx="23251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доли садоводческих или огороднических некоммерческих товариществ получивших  субсидию на возмещение затрат в связи с выполнением работ по инженерным изысканиям, к </a:t>
            </a:r>
          </a:p>
          <a:p>
            <a:pPr algn="ctr"/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общему количеству (%).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067699" y="1498906"/>
            <a:ext cx="2730256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доли выделенных субсидий на возмещение затрат в связи с выполнением работ по ремонту автомобильных дорог в границах садоводческих или огороднических некоммерческих товариществ, расположенных на территории Нефтеюганского района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, примыкающих к дорогам общего пользования федерального, регионального и межмуниципального, местного значения и к ведомственным (частным) дорогам до ближайшего земельного участка, предназначенного для ведения садоводства или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огородничества (%). 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endParaRPr lang="ru-RU" sz="14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18999" y="6177099"/>
            <a:ext cx="7256742" cy="51954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07907" y="6021374"/>
            <a:ext cx="72567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Количество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проведенных встреч с представителями садоводческих или огороднических некоммерческих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товариществ 22.  Ежегодно не менее 2 встреч.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86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66759" y="23750"/>
            <a:ext cx="8204895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Финансирование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, тыс.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руб.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689581"/>
              </p:ext>
            </p:extLst>
          </p:nvPr>
        </p:nvGraphicFramePr>
        <p:xfrm>
          <a:off x="2236753" y="2087333"/>
          <a:ext cx="2532516" cy="24212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325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183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61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1680">
                <a:tc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anose="02020603050405020304" pitchFamily="18" charset="0"/>
                        </a:rPr>
                        <a:t>бюджет Нефтеюганского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anose="02020603050405020304" pitchFamily="18" charset="0"/>
                        </a:rPr>
                        <a:t>       района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  <a:buFontTx/>
                        <a:buNone/>
                      </a:pP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61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27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61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240932" y="2865323"/>
            <a:ext cx="1235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1500,0</a:t>
            </a:r>
          </a:p>
        </p:txBody>
      </p:sp>
      <p:graphicFrame>
        <p:nvGraphicFramePr>
          <p:cNvPr id="26" name="Диаграмма 25">
            <a:extLst>
              <a:ext uri="{FF2B5EF4-FFF2-40B4-BE49-F238E27FC236}">
                <a16:creationId xmlns:a16="http://schemas.microsoft.com/office/drawing/2014/main" xmlns="" id="{422B0A89-D7F0-4A1C-8806-D4ABFB9F81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5270170"/>
              </p:ext>
            </p:extLst>
          </p:nvPr>
        </p:nvGraphicFramePr>
        <p:xfrm>
          <a:off x="4207441" y="1152861"/>
          <a:ext cx="5409744" cy="4731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6177378" y="3449381"/>
            <a:ext cx="1512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B5923"/>
                </a:solidFill>
              </a:rPr>
              <a:t>1 500,0</a:t>
            </a:r>
            <a:endParaRPr lang="ru-RU" sz="2800" b="1" dirty="0">
              <a:solidFill>
                <a:srgbClr val="0B5923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94606" y="2882988"/>
            <a:ext cx="310550" cy="334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37A4C5B6-209B-448F-B247-975927B0C84B}"/>
              </a:ext>
            </a:extLst>
          </p:cNvPr>
          <p:cNvSpPr/>
          <p:nvPr/>
        </p:nvSpPr>
        <p:spPr>
          <a:xfrm>
            <a:off x="98827" y="922978"/>
            <a:ext cx="7590783" cy="45719"/>
          </a:xfrm>
          <a:prstGeom prst="rect">
            <a:avLst/>
          </a:prstGeom>
          <a:solidFill>
            <a:srgbClr val="2B7885"/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81" y="158266"/>
            <a:ext cx="731379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607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1957</TotalTime>
  <Words>622</Words>
  <Application>Microsoft Office PowerPoint</Application>
  <PresentationFormat>Экран (4:3)</PresentationFormat>
  <Paragraphs>89</Paragraphs>
  <Slides>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Публичная декларация муниципальной программы Нефтеюганского района</vt:lpstr>
      <vt:lpstr>     Ответственный исполнитель (соисполнители ) муниципальной программы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Хорькова Ольга Викторовна</cp:lastModifiedBy>
  <cp:revision>300</cp:revision>
  <cp:lastPrinted>2020-01-15T11:49:09Z</cp:lastPrinted>
  <dcterms:created xsi:type="dcterms:W3CDTF">2018-09-04T12:10:47Z</dcterms:created>
  <dcterms:modified xsi:type="dcterms:W3CDTF">2020-01-16T04:59:24Z</dcterms:modified>
</cp:coreProperties>
</file>