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8" r:id="rId3"/>
    <p:sldId id="298" r:id="rId4"/>
    <p:sldId id="314" r:id="rId5"/>
    <p:sldId id="315" r:id="rId6"/>
    <p:sldId id="316" r:id="rId7"/>
    <p:sldId id="317" r:id="rId8"/>
    <p:sldId id="313" r:id="rId9"/>
    <p:sldId id="290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7885"/>
    <a:srgbClr val="DBF6FE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77445" autoAdjust="0"/>
  </p:normalViewPr>
  <p:slideViewPr>
    <p:cSldViewPr snapToGrid="0">
      <p:cViewPr varScale="1">
        <p:scale>
          <a:sx n="90" d="100"/>
          <a:sy n="90" d="100"/>
        </p:scale>
        <p:origin x="1836" y="84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10,41692644</a:t>
            </a:r>
            <a:r>
              <a:rPr lang="ru-RU" b="1" baseline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c:rich>
      </c:tx>
      <c:layout>
        <c:manualLayout>
          <c:xMode val="edge"/>
          <c:yMode val="edge"/>
          <c:x val="0.29943744531933503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Лист1!$E$80:$E$85</c:f>
              <c:strCache>
                <c:ptCount val="6"/>
                <c:pt idx="0">
                  <c:v>ФБ </c:v>
                </c:pt>
                <c:pt idx="1">
                  <c:v>ОБ</c:v>
                </c:pt>
                <c:pt idx="2">
                  <c:v>МБ</c:v>
                </c:pt>
                <c:pt idx="3">
                  <c:v>СС</c:v>
                </c:pt>
                <c:pt idx="4">
                  <c:v>СП</c:v>
                </c:pt>
                <c:pt idx="5">
                  <c:v>ИИ</c:v>
                </c:pt>
              </c:strCache>
            </c:strRef>
          </c:cat>
          <c:val>
            <c:numRef>
              <c:f>Лист1!$F$80:$F$85</c:f>
              <c:numCache>
                <c:formatCode>General</c:formatCode>
                <c:ptCount val="6"/>
                <c:pt idx="0">
                  <c:v>0</c:v>
                </c:pt>
                <c:pt idx="1">
                  <c:v>6.6679000000000004</c:v>
                </c:pt>
                <c:pt idx="2">
                  <c:v>3.87299857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574784226276444"/>
          <c:y val="0.9034248978226721"/>
          <c:w val="0.49546037504766088"/>
          <c:h val="7.23231613400602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27.02.2024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49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9113" indent="-34290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63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278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38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50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15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9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5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6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5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7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2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2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5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4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2/27/2024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1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=""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=""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=""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=""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=""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7651" y="3573738"/>
            <a:ext cx="7721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«Улучшение условий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охраны труда, содействие занятости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726700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344388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3203" y="1471222"/>
            <a:ext cx="5572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социально-трудовых отношений администрации Нефтеюганского района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78181" y="2808164"/>
            <a:ext cx="57827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делам молодежи </a:t>
            </a:r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администрации 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Нефтеюганского </a:t>
            </a:r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района                                                                                                        Департамент образования Нефтеюганского района                                                      Департамент культуры и спорта Нефтеюганского района   </a:t>
            </a:r>
          </a:p>
          <a:p>
            <a:pPr lvl="0"/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Контрольно-счетная палата Нефтеюганского района                                               </a:t>
            </a:r>
            <a:endParaRPr lang="ru-RU" dirty="0">
              <a:solidFill>
                <a:srgbClr val="44546A">
                  <a:lumMod val="50000"/>
                </a:srgbClr>
              </a:solidFill>
              <a:latin typeface="Franklin Gothic Medium" pitchFamily="34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городского и сельских поселений Нефтеюганского района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93386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43262" y="1694767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54241" y="158134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1116" y="1613880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=""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=""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=""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34210" y="3386234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454241" y="4351428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6844" y="3427992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6844" y="439318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2631976" y="447407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3386234"/>
            <a:ext cx="5477774" cy="741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 panose="020B0503020102020204" pitchFamily="34" charset="0"/>
              </a:rPr>
              <a:t>Информационное обеспечение и пропаганда охраны труда.</a:t>
            </a:r>
            <a:endParaRPr lang="ru-RU" sz="1800" b="1" dirty="0">
              <a:latin typeface="Franklin Gothic Book" panose="020B05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131568" y="4249656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Реализация мер, направленных на улучшение условий труда работников.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20008" y="1517139"/>
            <a:ext cx="5440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 smtClean="0">
                <a:latin typeface="Franklin Gothic Book"/>
              </a:rPr>
              <a:t>Улучшение условий и охраны труда работников Нефтеюганского района.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65337" y="236429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sp>
        <p:nvSpPr>
          <p:cNvPr id="33" name="Овал 32"/>
          <p:cNvSpPr/>
          <p:nvPr/>
        </p:nvSpPr>
        <p:spPr>
          <a:xfrm>
            <a:off x="454241" y="23225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2343262" y="244518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631976" y="350887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2920008" y="2410465"/>
            <a:ext cx="5440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>
                <a:latin typeface="Franklin Gothic Book"/>
              </a:rPr>
              <a:t>Содействие занятости населения.</a:t>
            </a:r>
          </a:p>
        </p:txBody>
      </p:sp>
      <p:sp>
        <p:nvSpPr>
          <p:cNvPr id="52" name="Овал 51"/>
          <p:cNvSpPr/>
          <p:nvPr/>
        </p:nvSpPr>
        <p:spPr>
          <a:xfrm>
            <a:off x="454241" y="539341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36844" y="543517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2631976" y="551606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5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61" name="Объект 2"/>
          <p:cNvSpPr txBox="1">
            <a:spLocks/>
          </p:cNvSpPr>
          <p:nvPr/>
        </p:nvSpPr>
        <p:spPr>
          <a:xfrm>
            <a:off x="3131568" y="5331553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Участие в обеспечении реализации единой государственной политики в сфере труда и занятости.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53776" y="175077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38038" y="1750778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4515" y="167768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61273" y="17037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80677" y="176712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388" y="181565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99739" y="1238963"/>
            <a:ext cx="5831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3131" y="17807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41795" y="1739052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503" y="177389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69751" y="172611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60589" y="1703549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1" y="1800061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95819" y="2846302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5819" y="4056471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8028" y="1256179"/>
            <a:ext cx="6485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Информационное обеспечение и пропаганда охраны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труда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410876" y="2646376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сбора и обработки информации о состоянии условий и охраны труда у работодателей, осуществляющих деятельность на территории муниципального образования Нефтеюганский район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645" y="3922628"/>
            <a:ext cx="2858738" cy="8806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методического руководства работой служб охраны труда в организациях, расположенных на территории Нефтеюганского района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441795" y="4923710"/>
            <a:ext cx="2858738" cy="5822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Уведомительная регистрация коллективных договоров и территориальных соглашений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374234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переданных отдельных государственных полномочий в сфере трудовых отношений и государственного управления охраной труда</a:t>
            </a:r>
          </a:p>
        </p:txBody>
      </p:sp>
    </p:spTree>
    <p:extLst>
      <p:ext uri="{BB962C8B-B14F-4D97-AF65-F5344CB8AC3E}">
        <p14:creationId xmlns:p14="http://schemas.microsoft.com/office/powerpoint/2010/main" val="3524490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64332" y="182300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63632" y="1784167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12255" y="19081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32923" y="17683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169591" y="177302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56" y="1845126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19029" y="1230085"/>
            <a:ext cx="8495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Реализация мер, направленных на улучшение условий труда работников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324" y="44486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03251" y="178791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08282" y="181437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14" y="186609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53737" y="171830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01798" y="188457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10" y="1828134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87899" y="3930637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6793" y="5148926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382718" y="2936942"/>
            <a:ext cx="2858738" cy="75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проведения муниципальных конкурсов в сфере охраны труда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382718" y="3930637"/>
            <a:ext cx="2858738" cy="8896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специальной оценки условий труда в администрации Нефтеюганского района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4806" y="342388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rgbClr val="FF0000"/>
              </a:buClr>
            </a:pP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и создание благоприятных условий труда работающих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96793" y="2638361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социально-трудовых отношений администрации Нефтеюганского района                                                    Рошка И.В.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02849" y="5056656"/>
            <a:ext cx="2858738" cy="10464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 охране труда, в том числе по оказанию первой помощи пострадавшим на производстве, проверка знания требований охраны труда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183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022" y="304680"/>
            <a:ext cx="84331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Содействие занятости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населения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Book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53855" y="223519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08424" y="216806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29918" y="234189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72474" y="21584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10531" y="216991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96" y="2271764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84549" y="1500312"/>
            <a:ext cx="8495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Участие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в обеспечении реализации единой государственной политики в сфере труда и занятости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8889" y="233601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22267" y="223519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75" y="22942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84549" y="228830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88744" y="2415924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24216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431366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временного трудоустройства несовершеннолетних граждан в возрасте от 14 до 18 лет в свободное от учебы время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2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занятости молодежи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08424" y="3090741"/>
            <a:ext cx="2418459" cy="12587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–эксперт </a:t>
            </a: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по делам молодежи  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Нефтеюганского района  Гусельщиков К.А.</a:t>
            </a:r>
          </a:p>
        </p:txBody>
      </p:sp>
    </p:spTree>
    <p:extLst>
      <p:ext uri="{BB962C8B-B14F-4D97-AF65-F5344CB8AC3E}">
        <p14:creationId xmlns:p14="http://schemas.microsoft.com/office/powerpoint/2010/main" val="1854283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022" y="304680"/>
            <a:ext cx="84331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Содействие занятости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населения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Book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53855" y="223519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08424" y="216806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29918" y="234189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72474" y="21584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10531" y="216991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96" y="2271764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84549" y="1500312"/>
            <a:ext cx="8495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Участие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в обеспечении реализации единой государственной политики в сфере труда и занятости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8889" y="233601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22267" y="223519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75" y="22942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84549" y="228830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88744" y="2415924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24216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351793" y="3137543"/>
            <a:ext cx="2858738" cy="128075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трудоустройству незанятых инвалидов трудоспособного возраста, в том числе инвалидов молодого возраста, на оборудованные (оснащенные)</a:t>
            </a:r>
          </a:p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места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трудоустройству незанятых инвалидов на оборудованные </a:t>
            </a:r>
          </a:p>
          <a:p>
            <a:pPr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08424" y="3090741"/>
            <a:ext cx="2418459" cy="12587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 городского и сельских поселений Нефтеюганского района 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340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85186" y="977958"/>
            <a:ext cx="7859486" cy="89285"/>
            <a:chOff x="947651" y="2754884"/>
            <a:chExt cx="7257566" cy="89285"/>
          </a:xfrm>
        </p:grpSpPr>
        <p:sp>
          <p:nvSpPr>
            <p:cNvPr id="6" name="Прямоугольник 5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425" y="132052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39783" y="417918"/>
            <a:ext cx="84582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3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480605" y="1610045"/>
            <a:ext cx="3534323" cy="16665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организованных и проведенных муниципальных конкурсов в сфере охраны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    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ед.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261205" y="1571333"/>
            <a:ext cx="3534323" cy="17052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организаций Нефтеюганского района, охваченных методической помощью по вопросам  труда и охраны труда от  количества организаций, охваченных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отчетностью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444226" y="4565769"/>
            <a:ext cx="3534323" cy="19409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организованных временных рабочих мест для трудоустройства несовершеннолетних граждан в возрасте от 14 до 18 лет в свободное от учебы время, (от установленного Соглашением значения) 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457200">
              <a:defRPr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297585" y="4566184"/>
            <a:ext cx="3572666" cy="18614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Коли​чест​во​ труд​оуст​роен​ных​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неза​няты​х​ инва​лидо​в​ труд​оспо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​собн</a:t>
            </a: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​ого​ возр​аста​,​ в​ том​ числ​е​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инва​лидо​в​ моло​дого​ возр​аста​,​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на​ обор​удов​анны​е​ (осн​ащен​ные)​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рабо​чие​ мест​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</a:p>
          <a:p>
            <a:pPr lvl="0" algn="ctr" defTabSz="457200">
              <a:defRPr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чел.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3055437" y="2990839"/>
            <a:ext cx="3165260" cy="1654016"/>
          </a:xfrm>
          <a:prstGeom prst="roundRect">
            <a:avLst>
              <a:gd name="adj" fmla="val 0"/>
            </a:avLst>
          </a:prstGeom>
          <a:solidFill>
            <a:sysClr val="window" lastClr="FFFFFF">
              <a:alpha val="71000"/>
            </a:sysClr>
          </a:solidFill>
          <a:ln w="28575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финансирования на период до 2030 года, тыс. рублей: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64 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262,69505 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                                                              2024  год – </a:t>
            </a:r>
            <a:r>
              <a:rPr lang="ru-RU" b="1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b="1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416,92644</a:t>
            </a:r>
            <a:endParaRPr lang="ru-RU" b="1" kern="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4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9144000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Финансирование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на 2024 год,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млн.рублей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=""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83739" y="1229547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=""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=""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1651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647785" y="2054078"/>
            <a:ext cx="4796086" cy="2930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Федеральный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Бюджет автономного округа – 6,66790000</a:t>
            </a:r>
          </a:p>
          <a:p>
            <a:endParaRPr lang="ru-RU" sz="1000" dirty="0" smtClean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Местный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3,74902644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 соглашениям – 0,00000000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по передаче полномочий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поселений –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Иные источники –0,00000000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1669727"/>
              </p:ext>
            </p:extLst>
          </p:nvPr>
        </p:nvGraphicFramePr>
        <p:xfrm>
          <a:off x="4603899" y="2065263"/>
          <a:ext cx="4327450" cy="3665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2728</TotalTime>
  <Words>665</Words>
  <Application>Microsoft Office PowerPoint</Application>
  <PresentationFormat>Экран (4:3)</PresentationFormat>
  <Paragraphs>110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Кытманова Дина Михайлова</cp:lastModifiedBy>
  <cp:revision>374</cp:revision>
  <cp:lastPrinted>2018-10-02T05:15:37Z</cp:lastPrinted>
  <dcterms:created xsi:type="dcterms:W3CDTF">2018-09-04T12:10:47Z</dcterms:created>
  <dcterms:modified xsi:type="dcterms:W3CDTF">2024-02-27T12:28:45Z</dcterms:modified>
</cp:coreProperties>
</file>