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98" r:id="rId3"/>
    <p:sldId id="311" r:id="rId4"/>
    <p:sldId id="316" r:id="rId5"/>
    <p:sldId id="314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6BC5C3"/>
    <a:srgbClr val="DBF6FE"/>
    <a:srgbClr val="2B7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28.11.2024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5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11/28/2024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728" y="325582"/>
            <a:ext cx="7914904" cy="8014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850669" y="1265520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499400" y="3667074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11332" y="1683020"/>
            <a:ext cx="7721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«Управление 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муниципальным имуществом»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EE6B8B-1A96-4401-8389-E901423A36BF}"/>
              </a:ext>
            </a:extLst>
          </p:cNvPr>
          <p:cNvSpPr txBox="1"/>
          <p:nvPr/>
        </p:nvSpPr>
        <p:spPr>
          <a:xfrm>
            <a:off x="2286000" y="3248692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Срок реализации: </a:t>
            </a:r>
          </a:p>
          <a:p>
            <a:pPr lvl="0" algn="ctr">
              <a:defRPr/>
            </a:pPr>
            <a:r>
              <a:rPr lang="ru-RU" sz="18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2025 – 2030 годы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B8E524-FDAA-4F7C-9111-E08879CBA7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131" y="4332087"/>
            <a:ext cx="2261812" cy="93276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E843D47-864B-4BBB-BE92-6D00F5058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7943" y="4457908"/>
            <a:ext cx="5224725" cy="76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-30708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42777" y="2325950"/>
            <a:ext cx="5477774" cy="283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43728" y="3113572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24906" y="3001908"/>
            <a:ext cx="133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2777" y="2732433"/>
            <a:ext cx="59845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Повышение эффективности управления муниципальным имуществом муниципального образования Нефтеюганский район.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291951" y="1514959"/>
            <a:ext cx="2723192" cy="27971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Муниципальный проект «Определение состава муниципального имущества, не соответствующего требованиям отнесения к категории имущества, предназначенного для реализации функций и полномочий органов местного самоуправления».</a:t>
            </a:r>
          </a:p>
          <a:p>
            <a:pPr algn="ctr"/>
            <a:r>
              <a:rPr lang="ru-RU" sz="1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Комплекс процессных мероприятий «Управление и распоряжение муниципальным имуществом».</a:t>
            </a:r>
          </a:p>
          <a:p>
            <a:pPr algn="ctr"/>
            <a:r>
              <a:rPr lang="ru-RU" sz="1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Комплекс процессных мероприятий «Организационное и финансовое обеспечение деятельности департамента имущественных отношений Нефтеюганского района».</a:t>
            </a:r>
          </a:p>
          <a:p>
            <a:pPr algn="ctr"/>
            <a:r>
              <a:rPr lang="ru-RU" sz="10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 Комплекс процессных мероприятий «Обеспечение деятельности органов местного самоуправления Нефтеюганского района»</a:t>
            </a:r>
          </a:p>
          <a:p>
            <a:pPr algn="ctr"/>
            <a:endParaRPr lang="ru-RU" sz="1100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72278" y="1526179"/>
            <a:ext cx="2747274" cy="29370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Детализация цели муниципальной программы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21015" y="1533106"/>
            <a:ext cx="2747274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 Оптимизация состава муниципального имущества.                                                                                                         2. Совершенствование системы учета муниципального имущества, обеспечение полноты и достоверности информации в реестре муниципального имущества.                                                                            3. Повышение эффективности использования муниципального имущества с обеспечением оптимального уровня муниципальных расходов на управление муниципальным имуществом.                                                                                          4. Увеличение неналоговых доходов бюджета района от управления муниципальным имуществом.                                                                                                                              6. Защита имущественных интересов Нефтеюганского района.</a:t>
            </a:r>
            <a:endParaRPr lang="ru-RU" sz="1050" b="1" dirty="0">
              <a:solidFill>
                <a:srgbClr val="00206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801382" y="819928"/>
            <a:ext cx="2213761" cy="5479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549759" y="783840"/>
            <a:ext cx="2317741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55769" y="838390"/>
            <a:ext cx="1224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Структурные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элементы 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957015" y="850105"/>
            <a:ext cx="14397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bg1"/>
                </a:solidFill>
              </a:rPr>
              <a:t>Соисполнители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15143" y="815237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432" y="961756"/>
            <a:ext cx="450824" cy="411114"/>
          </a:xfrm>
          <a:prstGeom prst="rect">
            <a:avLst/>
          </a:prstGeom>
        </p:spPr>
      </p:pic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537270" y="537245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45437" y="788386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331141" y="783640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344" y="88357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96902" y="734339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98375" y="884820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12" y="854513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243011" y="1514562"/>
            <a:ext cx="2481472" cy="29303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Департамент строительства и жилищно-коммунального комплекса Нефтеюганского района;</a:t>
            </a:r>
            <a:b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Администрации городского, сельских поселений Нефтеюганского района.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444862" y="4641327"/>
            <a:ext cx="8545432" cy="559054"/>
          </a:xfrm>
          <a:prstGeom prst="homePlate">
            <a:avLst>
              <a:gd name="adj" fmla="val 202658"/>
            </a:avLst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472784" y="4635909"/>
            <a:ext cx="7608953" cy="52896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300" b="1" dirty="0">
                <a:solidFill>
                  <a:srgbClr val="F1FCFE"/>
                </a:solidFill>
              </a:rPr>
              <a:t>1. Доля используемого недвижимого имущества в общем количестве недвижимого имущества муниципального образования Нефтеюганский район.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019045" y="4297355"/>
            <a:ext cx="3230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B51AE5-D9A5-40FD-A1B4-7E9729FF99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538" y="5290889"/>
            <a:ext cx="8549755" cy="1251685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BF12969-40E2-4019-9789-462DE432CAEA}"/>
              </a:ext>
            </a:extLst>
          </p:cNvPr>
          <p:cNvSpPr txBox="1"/>
          <p:nvPr/>
        </p:nvSpPr>
        <p:spPr>
          <a:xfrm>
            <a:off x="482786" y="5249913"/>
            <a:ext cx="7371051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ru-RU" sz="1300" b="1" dirty="0">
                <a:solidFill>
                  <a:srgbClr val="F1FCFE"/>
                </a:solidFill>
              </a:rPr>
              <a:t>2. Доля предоставленного субъектам малого и среднего предпринимательства и социально ориентированным некоммерческим организациям и физическим лицам, не являющимся индивидуальными предпринимателями и применяющим специальный налоговый режим «Налог на профессиональный доход»,  муниципального недвижимого имущества, свободного от прав третьих лиц, включенного в перечни, формируемые Департаментом имущественных отношений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91466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241660"/>
            <a:ext cx="7859485" cy="62384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ranklin Gothic Medium" pitchFamily="34" charset="0"/>
                <a:ea typeface="+mj-ea"/>
                <a:cs typeface="+mj-cs"/>
              </a:rPr>
              <a:t>Связь с национальными целями развития Российской Федерации/ 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Franklin Gothic Medium" pitchFamily="34" charset="0"/>
                <a:ea typeface="+mj-ea"/>
                <a:cs typeface="+mj-cs"/>
              </a:rPr>
              <a:t>государственной программой Ханты-Мансийского автономного округа - Югры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Franklin Gothic Medium" pitchFamily="34" charset="0"/>
              <a:ea typeface="+mj-ea"/>
              <a:cs typeface="+mj-cs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42777" y="2325950"/>
            <a:ext cx="5477774" cy="2831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44546A">
                  <a:lumMod val="50000"/>
                </a:srgbClr>
              </a:solidFill>
              <a:effectLst/>
              <a:uLnTx/>
              <a:uFillTx/>
              <a:latin typeface="Franklin Gothic Medium" pitchFamily="34" charset="0"/>
              <a:ea typeface="+mn-ea"/>
              <a:cs typeface="+mn-cs"/>
            </a:endParaRP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682139" y="2732433"/>
            <a:ext cx="8045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rPr>
              <a:t>Государственная программа Ханты-Мансийского автономного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Franklin Gothic Medium" pitchFamily="34" charset="0"/>
                <a:ea typeface="+mn-ea"/>
                <a:cs typeface="+mn-cs"/>
              </a:rPr>
              <a:t>округа – Югры «Управление государственным имуществом»</a:t>
            </a:r>
          </a:p>
        </p:txBody>
      </p:sp>
    </p:spTree>
    <p:extLst>
      <p:ext uri="{BB962C8B-B14F-4D97-AF65-F5344CB8AC3E}">
        <p14:creationId xmlns:p14="http://schemas.microsoft.com/office/powerpoint/2010/main" val="331941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36442" y="629600"/>
            <a:ext cx="8433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 РЕЗУЛЬТАТОВ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83510" y="1709166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331541" y="1805828"/>
            <a:ext cx="4480918" cy="44859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2643639" y="1820766"/>
            <a:ext cx="36467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Планируемые целевые показатели 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1084472" y="1596812"/>
            <a:ext cx="7312282" cy="120746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090093" y="585055"/>
            <a:ext cx="7292983" cy="97630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857147" y="1709166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30" y="1749772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290451" y="510609"/>
            <a:ext cx="1166808" cy="1159195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66742" y="609654"/>
            <a:ext cx="676854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Общий объем финансирования муниципальной программы – 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262 539,19796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тыс.рублей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, из них:</a:t>
            </a:r>
          </a:p>
          <a:p>
            <a:pPr algn="ctr">
              <a:defRPr/>
            </a:pP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2025 год – 40 981,47084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., в том числе местный бюджет – 40 981,47084 </a:t>
            </a:r>
            <a:r>
              <a:rPr lang="ru-RU" sz="1300" b="1" dirty="0" err="1">
                <a:solidFill>
                  <a:schemeClr val="bg1"/>
                </a:solidFill>
                <a:latin typeface="Franklin Gothic Demi" pitchFamily="34" charset="0"/>
              </a:rPr>
              <a:t>тыс.руб</a:t>
            </a:r>
            <a:r>
              <a:rPr lang="ru-RU" sz="1300" b="1" dirty="0">
                <a:solidFill>
                  <a:schemeClr val="bg1"/>
                </a:solidFill>
                <a:latin typeface="Franklin Gothic Demi" pitchFamily="34" charset="0"/>
              </a:rPr>
              <a:t>.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85" y="646838"/>
            <a:ext cx="862540" cy="862540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403443" y="199270"/>
            <a:ext cx="4312196" cy="858801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290451" y="2674967"/>
            <a:ext cx="8125602" cy="217246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endParaRPr lang="en-US" sz="1400" b="1" dirty="0">
              <a:solidFill>
                <a:srgbClr val="F1FCFE"/>
              </a:solidFill>
              <a:latin typeface="Franklin Gothic Medium" pitchFamily="34" charset="0"/>
              <a:ea typeface="+mj-ea"/>
              <a:cs typeface="Times New Roman" pitchFamily="18" charset="0"/>
            </a:endParaRP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1. Доля используемого недвижимого имущества в общем количестве недвижимого имущества муниципального образования Нефтеюганский район, на уровне </a:t>
            </a:r>
            <a:r>
              <a:rPr lang="en-US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&gt;</a:t>
            </a:r>
            <a:r>
              <a:rPr lang="en-US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99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%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202</a:t>
            </a:r>
            <a:r>
              <a:rPr lang="en-US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5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 год – </a:t>
            </a:r>
            <a:r>
              <a:rPr lang="ru-RU" sz="1400" b="1" u="sng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&gt;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ea typeface="+mj-ea"/>
                <a:cs typeface="Times New Roman" pitchFamily="18" charset="0"/>
              </a:rPr>
              <a:t>99%</a:t>
            </a:r>
          </a:p>
          <a:p>
            <a:pPr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ea typeface="+mj-ea"/>
              <a:cs typeface="Times New Roman" pitchFamily="18" charset="0"/>
            </a:endParaRPr>
          </a:p>
          <a:p>
            <a:pPr lvl="0"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  <a:cs typeface="Times New Roman" pitchFamily="18" charset="0"/>
            </a:endParaRP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2. Доля предоставленного субъектам малого и среднего предпринимательства, социально ориентированным некоммерческим организациям и физическим лицам, не являющимся индивидуальными предпринимателями и применяющим специальный режим «Налог на профессиональный доход», муниципального недвижимого имущества, свободного от прав третьих лиц, включенного в перечни, формируемые Департаментом имущественных отношений Нефтеюганского района , на уровне 93,5%</a:t>
            </a:r>
          </a:p>
          <a:p>
            <a:pPr lvl="0"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202</a:t>
            </a:r>
            <a:r>
              <a:rPr lang="en-US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5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  <a:t> год – 93,0%</a:t>
            </a:r>
            <a:br>
              <a:rPr lang="ru-RU" sz="1000" b="1" dirty="0">
                <a:solidFill>
                  <a:srgbClr val="F1FCFE"/>
                </a:solidFill>
                <a:latin typeface="Franklin Gothic Medium" pitchFamily="34" charset="0"/>
                <a:cs typeface="Times New Roman" pitchFamily="18" charset="0"/>
              </a:rPr>
            </a:br>
            <a:endParaRPr lang="ru-RU" sz="1000" b="1" dirty="0">
              <a:solidFill>
                <a:srgbClr val="F1FCFE"/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08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2733</TotalTime>
  <Words>443</Words>
  <Application>Microsoft Office PowerPoint</Application>
  <PresentationFormat>Экран (4:3)</PresentationFormat>
  <Paragraphs>43</Paragraphs>
  <Slides>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Franklin Gothic Demi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Большакова Ольга Николаевна</cp:lastModifiedBy>
  <cp:revision>395</cp:revision>
  <cp:lastPrinted>2022-10-14T07:59:39Z</cp:lastPrinted>
  <dcterms:created xsi:type="dcterms:W3CDTF">2018-09-04T12:10:47Z</dcterms:created>
  <dcterms:modified xsi:type="dcterms:W3CDTF">2024-11-28T11:47:20Z</dcterms:modified>
</cp:coreProperties>
</file>