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98" r:id="rId3"/>
    <p:sldId id="319" r:id="rId4"/>
    <p:sldId id="302" r:id="rId5"/>
    <p:sldId id="320" r:id="rId6"/>
    <p:sldId id="321" r:id="rId7"/>
    <p:sldId id="310" r:id="rId8"/>
    <p:sldId id="290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743"/>
          <c:y val="1.6103774242837467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2025 год</a:t>
            </a:r>
          </a:p>
        </c:rich>
      </c:tx>
      <c:layout>
        <c:manualLayout>
          <c:xMode val="edge"/>
          <c:yMode val="edge"/>
          <c:x val="0.40297895796917726"/>
          <c:y val="1.610377424283744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01525118498608"/>
          <c:y val="0.12654730390728397"/>
          <c:w val="0.74458957762141864"/>
          <c:h val="0.85126811938771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explosion val="24"/>
          <c:cat>
            <c:strRef>
              <c:f>Лист1!$A$2:$A$4</c:f>
              <c:strCache>
                <c:ptCount val="3"/>
                <c:pt idx="0">
                  <c:v>Бюджет ХМАО</c:v>
                </c:pt>
                <c:pt idx="1">
                  <c:v>Бюджета района</c:v>
                </c:pt>
                <c:pt idx="2">
                  <c:v>иные источники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44012.824159999996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29.11.2024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696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569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665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11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47651" y="3122658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«Развитие агропромышленного комплекса»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8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0BF88B95-7AED-4391-9C48-3F0AC36791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87" y="339635"/>
            <a:ext cx="1261872" cy="1076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271254" y="1817412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54241" y="169476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73687" y="1736525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747376" y="1198716"/>
            <a:ext cx="6061312" cy="1673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Устойчивое развитие агропромышленного комплекса и сельских территорий, повышение конкурентоспособности произведенной в Нефтеюганском районе сельскохозяйственной продукции.</a:t>
            </a:r>
          </a:p>
          <a:p>
            <a:pPr marL="342900" indent="-342900" algn="just">
              <a:lnSpc>
                <a:spcPct val="107000"/>
              </a:lnSpc>
              <a:buFontTx/>
              <a:buAutoNum type="arabicPeriod"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Обеспечение безопасности населения при осуществлении деятельности по обращению с животными без владельцев.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730B7A85-72F0-4688-89C1-EAC1AB6D5C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926" y="114861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Прямоугольник 34"/>
          <p:cNvSpPr/>
          <p:nvPr/>
        </p:nvSpPr>
        <p:spPr>
          <a:xfrm>
            <a:off x="613325" y="3513675"/>
            <a:ext cx="4559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Срок реализации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: 2025 - 2030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08930" y="4400270"/>
            <a:ext cx="2742212" cy="138222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Ответственный исполнитель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351142" y="4602735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сельскому хозяйству администрации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74425" y="2896343"/>
            <a:ext cx="2795149" cy="23364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3365" y="2865271"/>
            <a:ext cx="2668628" cy="16204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3365" y="3070793"/>
            <a:ext cx="27472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Создание возможности для улучшения жилищных условий семей, проживающих на сельских территориях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00733" y="1518250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13892" y="2171050"/>
            <a:ext cx="8486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Региональный проект «Развитие жилищного строительства на сельских территориях и повышение уровня благоустройства</a:t>
            </a:r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домовладений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21965" y="2988426"/>
            <a:ext cx="27000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социальных выплат на строительство (приобретение) жилья молодым семьям и молодым специалистам проживающих на сельских территориях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20794" y="2922664"/>
            <a:ext cx="2656937" cy="155444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Департамент имущественных отношений Нефтеюганского района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88649AE-F93B-4BB9-BD65-D0697E85CFE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A12E2B-C0FE-4FEC-B490-0F61083A28E8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</p:spTree>
    <p:extLst>
      <p:ext uri="{BB962C8B-B14F-4D97-AF65-F5344CB8AC3E}">
        <p14:creationId xmlns:p14="http://schemas.microsoft.com/office/powerpoint/2010/main" val="1669456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9E91FE3B-628A-4E35-AF26-0A651CB050F2}"/>
              </a:ext>
            </a:extLst>
          </p:cNvPr>
          <p:cNvSpPr/>
          <p:nvPr/>
        </p:nvSpPr>
        <p:spPr>
          <a:xfrm>
            <a:off x="412711" y="2119097"/>
            <a:ext cx="8064645" cy="11703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212542" y="4070764"/>
            <a:ext cx="2795149" cy="19775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5453" y="4275936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0911" y="4319610"/>
            <a:ext cx="27472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Увеличение объемов производства и переработки сельскохозяйственной продукции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38466" y="149211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415105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54498" y="1603972"/>
            <a:ext cx="21194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Связь с показателями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12542" y="4084698"/>
            <a:ext cx="284198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Предоставление субсидий на поддержку растениеводства, животноводства, рыбохозяйственного комплекса, деятельности по заготовке и переработке дикоросов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304948" y="148426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997" y="154241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038578" y="1573264"/>
            <a:ext cx="2123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Структурный элемент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07598" y="4242865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Производство продукции сельского хозяйства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88649AE-F93B-4BB9-BD65-D0697E85CFE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A12E2B-C0FE-4FEC-B490-0F61083A28E8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2E8A268B-9B81-4344-BE0F-62E891846865}"/>
              </a:ext>
            </a:extLst>
          </p:cNvPr>
          <p:cNvSpPr/>
          <p:nvPr/>
        </p:nvSpPr>
        <p:spPr>
          <a:xfrm>
            <a:off x="244471" y="2223789"/>
            <a:ext cx="8486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Комплекс процессных мероприятий «Развитие сельскохозяйственного производства, рыбохозяйственного комплекса и деятельности по заготовке и переработке дикоросов»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12542" y="2562568"/>
            <a:ext cx="2795149" cy="8664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31321" y="2361902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5268" y="2440505"/>
            <a:ext cx="27472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Расширение рынков сбыта произведенной сельскохозяйственной и пищевой продукции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38466" y="149211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415105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54498" y="1603972"/>
            <a:ext cx="21194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Связь с показателями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65710" y="2581515"/>
            <a:ext cx="28419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Проведение выставок, ярмарок (конкурсов)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304948" y="148426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997" y="154241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038578" y="1573264"/>
            <a:ext cx="2123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Структурный элемент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090249" y="2372401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Производство продукции сельского хозяйства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88649AE-F93B-4BB9-BD65-D0697E85CFEE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A12E2B-C0FE-4FEC-B490-0F61083A28E8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39" name="Пятиугольник 60">
            <a:extLst>
              <a:ext uri="{FF2B5EF4-FFF2-40B4-BE49-F238E27FC236}">
                <a16:creationId xmlns:a16="http://schemas.microsoft.com/office/drawing/2014/main" id="{A2DC659A-4A0B-4003-AD78-B19C39AE500F}"/>
              </a:ext>
            </a:extLst>
          </p:cNvPr>
          <p:cNvSpPr/>
          <p:nvPr/>
        </p:nvSpPr>
        <p:spPr>
          <a:xfrm>
            <a:off x="597615" y="4360280"/>
            <a:ext cx="8146005" cy="211889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Пятиугольник 4">
            <a:extLst>
              <a:ext uri="{FF2B5EF4-FFF2-40B4-BE49-F238E27FC236}">
                <a16:creationId xmlns:a16="http://schemas.microsoft.com/office/drawing/2014/main" id="{CDF338A7-9DDF-4D14-B469-1B7056208286}"/>
              </a:ext>
            </a:extLst>
          </p:cNvPr>
          <p:cNvSpPr txBox="1"/>
          <p:nvPr/>
        </p:nvSpPr>
        <p:spPr>
          <a:xfrm>
            <a:off x="610880" y="4963581"/>
            <a:ext cx="7902738" cy="120323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000" b="1" dirty="0">
                <a:solidFill>
                  <a:schemeClr val="bg1"/>
                </a:solidFill>
              </a:rPr>
              <a:t>Прокси-показатели</a:t>
            </a:r>
            <a:r>
              <a:rPr lang="en-US" sz="2000" b="1" dirty="0">
                <a:solidFill>
                  <a:schemeClr val="bg1"/>
                </a:solidFill>
              </a:rPr>
              <a:t>: </a:t>
            </a:r>
            <a:endParaRPr lang="ru-RU" sz="2000" b="1" dirty="0">
              <a:solidFill>
                <a:schemeClr val="bg1"/>
              </a:solidFill>
            </a:endParaRPr>
          </a:p>
          <a:p>
            <a:pPr fontAlgn="base"/>
            <a:r>
              <a:rPr lang="ru-RU" b="1" dirty="0">
                <a:solidFill>
                  <a:schemeClr val="bg1"/>
                </a:solidFill>
              </a:rPr>
              <a:t>Производство скота и птицы на убой в живом весе в 2025 году - 1320,0 </a:t>
            </a:r>
            <a:r>
              <a:rPr lang="ru-RU" b="1" dirty="0" err="1">
                <a:solidFill>
                  <a:schemeClr val="bg1"/>
                </a:solidFill>
              </a:rPr>
              <a:t>тн</a:t>
            </a:r>
            <a:r>
              <a:rPr lang="ru-RU" b="1" dirty="0">
                <a:solidFill>
                  <a:schemeClr val="bg1"/>
                </a:solidFill>
              </a:rPr>
              <a:t>.</a:t>
            </a:r>
          </a:p>
          <a:p>
            <a:pPr fontAlgn="base"/>
            <a:r>
              <a:rPr lang="ru-RU" b="1" dirty="0">
                <a:solidFill>
                  <a:schemeClr val="bg1"/>
                </a:solidFill>
              </a:rPr>
              <a:t>Производство молока в 2025 году - 5016,0 </a:t>
            </a:r>
            <a:r>
              <a:rPr lang="ru-RU" b="1" dirty="0" err="1">
                <a:solidFill>
                  <a:schemeClr val="bg1"/>
                </a:solidFill>
              </a:rPr>
              <a:t>тн</a:t>
            </a:r>
            <a:r>
              <a:rPr lang="ru-RU" b="1" dirty="0">
                <a:solidFill>
                  <a:schemeClr val="bg1"/>
                </a:solidFill>
              </a:rPr>
              <a:t>.</a:t>
            </a:r>
          </a:p>
          <a:p>
            <a:pPr fontAlgn="base"/>
            <a:r>
              <a:rPr lang="ru-RU" b="1" dirty="0">
                <a:solidFill>
                  <a:schemeClr val="bg1"/>
                </a:solidFill>
              </a:rPr>
              <a:t>Производство яиц в 2025 году - 5600,0 </a:t>
            </a:r>
            <a:r>
              <a:rPr lang="ru-RU" b="1" dirty="0" err="1">
                <a:solidFill>
                  <a:schemeClr val="bg1"/>
                </a:solidFill>
              </a:rPr>
              <a:t>тыс.шт</a:t>
            </a:r>
            <a:r>
              <a:rPr lang="ru-RU" b="1" dirty="0">
                <a:solidFill>
                  <a:schemeClr val="bg1"/>
                </a:solidFill>
              </a:rPr>
              <a:t>.</a:t>
            </a:r>
          </a:p>
          <a:p>
            <a:pPr fontAlgn="base"/>
            <a:r>
              <a:rPr lang="ru-RU" b="1" dirty="0">
                <a:solidFill>
                  <a:schemeClr val="bg1"/>
                </a:solidFill>
              </a:rPr>
              <a:t>Валовый сбор картофеля  в 2025 году – 322,0 тонн</a:t>
            </a:r>
          </a:p>
          <a:p>
            <a:pPr fontAlgn="base"/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194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9E91FE3B-628A-4E35-AF26-0A651CB050F2}"/>
              </a:ext>
            </a:extLst>
          </p:cNvPr>
          <p:cNvSpPr/>
          <p:nvPr/>
        </p:nvSpPr>
        <p:spPr>
          <a:xfrm>
            <a:off x="335453" y="2119097"/>
            <a:ext cx="8438472" cy="141257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212542" y="4242864"/>
            <a:ext cx="2795149" cy="12404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35453" y="4275936"/>
            <a:ext cx="266862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0911" y="4319610"/>
            <a:ext cx="2747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Создание условий для содержания животных без владельцев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738466" y="149211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28515" y="1481659"/>
            <a:ext cx="2415105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54498" y="1603972"/>
            <a:ext cx="21194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Связь с показателями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39985" y="1140127"/>
            <a:ext cx="7209279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85384" y="4617064"/>
            <a:ext cx="28419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Обеспечение безопасности населения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494661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304948" y="148426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997" y="154241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038578" y="1573264"/>
            <a:ext cx="2123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Структурный элемент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07598" y="4242865"/>
            <a:ext cx="2656937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Обеспеченность приютами для животных</a:t>
            </a:r>
          </a:p>
        </p:txBody>
      </p:sp>
      <p:pic>
        <p:nvPicPr>
          <p:cNvPr id="36" name="Рисунок 35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388649AE-F93B-4BB9-BD65-D0697E85CFEE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352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A12E2B-C0FE-4FEC-B490-0F61083A28E8}"/>
              </a:ext>
            </a:extLst>
          </p:cNvPr>
          <p:cNvSpPr txBox="1"/>
          <p:nvPr/>
        </p:nvSpPr>
        <p:spPr>
          <a:xfrm>
            <a:off x="178162" y="101239"/>
            <a:ext cx="7478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Муниципальная программа Нефтеюганского района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«Развитие агропромышленного комплекса»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2E8A268B-9B81-4344-BE0F-62E891846865}"/>
              </a:ext>
            </a:extLst>
          </p:cNvPr>
          <p:cNvSpPr/>
          <p:nvPr/>
        </p:nvSpPr>
        <p:spPr>
          <a:xfrm>
            <a:off x="244471" y="2223789"/>
            <a:ext cx="84868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Комплекс процессных мероприятий «Проведение ветеринарно-профилактических, диагностических, противоэпизоотических мероприятий, направленных на предупреждение и ликвидацию болезней, общих для человека и животных»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734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07707" y="197643"/>
            <a:ext cx="8204895" cy="6193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ea typeface="+mn-ea"/>
                <a:cs typeface="+mn-cs"/>
              </a:rPr>
              <a:t>Карта результатов</a:t>
            </a:r>
            <a:endParaRPr lang="en-US" sz="36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grpSp>
        <p:nvGrpSpPr>
          <p:cNvPr id="2" name="Группа 54">
            <a:extLst>
              <a:ext uri="{FF2B5EF4-FFF2-40B4-BE49-F238E27FC236}">
                <a16:creationId xmlns:a16="http://schemas.microsoft.com/office/drawing/2014/main" id="{2EA95D50-85BF-4E5B-A1B6-16FB428D6EBE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6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957943" y="1328542"/>
            <a:ext cx="6889350" cy="1496341"/>
            <a:chOff x="2819528" y="1230939"/>
            <a:chExt cx="3270938" cy="1894218"/>
          </a:xfrm>
        </p:grpSpPr>
        <p:sp>
          <p:nvSpPr>
            <p:cNvPr id="47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819528" y="1230939"/>
              <a:ext cx="3270938" cy="1894218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832802" y="1283586"/>
              <a:ext cx="3107508" cy="382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defRPr/>
              </a:pPr>
              <a:endPara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957943" y="1526978"/>
            <a:ext cx="68893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 финансирования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2030 года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817 958,01771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на 2025 год 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136 817,72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</a:p>
        </p:txBody>
      </p:sp>
      <p:grpSp>
        <p:nvGrpSpPr>
          <p:cNvPr id="85" name="Группа 49">
            <a:extLst>
              <a:ext uri="{FF2B5EF4-FFF2-40B4-BE49-F238E27FC236}">
                <a16:creationId xmlns:a16="http://schemas.microsoft.com/office/drawing/2014/main" id="{5995F54D-804C-4588-83C6-0989B55A8FF8}"/>
              </a:ext>
            </a:extLst>
          </p:cNvPr>
          <p:cNvGrpSpPr/>
          <p:nvPr/>
        </p:nvGrpSpPr>
        <p:grpSpPr>
          <a:xfrm>
            <a:off x="6027792" y="3017454"/>
            <a:ext cx="2920263" cy="2156795"/>
            <a:chOff x="2243854" y="1571825"/>
            <a:chExt cx="3270938" cy="2013886"/>
          </a:xfrm>
        </p:grpSpPr>
        <p:sp>
          <p:nvSpPr>
            <p:cNvPr id="88" name="Скругленный прямоугольник 27">
              <a:extLst>
                <a:ext uri="{FF2B5EF4-FFF2-40B4-BE49-F238E27FC236}">
                  <a16:creationId xmlns:a16="http://schemas.microsoft.com/office/drawing/2014/main" id="{18BBF46F-3367-4218-942E-7D1BF5751F0E}"/>
                </a:ext>
              </a:extLst>
            </p:cNvPr>
            <p:cNvSpPr/>
            <p:nvPr/>
          </p:nvSpPr>
          <p:spPr>
            <a:xfrm>
              <a:off x="2243854" y="1571825"/>
              <a:ext cx="3270938" cy="2013886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28575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endParaRPr>
            </a:p>
          </p:txBody>
        </p:sp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B37C3450-A785-44AA-B8BA-B153D3D28E7D}"/>
                </a:ext>
              </a:extLst>
            </p:cNvPr>
            <p:cNvSpPr/>
            <p:nvPr/>
          </p:nvSpPr>
          <p:spPr>
            <a:xfrm>
              <a:off x="2325568" y="1662771"/>
              <a:ext cx="3107508" cy="787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57200">
                <a:defRPr/>
              </a:pPr>
              <a:r>
                <a:rPr lang="ru-RU" sz="2400" b="1" dirty="0">
                  <a:solidFill>
                    <a:srgbClr val="5B9BD5">
                      <a:lumMod val="50000"/>
                    </a:srgbClr>
                  </a:solidFill>
                </a:rPr>
                <a:t>Обеспеченность приютами для животных, </a:t>
              </a:r>
              <a:r>
                <a:rPr lang="en-US" sz="2400" b="1" dirty="0">
                  <a:solidFill>
                    <a:srgbClr val="5B9BD5">
                      <a:lumMod val="50000"/>
                    </a:srgbClr>
                  </a:solidFill>
                </a:rPr>
                <a:t>%</a:t>
              </a:r>
              <a:endParaRPr lang="ru-RU" sz="2400" b="1" dirty="0">
                <a:solidFill>
                  <a:srgbClr val="5B9BD5">
                    <a:lumMod val="50000"/>
                  </a:srgbClr>
                </a:solidFill>
              </a:endParaRPr>
            </a:p>
          </p:txBody>
        </p:sp>
      </p:grpSp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131" y="4596801"/>
            <a:ext cx="354013" cy="13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" name="Скругленный прямоугольник 27">
            <a:extLst>
              <a:ext uri="{FF2B5EF4-FFF2-40B4-BE49-F238E27FC236}">
                <a16:creationId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309518" y="3064499"/>
            <a:ext cx="2895573" cy="21567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Medium" pitchFamily="34" charset="0"/>
              <a:ea typeface="+mn-ea"/>
              <a:cs typeface="+mn-cs"/>
            </a:endParaRP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B37C3450-A785-44AA-B8BA-B153D3D28E7D}"/>
              </a:ext>
            </a:extLst>
          </p:cNvPr>
          <p:cNvSpPr/>
          <p:nvPr/>
        </p:nvSpPr>
        <p:spPr>
          <a:xfrm>
            <a:off x="496179" y="3229412"/>
            <a:ext cx="228765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defRPr/>
            </a:pPr>
            <a:r>
              <a:rPr lang="ru-RU" b="1" dirty="0">
                <a:solidFill>
                  <a:srgbClr val="5B9BD5">
                    <a:lumMod val="50000"/>
                  </a:srgbClr>
                </a:solidFill>
              </a:rPr>
              <a:t>Производство продукции сельского хозяйства,  </a:t>
            </a:r>
          </a:p>
          <a:p>
            <a:pPr lvl="0" algn="ctr" defTabSz="457200">
              <a:defRPr/>
            </a:pPr>
            <a:r>
              <a:rPr lang="ru-RU" b="1" dirty="0">
                <a:solidFill>
                  <a:srgbClr val="5B9BD5">
                    <a:lumMod val="50000"/>
                  </a:srgbClr>
                </a:solidFill>
              </a:rPr>
              <a:t>млн.руб</a:t>
            </a:r>
            <a:r>
              <a:rPr lang="ru-RU" sz="2400" b="1" dirty="0">
                <a:solidFill>
                  <a:srgbClr val="5B9BD5">
                    <a:lumMod val="50000"/>
                  </a:srgbClr>
                </a:solidFill>
              </a:rPr>
              <a:t>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453638" y="4610074"/>
            <a:ext cx="10086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445,0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214722F2-AF72-42B2-B649-F7E7EE48D3CF}"/>
              </a:ext>
            </a:extLst>
          </p:cNvPr>
          <p:cNvSpPr/>
          <p:nvPr/>
        </p:nvSpPr>
        <p:spPr>
          <a:xfrm>
            <a:off x="2204186" y="4612788"/>
            <a:ext cx="1140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472,4</a:t>
            </a:r>
          </a:p>
        </p:txBody>
      </p:sp>
      <p:pic>
        <p:nvPicPr>
          <p:cNvPr id="107" name="Picture 3" descr="C:\Users\BetehtinaKA\Desktop\122555.jpg">
            <a:extLst>
              <a:ext uri="{FF2B5EF4-FFF2-40B4-BE49-F238E27FC236}">
                <a16:creationId xmlns:a16="http://schemas.microsoft.com/office/drawing/2014/main" id="{2C8ACAD2-FD5B-4C96-93E4-6773FEFAD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401" y="4403597"/>
            <a:ext cx="797872" cy="73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Рисунок 83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8526AA86-4977-4EDA-94D6-EA2C987390A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931" y="144900"/>
            <a:ext cx="1261872" cy="966978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Прямоугольник 72">
            <a:extLst>
              <a:ext uri="{FF2B5EF4-FFF2-40B4-BE49-F238E27FC236}">
                <a16:creationId xmlns:a16="http://schemas.microsoft.com/office/drawing/2014/main" id="{5F1557D8-7184-4345-A9FE-A56D0DB16D03}"/>
              </a:ext>
            </a:extLst>
          </p:cNvPr>
          <p:cNvSpPr/>
          <p:nvPr/>
        </p:nvSpPr>
        <p:spPr>
          <a:xfrm>
            <a:off x="6387169" y="4424698"/>
            <a:ext cx="9237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46CB4222-C939-4B94-BC0B-8847DD0F85A7}"/>
              </a:ext>
            </a:extLst>
          </p:cNvPr>
          <p:cNvSpPr/>
          <p:nvPr/>
        </p:nvSpPr>
        <p:spPr>
          <a:xfrm>
            <a:off x="7957469" y="4403597"/>
            <a:ext cx="732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>
                <a:solidFill>
                  <a:srgbClr val="00B050"/>
                </a:solidFill>
                <a:latin typeface="Calibri" panose="020F0502020204030204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222291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тыс.рублей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201475487"/>
              </p:ext>
            </p:extLst>
          </p:nvPr>
        </p:nvGraphicFramePr>
        <p:xfrm>
          <a:off x="3925973" y="1194643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535909"/>
              </p:ext>
            </p:extLst>
          </p:nvPr>
        </p:nvGraphicFramePr>
        <p:xfrm>
          <a:off x="2360561" y="1596665"/>
          <a:ext cx="2234240" cy="41737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4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78907">
                <a:tc>
                  <a:txBody>
                    <a:bodyPr/>
                    <a:lstStyle/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37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Ханты-Мансийского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автономного округа -Югра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6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Нефтеюганского</a:t>
                      </a:r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района</a:t>
                      </a: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endParaRPr lang="ru-RU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6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1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1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0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42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Franklin Gothic Medium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3" name="Прямоугольник 82"/>
          <p:cNvSpPr/>
          <p:nvPr/>
        </p:nvSpPr>
        <p:spPr>
          <a:xfrm>
            <a:off x="415329" y="2919883"/>
            <a:ext cx="336430" cy="334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424628" y="3752499"/>
            <a:ext cx="319176" cy="334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71630" y="3683562"/>
            <a:ext cx="14575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18 119,42000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886964" y="2910060"/>
            <a:ext cx="1767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118 698,3000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2864402"/>
              </p:ext>
            </p:extLst>
          </p:nvPr>
        </p:nvGraphicFramePr>
        <p:xfrm>
          <a:off x="4320234" y="1655159"/>
          <a:ext cx="4678325" cy="3997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925422" y="5633039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136 817,72000</a:t>
            </a:r>
            <a:endParaRPr lang="ru-RU" sz="2000" b="1" dirty="0">
              <a:solidFill>
                <a:srgbClr val="00B050"/>
              </a:solidFill>
              <a:latin typeface="Franklin Gothic Medium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86964" y="4457064"/>
            <a:ext cx="1562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0,0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24628" y="4457064"/>
            <a:ext cx="319176" cy="33400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 descr="\\10.10.1.6\общие папки\Обмен\#БРЕНДБУК\Логотип и шрифт\Логотип\Лого без  слогана.png">
            <a:extLst>
              <a:ext uri="{FF2B5EF4-FFF2-40B4-BE49-F238E27FC236}">
                <a16:creationId xmlns:a16="http://schemas.microsoft.com/office/drawing/2014/main" id="{BB1F6EE2-05D3-492F-AE71-BD65398351F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687" y="57928"/>
            <a:ext cx="1261872" cy="966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2438</TotalTime>
  <Words>407</Words>
  <Application>Microsoft Office PowerPoint</Application>
  <PresentationFormat>Экран (4:3)</PresentationFormat>
  <Paragraphs>83</Paragraphs>
  <Slides>8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Березецкая Юлия Николаевна</cp:lastModifiedBy>
  <cp:revision>298</cp:revision>
  <cp:lastPrinted>2018-10-02T05:15:37Z</cp:lastPrinted>
  <dcterms:created xsi:type="dcterms:W3CDTF">2018-09-04T12:10:47Z</dcterms:created>
  <dcterms:modified xsi:type="dcterms:W3CDTF">2024-11-29T04:09:20Z</dcterms:modified>
</cp:coreProperties>
</file>