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5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6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7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8" r:id="rId3"/>
    <p:sldId id="298" r:id="rId4"/>
    <p:sldId id="302" r:id="rId5"/>
    <p:sldId id="303" r:id="rId6"/>
    <p:sldId id="304" r:id="rId7"/>
    <p:sldId id="305" r:id="rId8"/>
    <p:sldId id="306" r:id="rId9"/>
    <p:sldId id="309" r:id="rId10"/>
    <p:sldId id="311" r:id="rId11"/>
    <p:sldId id="310" r:id="rId12"/>
    <p:sldId id="312" r:id="rId13"/>
    <p:sldId id="290" r:id="rId14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03" userDrawn="1">
          <p15:clr>
            <a:srgbClr val="A4A3A4"/>
          </p15:clr>
        </p15:guide>
        <p15:guide id="2" pos="4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F6FE"/>
    <a:srgbClr val="2B7885"/>
    <a:srgbClr val="F1FCFE"/>
    <a:srgbClr val="6BC5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35" autoAdjust="0"/>
    <p:restoredTop sz="98514" autoAdjust="0"/>
  </p:normalViewPr>
  <p:slideViewPr>
    <p:cSldViewPr snapToGrid="0">
      <p:cViewPr varScale="1">
        <p:scale>
          <a:sx n="110" d="100"/>
          <a:sy n="110" d="100"/>
        </p:scale>
        <p:origin x="732" y="96"/>
      </p:cViewPr>
      <p:guideLst>
        <p:guide orient="horz" pos="1003"/>
        <p:guide pos="4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vert="horz"/>
          <a:lstStyle/>
          <a:p>
            <a:pPr>
              <a:defRPr sz="1600" b="0">
                <a:solidFill>
                  <a:schemeClr val="tx2">
                    <a:lumMod val="50000"/>
                  </a:schemeClr>
                </a:solidFill>
              </a:defRPr>
            </a:pPr>
            <a:r>
              <a:rPr lang="ru-RU" sz="1600" b="0">
                <a:solidFill>
                  <a:schemeClr val="tx2">
                    <a:lumMod val="50000"/>
                  </a:schemeClr>
                </a:solidFill>
              </a:rPr>
              <a:t>2019 год</a:t>
            </a:r>
          </a:p>
        </c:rich>
      </c:tx>
      <c:layout>
        <c:manualLayout>
          <c:xMode val="edge"/>
          <c:yMode val="edge"/>
          <c:x val="0.40297895796917743"/>
          <c:y val="1.6103774242837467E-2"/>
        </c:manualLayout>
      </c:layout>
      <c:overlay val="0"/>
    </c:title>
    <c:autoTitleDeleted val="0"/>
    <c:plotArea>
      <c:layout/>
      <c:doughnut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63"/>
      </c:doughnutChart>
    </c:plotArea>
    <c:plotVisOnly val="1"/>
    <c:dispBlanksAs val="zero"/>
    <c:showDLblsOverMax val="0"/>
  </c:chart>
  <c:txPr>
    <a:bodyPr/>
    <a:lstStyle/>
    <a:p>
      <a:pPr>
        <a:defRPr sz="1800" b="1">
          <a:latin typeface="Franklin Gothic Medium" pitchFamily="34" charset="0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vert="horz"/>
          <a:lstStyle/>
          <a:p>
            <a:pPr>
              <a:defRPr/>
            </a:pPr>
            <a:r>
              <a:rPr lang="ru-RU" dirty="0"/>
              <a:t>2024 год</a:t>
            </a:r>
          </a:p>
        </c:rich>
      </c:tx>
      <c:layout>
        <c:manualLayout>
          <c:xMode val="edge"/>
          <c:yMode val="edge"/>
          <c:x val="0.40297895796917726"/>
          <c:y val="1.6103774242837449E-2"/>
        </c:manualLayout>
      </c:layout>
      <c:overlay val="0"/>
    </c:title>
    <c:autoTitleDeleted val="0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5276008618945014"/>
          <c:y val="0.12654730390728397"/>
          <c:w val="0.74458957762141864"/>
          <c:h val="0.8512681193877184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Бюджет ХМАО</c:v>
                </c:pt>
                <c:pt idx="1">
                  <c:v>Бюджета района</c:v>
                </c:pt>
                <c:pt idx="2">
                  <c:v>иные источники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132391.4</c:v>
                </c:pt>
                <c:pt idx="1">
                  <c:v>19501.078949999999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F1F7-4D2D-893B-5ED8A7AA05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shape val="box"/>
        <c:axId val="1965414192"/>
        <c:axId val="1965415440"/>
        <c:axId val="113553104"/>
      </c:bar3DChart>
      <c:catAx>
        <c:axId val="19654141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965415440"/>
        <c:crosses val="autoZero"/>
        <c:auto val="1"/>
        <c:lblAlgn val="ctr"/>
        <c:lblOffset val="100"/>
        <c:noMultiLvlLbl val="0"/>
      </c:catAx>
      <c:valAx>
        <c:axId val="1965415440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extTo"/>
        <c:crossAx val="1965414192"/>
        <c:crosses val="autoZero"/>
        <c:crossBetween val="between"/>
      </c:valAx>
      <c:serAx>
        <c:axId val="113553104"/>
        <c:scaling>
          <c:orientation val="minMax"/>
        </c:scaling>
        <c:delete val="1"/>
        <c:axPos val="b"/>
        <c:majorTickMark val="out"/>
        <c:minorTickMark val="none"/>
        <c:tickLblPos val="nextTo"/>
        <c:crossAx val="1965415440"/>
        <c:crosses val="autoZero"/>
      </c:serAx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</dgm:pt>
  </dgm:ptLst>
  <dgm:cxnLst>
    <dgm:cxn modelId="{92DB8887-2F49-4E49-AA8A-30C810E4B9D4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</dgm:pt>
  </dgm:ptLst>
  <dgm:cxnLst>
    <dgm:cxn modelId="{87A693C3-E2C2-497D-AC84-A2BBB6AB65DC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</dgm:pt>
  </dgm:ptLst>
  <dgm:cxnLst>
    <dgm:cxn modelId="{1292D811-AB55-444E-90C6-998381BB49D0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</dgm:pt>
  </dgm:ptLst>
  <dgm:cxnLst>
    <dgm:cxn modelId="{33D55287-0320-45D3-AF3E-4BB8F54FDD84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</dgm:pt>
  </dgm:ptLst>
  <dgm:cxnLst>
    <dgm:cxn modelId="{53EED496-D564-480E-B9DE-127E062D5F90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</dgm:pt>
  </dgm:ptLst>
  <dgm:cxnLst>
    <dgm:cxn modelId="{64D6C65E-92B0-43F6-A5D6-F0D0FA576F49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</dgm:pt>
  </dgm:ptLst>
  <dgm:cxnLst>
    <dgm:cxn modelId="{E0C2293A-8ED0-4209-B83F-456E8C560223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E2E293-8A7E-4A1F-A8EB-8D025A56A6DB}" type="datetimeFigureOut">
              <a:rPr lang="ru-RU" smtClean="0"/>
              <a:pPr/>
              <a:t>10.10.2024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60616A-6DF1-4AE2-B7B6-2273E8C789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355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04617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45113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56838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19909" y="1570937"/>
            <a:ext cx="4015596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61846" y="4240392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10/10/2024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Рисунок 7" descr="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 rot="16200000">
            <a:off x="3545349" y="1259350"/>
            <a:ext cx="2053301" cy="9144000"/>
          </a:xfrm>
          <a:prstGeom prst="rect">
            <a:avLst/>
          </a:prstGeom>
        </p:spPr>
      </p:pic>
      <p:pic>
        <p:nvPicPr>
          <p:cNvPr id="9" name="Рисунок 8" descr="лого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595925" y="862640"/>
            <a:ext cx="2576102" cy="3142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9142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10/10/2024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94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10/10/2024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002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10/10/2024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464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10/10/2024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076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10/10/2024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74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10/10/2024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097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10/10/2024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073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10/10/2024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137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10/10/2024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878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10/10/2024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276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19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E7815E-F7B8-4E93-9F6C-89F6C3C8DBB8}" type="datetimeFigureOut">
              <a:rPr lang="en-US" smtClean="0"/>
              <a:pPr/>
              <a:t>10/10/2024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459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11" Type="http://schemas.openxmlformats.org/officeDocument/2006/relationships/image" Target="../media/image5.png"/><Relationship Id="rId5" Type="http://schemas.openxmlformats.org/officeDocument/2006/relationships/diagramQuickStyle" Target="../diagrams/quickStyle7.xml"/><Relationship Id="rId10" Type="http://schemas.openxmlformats.org/officeDocument/2006/relationships/image" Target="../media/image8.png"/><Relationship Id="rId4" Type="http://schemas.openxmlformats.org/officeDocument/2006/relationships/diagramLayout" Target="../diagrams/layout7.xml"/><Relationship Id="rId9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chart" Target="../charts/char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5.pn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8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11" Type="http://schemas.openxmlformats.org/officeDocument/2006/relationships/image" Target="../media/image5.png"/><Relationship Id="rId5" Type="http://schemas.openxmlformats.org/officeDocument/2006/relationships/diagramQuickStyle" Target="../diagrams/quickStyle2.xml"/><Relationship Id="rId10" Type="http://schemas.openxmlformats.org/officeDocument/2006/relationships/image" Target="../media/image8.png"/><Relationship Id="rId4" Type="http://schemas.openxmlformats.org/officeDocument/2006/relationships/diagramLayout" Target="../diagrams/layout2.xml"/><Relationship Id="rId9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11" Type="http://schemas.openxmlformats.org/officeDocument/2006/relationships/image" Target="../media/image5.png"/><Relationship Id="rId5" Type="http://schemas.openxmlformats.org/officeDocument/2006/relationships/diagramQuickStyle" Target="../diagrams/quickStyle3.xml"/><Relationship Id="rId10" Type="http://schemas.openxmlformats.org/officeDocument/2006/relationships/image" Target="../media/image8.png"/><Relationship Id="rId4" Type="http://schemas.openxmlformats.org/officeDocument/2006/relationships/diagramLayout" Target="../diagrams/layout3.xml"/><Relationship Id="rId9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11" Type="http://schemas.openxmlformats.org/officeDocument/2006/relationships/image" Target="../media/image5.png"/><Relationship Id="rId5" Type="http://schemas.openxmlformats.org/officeDocument/2006/relationships/diagramQuickStyle" Target="../diagrams/quickStyle4.xml"/><Relationship Id="rId10" Type="http://schemas.openxmlformats.org/officeDocument/2006/relationships/image" Target="../media/image8.png"/><Relationship Id="rId4" Type="http://schemas.openxmlformats.org/officeDocument/2006/relationships/diagramLayout" Target="../diagrams/layout4.xml"/><Relationship Id="rId9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11" Type="http://schemas.openxmlformats.org/officeDocument/2006/relationships/image" Target="../media/image5.png"/><Relationship Id="rId5" Type="http://schemas.openxmlformats.org/officeDocument/2006/relationships/diagramQuickStyle" Target="../diagrams/quickStyle5.xml"/><Relationship Id="rId10" Type="http://schemas.openxmlformats.org/officeDocument/2006/relationships/image" Target="../media/image8.png"/><Relationship Id="rId4" Type="http://schemas.openxmlformats.org/officeDocument/2006/relationships/diagramLayout" Target="../diagrams/layout5.xml"/><Relationship Id="rId9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11" Type="http://schemas.openxmlformats.org/officeDocument/2006/relationships/image" Target="../media/image5.png"/><Relationship Id="rId5" Type="http://schemas.openxmlformats.org/officeDocument/2006/relationships/diagramQuickStyle" Target="../diagrams/quickStyle6.xml"/><Relationship Id="rId10" Type="http://schemas.openxmlformats.org/officeDocument/2006/relationships/image" Target="../media/image8.png"/><Relationship Id="rId4" Type="http://schemas.openxmlformats.org/officeDocument/2006/relationships/diagramLayout" Target="../diagrams/layout6.xml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0A27F27E-F580-443D-9596-5D833176EA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9709" y="1231900"/>
            <a:ext cx="7914904" cy="141222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Публичная декларация</a:t>
            </a:r>
            <a:b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</a:b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муниципальной программы Нефтеюганского района</a:t>
            </a:r>
            <a:endParaRPr lang="en-US" sz="2400" b="1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grpSp>
        <p:nvGrpSpPr>
          <p:cNvPr id="5" name="Группа 4">
            <a:extLst>
              <a:ext uri="{FF2B5EF4-FFF2-40B4-BE49-F238E27FC236}">
                <a16:creationId xmlns:a16="http://schemas.microsoft.com/office/drawing/2014/main" id="{CAE22D93-86C6-4012-8C95-C05004B2E97F}"/>
              </a:ext>
            </a:extLst>
          </p:cNvPr>
          <p:cNvGrpSpPr/>
          <p:nvPr/>
        </p:nvGrpSpPr>
        <p:grpSpPr>
          <a:xfrm>
            <a:off x="947651" y="2754884"/>
            <a:ext cx="7721336" cy="89285"/>
            <a:chOff x="947651" y="2754884"/>
            <a:chExt cx="7257566" cy="89285"/>
          </a:xfrm>
        </p:grpSpPr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id="{37A4C5B6-209B-448F-B247-975927B0C84B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>
              <a:extLst>
                <a:ext uri="{FF2B5EF4-FFF2-40B4-BE49-F238E27FC236}">
                  <a16:creationId xmlns:a16="http://schemas.microsoft.com/office/drawing/2014/main" id="{C1FFCA75-318C-48BA-A2C5-8D9CCF5F7332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8" name="Title 1">
            <a:extLst>
              <a:ext uri="{FF2B5EF4-FFF2-40B4-BE49-F238E27FC236}">
                <a16:creationId xmlns:a16="http://schemas.microsoft.com/office/drawing/2014/main" id="{7EC25E79-69F1-4C15-99AF-A1FE4E9DF738}"/>
              </a:ext>
            </a:extLst>
          </p:cNvPr>
          <p:cNvSpPr txBox="1">
            <a:spLocks/>
          </p:cNvSpPr>
          <p:nvPr/>
        </p:nvSpPr>
        <p:spPr>
          <a:xfrm>
            <a:off x="1774607" y="2865206"/>
            <a:ext cx="5702039" cy="141706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br>
              <a:rPr lang="en-US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</a:br>
            <a:endParaRPr lang="en-US" sz="2400" b="1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947651" y="3122658"/>
            <a:ext cx="772133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  <a:ea typeface="+mj-ea"/>
                <a:cs typeface="+mj-cs"/>
              </a:rPr>
              <a:t>«Развитие агропромышленного комплекса»</a:t>
            </a:r>
            <a:br>
              <a:rPr kumimoji="0" lang="ru-RU" sz="2100" b="1" i="1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9" name="Рисунок 8" descr="\\10.10.1.6\общие папки\Обмен\#БРЕНДБУК\Логотип и шрифт\Логотип\Лого без  слогана.png">
            <a:extLst>
              <a:ext uri="{FF2B5EF4-FFF2-40B4-BE49-F238E27FC236}">
                <a16:creationId xmlns:a16="http://schemas.microsoft.com/office/drawing/2014/main" id="{0BF88B95-7AED-4391-9C48-3F0AC3679115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387" y="339635"/>
            <a:ext cx="1261872" cy="10768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994360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122464144"/>
              </p:ext>
            </p:extLst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3" name="Прямоугольник 42"/>
          <p:cNvSpPr/>
          <p:nvPr/>
        </p:nvSpPr>
        <p:spPr>
          <a:xfrm>
            <a:off x="3700733" y="1518250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328515" y="1481659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303024" y="1625188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20115" y="143787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90249" y="147303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407" y="1561382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372140" y="2087467"/>
            <a:ext cx="721950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rgbClr val="FF0000"/>
              </a:buClr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3. </a:t>
            </a:r>
            <a:r>
              <a:rPr lang="ru-RU" sz="18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</a:rPr>
              <a:t>Обеспечение безопасности населения при осуществлении деятельности по обращению с животными без владельцев</a:t>
            </a:r>
            <a:endParaRPr lang="en-US" sz="1700" b="1" dirty="0">
              <a:solidFill>
                <a:schemeClr val="tx2">
                  <a:lumMod val="50000"/>
                </a:schemeClr>
              </a:solidFill>
              <a:latin typeface="Franklin Gothic Book" pitchFamily="34" charset="0"/>
            </a:endParaRPr>
          </a:p>
          <a:p>
            <a:pPr lvl="0" algn="just">
              <a:buClr>
                <a:srgbClr val="FF0000"/>
              </a:buClr>
            </a:pPr>
            <a:endParaRPr lang="ru-RU" b="1" dirty="0">
              <a:solidFill>
                <a:schemeClr val="tx2">
                  <a:lumMod val="50000"/>
                </a:schemeClr>
              </a:solidFill>
              <a:latin typeface="Franklin Gothic Book" pitchFamily="34" charset="0"/>
            </a:endParaRPr>
          </a:p>
        </p:txBody>
      </p:sp>
      <p:grpSp>
        <p:nvGrpSpPr>
          <p:cNvPr id="2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7" y="115334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8" name="Прямоугольник 27"/>
          <p:cNvSpPr/>
          <p:nvPr/>
        </p:nvSpPr>
        <p:spPr>
          <a:xfrm>
            <a:off x="872192" y="1494661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459191" y="1509623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212" y="1561380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31321" y="1466491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257861" y="1599085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43" y="1586079"/>
            <a:ext cx="363500" cy="363500"/>
          </a:xfrm>
          <a:prstGeom prst="rect">
            <a:avLst/>
          </a:prstGeom>
        </p:spPr>
      </p:pic>
      <p:sp>
        <p:nvSpPr>
          <p:cNvPr id="34" name="Скругленный прямоугольник 33"/>
          <p:cNvSpPr/>
          <p:nvPr/>
        </p:nvSpPr>
        <p:spPr>
          <a:xfrm>
            <a:off x="312050" y="3244794"/>
            <a:ext cx="2550732" cy="1204820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осуществление деятельности по обращению с животными без владельцев</a:t>
            </a: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2981281" y="3244794"/>
            <a:ext cx="2573736" cy="1196197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обеспечение безопасности населения </a:t>
            </a: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5571895" y="2770880"/>
            <a:ext cx="3390393" cy="788097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начальник отдела по сельскому хозяйству администрации Нефтеюганского района</a:t>
            </a:r>
          </a:p>
          <a:p>
            <a:pPr algn="ctr"/>
            <a:endParaRPr lang="ru-RU" sz="900" b="1" dirty="0">
              <a:solidFill>
                <a:schemeClr val="tx1"/>
              </a:solidFill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5571895" y="3649912"/>
            <a:ext cx="3402418" cy="711645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руководитель службы по обращению с животными МКУ «УДА НР»</a:t>
            </a:r>
          </a:p>
        </p:txBody>
      </p:sp>
      <p:pic>
        <p:nvPicPr>
          <p:cNvPr id="42" name="Рисунок 41" descr="\\10.10.1.6\общие папки\Обмен\#БРЕНДБУК\Логотип и шрифт\Логотип\Лого без  слогана.png">
            <a:extLst>
              <a:ext uri="{FF2B5EF4-FFF2-40B4-BE49-F238E27FC236}">
                <a16:creationId xmlns:a16="http://schemas.microsoft.com/office/drawing/2014/main" id="{63745F77-BB30-4684-A9A9-6FAA0C940CEB}"/>
              </a:ext>
            </a:extLst>
          </p:cNvPr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4931" y="144900"/>
            <a:ext cx="1261872" cy="966978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7F8791C3-2735-4C4F-B7ED-2C61B8ADDC7E}"/>
              </a:ext>
            </a:extLst>
          </p:cNvPr>
          <p:cNvSpPr txBox="1"/>
          <p:nvPr/>
        </p:nvSpPr>
        <p:spPr>
          <a:xfrm>
            <a:off x="178162" y="101239"/>
            <a:ext cx="74785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Муниципальная программа Нефтеюганского района </a:t>
            </a:r>
          </a:p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«Развитие агропромышленного комплекса»</a:t>
            </a:r>
          </a:p>
        </p:txBody>
      </p:sp>
      <p:sp>
        <p:nvSpPr>
          <p:cNvPr id="49" name="Пятиугольник 60">
            <a:extLst>
              <a:ext uri="{FF2B5EF4-FFF2-40B4-BE49-F238E27FC236}">
                <a16:creationId xmlns:a16="http://schemas.microsoft.com/office/drawing/2014/main" id="{1612D7A1-76A8-48B0-83E2-07747ECDE231}"/>
              </a:ext>
            </a:extLst>
          </p:cNvPr>
          <p:cNvSpPr/>
          <p:nvPr/>
        </p:nvSpPr>
        <p:spPr>
          <a:xfrm>
            <a:off x="229688" y="5123864"/>
            <a:ext cx="3402546" cy="730630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1400" b="1" dirty="0">
                <a:solidFill>
                  <a:schemeClr val="bg1"/>
                </a:solidFill>
              </a:rPr>
              <a:t>Доля животных без владельцев (собак), возвращенных в прежние места обитания- 0 % к 2030году</a:t>
            </a:r>
          </a:p>
        </p:txBody>
      </p:sp>
      <p:sp>
        <p:nvSpPr>
          <p:cNvPr id="61" name="Пятиугольник 60"/>
          <p:cNvSpPr/>
          <p:nvPr/>
        </p:nvSpPr>
        <p:spPr>
          <a:xfrm>
            <a:off x="368267" y="4494516"/>
            <a:ext cx="4369195" cy="606925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1400" b="1" dirty="0">
                <a:solidFill>
                  <a:schemeClr val="bg1"/>
                </a:solidFill>
              </a:rPr>
              <a:t>Доля животных без владельцев (собак), переданных новым владельцам – 50 % к 2030 году</a:t>
            </a:r>
          </a:p>
        </p:txBody>
      </p:sp>
      <p:sp>
        <p:nvSpPr>
          <p:cNvPr id="52" name="Пятиугольник 60">
            <a:extLst>
              <a:ext uri="{FF2B5EF4-FFF2-40B4-BE49-F238E27FC236}">
                <a16:creationId xmlns:a16="http://schemas.microsoft.com/office/drawing/2014/main" id="{F93D3EDC-C25E-4409-8362-4C71ADBE2ACE}"/>
              </a:ext>
            </a:extLst>
          </p:cNvPr>
          <p:cNvSpPr/>
          <p:nvPr/>
        </p:nvSpPr>
        <p:spPr>
          <a:xfrm>
            <a:off x="244534" y="5876917"/>
            <a:ext cx="3402546" cy="704054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1400" b="1" dirty="0">
                <a:solidFill>
                  <a:schemeClr val="bg1"/>
                </a:solidFill>
              </a:rPr>
              <a:t>Снижение численности животных без владельцев (собак) к предыдущему году-15 % к 2030 году</a:t>
            </a:r>
          </a:p>
        </p:txBody>
      </p:sp>
      <p:sp>
        <p:nvSpPr>
          <p:cNvPr id="53" name="Пятиугольник 60">
            <a:extLst>
              <a:ext uri="{FF2B5EF4-FFF2-40B4-BE49-F238E27FC236}">
                <a16:creationId xmlns:a16="http://schemas.microsoft.com/office/drawing/2014/main" id="{14A31F17-1F90-42C9-BD68-EBC0C6B3AFA9}"/>
              </a:ext>
            </a:extLst>
          </p:cNvPr>
          <p:cNvSpPr/>
          <p:nvPr/>
        </p:nvSpPr>
        <p:spPr>
          <a:xfrm>
            <a:off x="4919958" y="4336607"/>
            <a:ext cx="3402546" cy="730630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1400" b="1" dirty="0">
                <a:solidFill>
                  <a:schemeClr val="bg1"/>
                </a:solidFill>
              </a:rPr>
              <a:t>Количество обращений граждан в расчете на 10 тыс. человек населения - 3 ед. к 2030году</a:t>
            </a:r>
          </a:p>
        </p:txBody>
      </p:sp>
      <p:sp>
        <p:nvSpPr>
          <p:cNvPr id="55" name="Пятиугольник 60">
            <a:extLst>
              <a:ext uri="{FF2B5EF4-FFF2-40B4-BE49-F238E27FC236}">
                <a16:creationId xmlns:a16="http://schemas.microsoft.com/office/drawing/2014/main" id="{A2FB870E-3FF7-4223-8E80-2935F25F859E}"/>
              </a:ext>
            </a:extLst>
          </p:cNvPr>
          <p:cNvSpPr/>
          <p:nvPr/>
        </p:nvSpPr>
        <p:spPr>
          <a:xfrm>
            <a:off x="3429587" y="5062235"/>
            <a:ext cx="3402546" cy="730630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1400" b="1" dirty="0">
                <a:solidFill>
                  <a:schemeClr val="bg1"/>
                </a:solidFill>
              </a:rPr>
              <a:t>Количество нападений собак в расчете на 10 тыс. человек населения- 1 </a:t>
            </a:r>
            <a:r>
              <a:rPr lang="ru-RU" sz="1400" b="1" dirty="0" err="1">
                <a:solidFill>
                  <a:schemeClr val="bg1"/>
                </a:solidFill>
              </a:rPr>
              <a:t>ед.к</a:t>
            </a:r>
            <a:r>
              <a:rPr lang="ru-RU" sz="1400" b="1" dirty="0">
                <a:solidFill>
                  <a:schemeClr val="bg1"/>
                </a:solidFill>
              </a:rPr>
              <a:t> 2030 году</a:t>
            </a:r>
          </a:p>
        </p:txBody>
      </p:sp>
      <p:sp>
        <p:nvSpPr>
          <p:cNvPr id="57" name="Пятиугольник 60">
            <a:extLst>
              <a:ext uri="{FF2B5EF4-FFF2-40B4-BE49-F238E27FC236}">
                <a16:creationId xmlns:a16="http://schemas.microsoft.com/office/drawing/2014/main" id="{7928F83F-721E-490B-9E3B-EEFF0CB3E77E}"/>
              </a:ext>
            </a:extLst>
          </p:cNvPr>
          <p:cNvSpPr/>
          <p:nvPr/>
        </p:nvSpPr>
        <p:spPr>
          <a:xfrm>
            <a:off x="3497208" y="5774605"/>
            <a:ext cx="4054098" cy="932747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1400" b="1" dirty="0">
                <a:solidFill>
                  <a:schemeClr val="bg1"/>
                </a:solidFill>
              </a:rPr>
              <a:t>Обеспеченность территорий городских округов и муниципальных районов автономного округа площадками для выгула и дрессировки собак – 100 %</a:t>
            </a:r>
          </a:p>
        </p:txBody>
      </p:sp>
      <p:sp>
        <p:nvSpPr>
          <p:cNvPr id="56" name="Пятиугольник 60">
            <a:extLst>
              <a:ext uri="{FF2B5EF4-FFF2-40B4-BE49-F238E27FC236}">
                <a16:creationId xmlns:a16="http://schemas.microsoft.com/office/drawing/2014/main" id="{99B534B1-B426-42A8-AE46-E4A65693C4EA}"/>
              </a:ext>
            </a:extLst>
          </p:cNvPr>
          <p:cNvSpPr/>
          <p:nvPr/>
        </p:nvSpPr>
        <p:spPr>
          <a:xfrm>
            <a:off x="6621231" y="5250606"/>
            <a:ext cx="2423885" cy="542259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1400" b="1" dirty="0">
                <a:solidFill>
                  <a:schemeClr val="bg1"/>
                </a:solidFill>
              </a:rPr>
              <a:t>Доля выполненных заявок на отлов собак -100 %</a:t>
            </a:r>
          </a:p>
        </p:txBody>
      </p:sp>
    </p:spTree>
    <p:extLst>
      <p:ext uri="{BB962C8B-B14F-4D97-AF65-F5344CB8AC3E}">
        <p14:creationId xmlns:p14="http://schemas.microsoft.com/office/powerpoint/2010/main" val="29864590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307707" y="197643"/>
            <a:ext cx="8204895" cy="61935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  <a:ea typeface="+mn-ea"/>
                <a:cs typeface="+mn-cs"/>
              </a:rPr>
              <a:t>Карта результатов</a:t>
            </a:r>
            <a:endParaRPr lang="en-US" sz="24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  <a:ea typeface="+mn-ea"/>
              <a:cs typeface="+mn-cs"/>
            </a:endParaRPr>
          </a:p>
        </p:txBody>
      </p:sp>
      <p:grpSp>
        <p:nvGrpSpPr>
          <p:cNvPr id="2" name="Группа 54">
            <a:extLst>
              <a:ext uri="{FF2B5EF4-FFF2-40B4-BE49-F238E27FC236}">
                <a16:creationId xmlns:a16="http://schemas.microsoft.com/office/drawing/2014/main" id="{2EA95D50-85BF-4E5B-A1B6-16FB428D6EBE}"/>
              </a:ext>
            </a:extLst>
          </p:cNvPr>
          <p:cNvGrpSpPr/>
          <p:nvPr/>
        </p:nvGrpSpPr>
        <p:grpSpPr>
          <a:xfrm>
            <a:off x="-12192" y="1024906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1CF208F2-9143-4141-AC47-A0AB4967D7DF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1" name="Прямоугольник 60">
              <a:extLst>
                <a:ext uri="{FF2B5EF4-FFF2-40B4-BE49-F238E27FC236}">
                  <a16:creationId xmlns:a16="http://schemas.microsoft.com/office/drawing/2014/main" id="{FC32EAD5-2317-47E3-9632-A20E23416470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" name="Группа 49">
            <a:extLst>
              <a:ext uri="{FF2B5EF4-FFF2-40B4-BE49-F238E27FC236}">
                <a16:creationId xmlns:a16="http://schemas.microsoft.com/office/drawing/2014/main" id="{5995F54D-804C-4588-83C6-0989B55A8FF8}"/>
              </a:ext>
            </a:extLst>
          </p:cNvPr>
          <p:cNvGrpSpPr/>
          <p:nvPr/>
        </p:nvGrpSpPr>
        <p:grpSpPr>
          <a:xfrm>
            <a:off x="0" y="1267461"/>
            <a:ext cx="3678865" cy="1294985"/>
            <a:chOff x="2819528" y="1230939"/>
            <a:chExt cx="3270938" cy="1894218"/>
          </a:xfrm>
        </p:grpSpPr>
        <p:sp>
          <p:nvSpPr>
            <p:cNvPr id="62" name="Скругленный прямоугольник 27">
              <a:extLst>
                <a:ext uri="{FF2B5EF4-FFF2-40B4-BE49-F238E27FC236}">
                  <a16:creationId xmlns:a16="http://schemas.microsoft.com/office/drawing/2014/main" id="{18BBF46F-3367-4218-942E-7D1BF5751F0E}"/>
                </a:ext>
              </a:extLst>
            </p:cNvPr>
            <p:cNvSpPr/>
            <p:nvPr/>
          </p:nvSpPr>
          <p:spPr>
            <a:xfrm>
              <a:off x="2819528" y="1230939"/>
              <a:ext cx="3270938" cy="1894218"/>
            </a:xfrm>
            <a:prstGeom prst="roundRect">
              <a:avLst>
                <a:gd name="adj" fmla="val 0"/>
              </a:avLst>
            </a:prstGeom>
            <a:solidFill>
              <a:schemeClr val="lt1">
                <a:alpha val="71000"/>
              </a:schemeClr>
            </a:solidFill>
            <a:ln w="28575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 pitchFamily="34" charset="0"/>
                <a:ea typeface="+mn-ea"/>
                <a:cs typeface="+mn-cs"/>
              </a:endParaRPr>
            </a:p>
          </p:txBody>
        </p:sp>
        <p:sp>
          <p:nvSpPr>
            <p:cNvPr id="64" name="Прямоугольник 63">
              <a:extLst>
                <a:ext uri="{FF2B5EF4-FFF2-40B4-BE49-F238E27FC236}">
                  <a16:creationId xmlns:a16="http://schemas.microsoft.com/office/drawing/2014/main" id="{B37C3450-A785-44AA-B8BA-B153D3D28E7D}"/>
                </a:ext>
              </a:extLst>
            </p:cNvPr>
            <p:cNvSpPr/>
            <p:nvPr/>
          </p:nvSpPr>
          <p:spPr>
            <a:xfrm>
              <a:off x="2832802" y="1283585"/>
              <a:ext cx="3107508" cy="6964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457200">
                <a:defRPr/>
              </a:pPr>
              <a:r>
                <a:rPr lang="ru-RU" sz="1400" dirty="0">
                  <a:solidFill>
                    <a:srgbClr val="5B9BD5">
                      <a:lumMod val="50000"/>
                    </a:srgbClr>
                  </a:solidFill>
                </a:rPr>
                <a:t>Общее поголовье сельскохозяйственных животных (за исключением кроликов и птицы), голов</a:t>
              </a:r>
              <a:endParaRPr kumimoji="0" lang="ru-RU" sz="11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9" name="Прямоугольник 68">
              <a:extLst>
                <a:ext uri="{FF2B5EF4-FFF2-40B4-BE49-F238E27FC236}">
                  <a16:creationId xmlns:a16="http://schemas.microsoft.com/office/drawing/2014/main" id="{40656344-EC71-4798-A4FA-3E7E1E5C4B77}"/>
                </a:ext>
              </a:extLst>
            </p:cNvPr>
            <p:cNvSpPr/>
            <p:nvPr/>
          </p:nvSpPr>
          <p:spPr>
            <a:xfrm>
              <a:off x="4515350" y="2314171"/>
              <a:ext cx="1305594" cy="765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5200</a:t>
              </a:r>
            </a:p>
          </p:txBody>
        </p:sp>
        <p:sp>
          <p:nvSpPr>
            <p:cNvPr id="70" name="Прямоугольник 69">
              <a:extLst>
                <a:ext uri="{FF2B5EF4-FFF2-40B4-BE49-F238E27FC236}">
                  <a16:creationId xmlns:a16="http://schemas.microsoft.com/office/drawing/2014/main" id="{214722F2-AF72-42B2-B649-F7E7EE48D3CF}"/>
                </a:ext>
              </a:extLst>
            </p:cNvPr>
            <p:cNvSpPr/>
            <p:nvPr/>
          </p:nvSpPr>
          <p:spPr>
            <a:xfrm>
              <a:off x="3150230" y="2323266"/>
              <a:ext cx="814106" cy="765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800" b="1" dirty="0">
                  <a:solidFill>
                    <a:srgbClr val="00B050"/>
                  </a:solidFill>
                  <a:latin typeface="Calibri" panose="020F0502020204030204"/>
                </a:rPr>
                <a:t>5067</a:t>
              </a:r>
            </a:p>
          </p:txBody>
        </p:sp>
      </p:grpSp>
      <p:grpSp>
        <p:nvGrpSpPr>
          <p:cNvPr id="6" name="Группа 84">
            <a:extLst>
              <a:ext uri="{FF2B5EF4-FFF2-40B4-BE49-F238E27FC236}">
                <a16:creationId xmlns:a16="http://schemas.microsoft.com/office/drawing/2014/main" id="{38F10030-4A44-49C4-84C6-3A4AB500AA70}"/>
              </a:ext>
            </a:extLst>
          </p:cNvPr>
          <p:cNvGrpSpPr/>
          <p:nvPr/>
        </p:nvGrpSpPr>
        <p:grpSpPr>
          <a:xfrm>
            <a:off x="1" y="2627024"/>
            <a:ext cx="3689498" cy="1211328"/>
            <a:chOff x="2839317" y="1244108"/>
            <a:chExt cx="3270938" cy="1894218"/>
          </a:xfrm>
        </p:grpSpPr>
        <p:sp>
          <p:nvSpPr>
            <p:cNvPr id="86" name="Скругленный прямоугольник 27">
              <a:extLst>
                <a:ext uri="{FF2B5EF4-FFF2-40B4-BE49-F238E27FC236}">
                  <a16:creationId xmlns:a16="http://schemas.microsoft.com/office/drawing/2014/main" id="{F961AE40-5414-4018-9076-2A2C75008BF9}"/>
                </a:ext>
              </a:extLst>
            </p:cNvPr>
            <p:cNvSpPr/>
            <p:nvPr/>
          </p:nvSpPr>
          <p:spPr>
            <a:xfrm>
              <a:off x="2839317" y="1244108"/>
              <a:ext cx="3270938" cy="1894218"/>
            </a:xfrm>
            <a:prstGeom prst="roundRect">
              <a:avLst>
                <a:gd name="adj" fmla="val 0"/>
              </a:avLst>
            </a:prstGeom>
            <a:solidFill>
              <a:schemeClr val="lt1">
                <a:alpha val="71000"/>
              </a:schemeClr>
            </a:solidFill>
            <a:ln w="28575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 pitchFamily="34" charset="0"/>
                <a:ea typeface="+mn-ea"/>
                <a:cs typeface="+mn-cs"/>
              </a:endParaRPr>
            </a:p>
          </p:txBody>
        </p:sp>
        <p:sp>
          <p:nvSpPr>
            <p:cNvPr id="87" name="Прямоугольник 86">
              <a:extLst>
                <a:ext uri="{FF2B5EF4-FFF2-40B4-BE49-F238E27FC236}">
                  <a16:creationId xmlns:a16="http://schemas.microsoft.com/office/drawing/2014/main" id="{57DFF78F-A4C9-45C5-B9C5-758AE0EA9349}"/>
                </a:ext>
              </a:extLst>
            </p:cNvPr>
            <p:cNvSpPr/>
            <p:nvPr/>
          </p:nvSpPr>
          <p:spPr>
            <a:xfrm>
              <a:off x="2973739" y="1326016"/>
              <a:ext cx="3050217" cy="721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457200">
                <a:defRPr/>
              </a:pPr>
              <a:r>
                <a:rPr lang="ru-RU" sz="1200" dirty="0">
                  <a:solidFill>
                    <a:srgbClr val="5B9BD5">
                      <a:lumMod val="50000"/>
                    </a:srgbClr>
                  </a:solidFill>
                </a:rPr>
                <a:t>Производство скота и птицы на убой в живом весе в хозяйствах всех категорий , тонн </a:t>
              </a:r>
              <a:endPara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89" name="Прямоугольник 88">
              <a:extLst>
                <a:ext uri="{FF2B5EF4-FFF2-40B4-BE49-F238E27FC236}">
                  <a16:creationId xmlns:a16="http://schemas.microsoft.com/office/drawing/2014/main" id="{0524D6F0-567A-4BBE-8F5C-D6D4D12D3CAA}"/>
                </a:ext>
              </a:extLst>
            </p:cNvPr>
            <p:cNvSpPr/>
            <p:nvPr/>
          </p:nvSpPr>
          <p:spPr>
            <a:xfrm>
              <a:off x="4680297" y="2096691"/>
              <a:ext cx="839502" cy="8181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800" b="1" dirty="0">
                  <a:solidFill>
                    <a:srgbClr val="00B050"/>
                  </a:solidFill>
                  <a:latin typeface="Calibri" panose="020F0502020204030204"/>
                </a:rPr>
                <a:t>1330</a:t>
              </a:r>
              <a:endPara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90" name="Прямоугольник 89">
              <a:extLst>
                <a:ext uri="{FF2B5EF4-FFF2-40B4-BE49-F238E27FC236}">
                  <a16:creationId xmlns:a16="http://schemas.microsoft.com/office/drawing/2014/main" id="{935025E5-E366-4131-BD3F-53FC90D4134F}"/>
                </a:ext>
              </a:extLst>
            </p:cNvPr>
            <p:cNvSpPr/>
            <p:nvPr/>
          </p:nvSpPr>
          <p:spPr>
            <a:xfrm>
              <a:off x="3061691" y="2108355"/>
              <a:ext cx="907212" cy="8181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800" b="1" dirty="0">
                  <a:solidFill>
                    <a:srgbClr val="00B050"/>
                  </a:solidFill>
                  <a:latin typeface="Calibri" panose="020F0502020204030204"/>
                </a:rPr>
                <a:t>1287</a:t>
              </a:r>
            </a:p>
          </p:txBody>
        </p:sp>
      </p:grpSp>
      <p:pic>
        <p:nvPicPr>
          <p:cNvPr id="91" name="Picture 3" descr="C:\Users\BetehtinaKA\Desktop\122555.jpg">
            <a:extLst>
              <a:ext uri="{FF2B5EF4-FFF2-40B4-BE49-F238E27FC236}">
                <a16:creationId xmlns:a16="http://schemas.microsoft.com/office/drawing/2014/main" id="{2C8ACAD2-FD5B-4C96-93E4-6773FEFAD7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0472" y="3200400"/>
            <a:ext cx="522756" cy="463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Скругленный прямоугольник 12"/>
          <p:cNvSpPr/>
          <p:nvPr/>
        </p:nvSpPr>
        <p:spPr>
          <a:xfrm>
            <a:off x="10997" y="4020702"/>
            <a:ext cx="3710763" cy="1190846"/>
          </a:xfrm>
          <a:prstGeom prst="roundRect">
            <a:avLst>
              <a:gd name="adj" fmla="val 1297"/>
            </a:avLst>
          </a:prstGeom>
          <a:solidFill>
            <a:schemeClr val="lt1">
              <a:alpha val="71000"/>
            </a:schemeClr>
          </a:solidFill>
          <a:ln w="3810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3" name="Picture 3" descr="C:\Users\BetehtinaKA\Desktop\122555.jpg">
            <a:extLst>
              <a:ext uri="{FF2B5EF4-FFF2-40B4-BE49-F238E27FC236}">
                <a16:creationId xmlns:a16="http://schemas.microsoft.com/office/drawing/2014/main" id="{2C8ACAD2-FD5B-4C96-93E4-6773FEFAD7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2752" y="1947696"/>
            <a:ext cx="540477" cy="574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3" descr="C:\Users\BetehtinaKA\Desktop\122555.jpg">
            <a:extLst>
              <a:ext uri="{FF2B5EF4-FFF2-40B4-BE49-F238E27FC236}">
                <a16:creationId xmlns:a16="http://schemas.microsoft.com/office/drawing/2014/main" id="{2C8ACAD2-FD5B-4C96-93E4-6773FEFAD7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238" y="4618074"/>
            <a:ext cx="522756" cy="463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Прямоугольник 34">
            <a:extLst>
              <a:ext uri="{FF2B5EF4-FFF2-40B4-BE49-F238E27FC236}">
                <a16:creationId xmlns:a16="http://schemas.microsoft.com/office/drawing/2014/main" id="{57DFF78F-A4C9-45C5-B9C5-758AE0EA9349}"/>
              </a:ext>
            </a:extLst>
          </p:cNvPr>
          <p:cNvSpPr/>
          <p:nvPr/>
        </p:nvSpPr>
        <p:spPr>
          <a:xfrm>
            <a:off x="209204" y="4097077"/>
            <a:ext cx="346036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defRPr/>
            </a:pPr>
            <a:r>
              <a:rPr lang="ru-RU" sz="1200" dirty="0">
                <a:solidFill>
                  <a:srgbClr val="5B9BD5">
                    <a:lumMod val="50000"/>
                  </a:srgbClr>
                </a:solidFill>
              </a:rPr>
              <a:t>Производство молока в хозяйствах всех категорий, тонн </a:t>
            </a: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50000"/>
                </a:srgbClr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36" name="Прямоугольник 35">
            <a:extLst>
              <a:ext uri="{FF2B5EF4-FFF2-40B4-BE49-F238E27FC236}">
                <a16:creationId xmlns:a16="http://schemas.microsoft.com/office/drawing/2014/main" id="{214722F2-AF72-42B2-B649-F7E7EE48D3CF}"/>
              </a:ext>
            </a:extLst>
          </p:cNvPr>
          <p:cNvSpPr/>
          <p:nvPr/>
        </p:nvSpPr>
        <p:spPr>
          <a:xfrm>
            <a:off x="330886" y="4594585"/>
            <a:ext cx="9156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>
                <a:solidFill>
                  <a:srgbClr val="00B050"/>
                </a:solidFill>
                <a:latin typeface="Calibri" panose="020F0502020204030204"/>
              </a:rPr>
              <a:t>4756</a:t>
            </a:r>
          </a:p>
        </p:txBody>
      </p:sp>
      <p:sp>
        <p:nvSpPr>
          <p:cNvPr id="39" name="Прямоугольник 38">
            <a:extLst>
              <a:ext uri="{FF2B5EF4-FFF2-40B4-BE49-F238E27FC236}">
                <a16:creationId xmlns:a16="http://schemas.microsoft.com/office/drawing/2014/main" id="{214722F2-AF72-42B2-B649-F7E7EE48D3CF}"/>
              </a:ext>
            </a:extLst>
          </p:cNvPr>
          <p:cNvSpPr/>
          <p:nvPr/>
        </p:nvSpPr>
        <p:spPr>
          <a:xfrm>
            <a:off x="2256168" y="4583766"/>
            <a:ext cx="9156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>
                <a:solidFill>
                  <a:srgbClr val="00B050"/>
                </a:solidFill>
                <a:latin typeface="Calibri" panose="020F0502020204030204"/>
              </a:rPr>
              <a:t>5000</a:t>
            </a: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0" y="5348176"/>
            <a:ext cx="3689499" cy="1480568"/>
          </a:xfrm>
          <a:prstGeom prst="roundRect">
            <a:avLst>
              <a:gd name="adj" fmla="val 1297"/>
            </a:avLst>
          </a:prstGeom>
          <a:solidFill>
            <a:schemeClr val="lt1">
              <a:alpha val="71000"/>
            </a:schemeClr>
          </a:solidFill>
          <a:ln w="3810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2" name="Picture 3" descr="C:\Users\BetehtinaKA\Desktop\122555.jpg">
            <a:extLst>
              <a:ext uri="{FF2B5EF4-FFF2-40B4-BE49-F238E27FC236}">
                <a16:creationId xmlns:a16="http://schemas.microsoft.com/office/drawing/2014/main" id="{2C8ACAD2-FD5B-4C96-93E4-6773FEFAD7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5543" y="6286614"/>
            <a:ext cx="522756" cy="463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" name="Прямоугольник 42">
            <a:extLst>
              <a:ext uri="{FF2B5EF4-FFF2-40B4-BE49-F238E27FC236}">
                <a16:creationId xmlns:a16="http://schemas.microsoft.com/office/drawing/2014/main" id="{57DFF78F-A4C9-45C5-B9C5-758AE0EA9349}"/>
              </a:ext>
            </a:extLst>
          </p:cNvPr>
          <p:cNvSpPr/>
          <p:nvPr/>
        </p:nvSpPr>
        <p:spPr>
          <a:xfrm>
            <a:off x="244646" y="5397794"/>
            <a:ext cx="346036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defRPr/>
            </a:pPr>
            <a:r>
              <a:rPr lang="ru-RU" sz="1200" dirty="0">
                <a:solidFill>
                  <a:srgbClr val="5B9BD5">
                    <a:lumMod val="50000"/>
                  </a:srgbClr>
                </a:solidFill>
              </a:rPr>
              <a:t>Производство яиц в сельскохозяйственных организациях, крестьянских (фермерских) хозяйствах, включая индивидуальных предпринимателей, тыс. штук</a:t>
            </a: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50000"/>
                </a:srgbClr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44" name="Прямоугольник 43">
            <a:extLst>
              <a:ext uri="{FF2B5EF4-FFF2-40B4-BE49-F238E27FC236}">
                <a16:creationId xmlns:a16="http://schemas.microsoft.com/office/drawing/2014/main" id="{214722F2-AF72-42B2-B649-F7E7EE48D3CF}"/>
              </a:ext>
            </a:extLst>
          </p:cNvPr>
          <p:cNvSpPr/>
          <p:nvPr/>
        </p:nvSpPr>
        <p:spPr>
          <a:xfrm>
            <a:off x="213670" y="6228791"/>
            <a:ext cx="9156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>
                <a:solidFill>
                  <a:srgbClr val="00B050"/>
                </a:solidFill>
                <a:latin typeface="Calibri" panose="020F0502020204030204"/>
              </a:rPr>
              <a:t>5435</a:t>
            </a:r>
          </a:p>
        </p:txBody>
      </p:sp>
      <p:sp>
        <p:nvSpPr>
          <p:cNvPr id="45" name="Прямоугольник 44">
            <a:extLst>
              <a:ext uri="{FF2B5EF4-FFF2-40B4-BE49-F238E27FC236}">
                <a16:creationId xmlns:a16="http://schemas.microsoft.com/office/drawing/2014/main" id="{214722F2-AF72-42B2-B649-F7E7EE48D3CF}"/>
              </a:ext>
            </a:extLst>
          </p:cNvPr>
          <p:cNvSpPr/>
          <p:nvPr/>
        </p:nvSpPr>
        <p:spPr>
          <a:xfrm>
            <a:off x="2203728" y="6202224"/>
            <a:ext cx="9156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>
                <a:solidFill>
                  <a:srgbClr val="00B050"/>
                </a:solidFill>
                <a:latin typeface="Calibri" panose="020F0502020204030204"/>
              </a:rPr>
              <a:t>5656</a:t>
            </a:r>
          </a:p>
        </p:txBody>
      </p:sp>
      <p:grpSp>
        <p:nvGrpSpPr>
          <p:cNvPr id="46" name="Группа 49">
            <a:extLst>
              <a:ext uri="{FF2B5EF4-FFF2-40B4-BE49-F238E27FC236}">
                <a16:creationId xmlns:a16="http://schemas.microsoft.com/office/drawing/2014/main" id="{5995F54D-804C-4588-83C6-0989B55A8FF8}"/>
              </a:ext>
            </a:extLst>
          </p:cNvPr>
          <p:cNvGrpSpPr/>
          <p:nvPr/>
        </p:nvGrpSpPr>
        <p:grpSpPr>
          <a:xfrm>
            <a:off x="3412676" y="42982"/>
            <a:ext cx="4434618" cy="1052623"/>
            <a:chOff x="2819528" y="1230939"/>
            <a:chExt cx="3270938" cy="1894218"/>
          </a:xfrm>
        </p:grpSpPr>
        <p:sp>
          <p:nvSpPr>
            <p:cNvPr id="47" name="Скругленный прямоугольник 27">
              <a:extLst>
                <a:ext uri="{FF2B5EF4-FFF2-40B4-BE49-F238E27FC236}">
                  <a16:creationId xmlns:a16="http://schemas.microsoft.com/office/drawing/2014/main" id="{18BBF46F-3367-4218-942E-7D1BF5751F0E}"/>
                </a:ext>
              </a:extLst>
            </p:cNvPr>
            <p:cNvSpPr/>
            <p:nvPr/>
          </p:nvSpPr>
          <p:spPr>
            <a:xfrm>
              <a:off x="2819528" y="1230939"/>
              <a:ext cx="3270938" cy="1894218"/>
            </a:xfrm>
            <a:prstGeom prst="roundRect">
              <a:avLst>
                <a:gd name="adj" fmla="val 0"/>
              </a:avLst>
            </a:prstGeom>
            <a:solidFill>
              <a:schemeClr val="lt1">
                <a:alpha val="71000"/>
              </a:schemeClr>
            </a:solidFill>
            <a:ln w="28575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 pitchFamily="34" charset="0"/>
                <a:ea typeface="+mn-ea"/>
                <a:cs typeface="+mn-cs"/>
              </a:endParaRPr>
            </a:p>
          </p:txBody>
        </p:sp>
        <p:sp>
          <p:nvSpPr>
            <p:cNvPr id="48" name="Прямоугольник 47">
              <a:extLst>
                <a:ext uri="{FF2B5EF4-FFF2-40B4-BE49-F238E27FC236}">
                  <a16:creationId xmlns:a16="http://schemas.microsoft.com/office/drawing/2014/main" id="{B37C3450-A785-44AA-B8BA-B153D3D28E7D}"/>
                </a:ext>
              </a:extLst>
            </p:cNvPr>
            <p:cNvSpPr/>
            <p:nvPr/>
          </p:nvSpPr>
          <p:spPr>
            <a:xfrm>
              <a:off x="2832802" y="1283586"/>
              <a:ext cx="3107508" cy="382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457200">
                <a:defRPr/>
              </a:pPr>
              <a:endParaRPr kumimoji="0" lang="ru-RU" sz="11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52" name="Прямоугольник 51"/>
          <p:cNvSpPr/>
          <p:nvPr/>
        </p:nvSpPr>
        <p:spPr>
          <a:xfrm>
            <a:off x="3466214" y="0"/>
            <a:ext cx="42636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Общий объём финансирования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2030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года </a:t>
            </a:r>
            <a:r>
              <a:rPr lang="ru-RU" sz="1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1 117</a:t>
            </a:r>
            <a:r>
              <a:rPr lang="en-US" sz="1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089,67660 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руб.</a:t>
            </a:r>
            <a:r>
              <a:rPr lang="ru-RU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них на 2024 год </a:t>
            </a:r>
            <a:r>
              <a:rPr lang="ru-RU" sz="1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151 892,47895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руб.</a:t>
            </a:r>
          </a:p>
        </p:txBody>
      </p:sp>
      <p:grpSp>
        <p:nvGrpSpPr>
          <p:cNvPr id="53" name="Группа 49">
            <a:extLst>
              <a:ext uri="{FF2B5EF4-FFF2-40B4-BE49-F238E27FC236}">
                <a16:creationId xmlns:a16="http://schemas.microsoft.com/office/drawing/2014/main" id="{5995F54D-804C-4588-83C6-0989B55A8FF8}"/>
              </a:ext>
            </a:extLst>
          </p:cNvPr>
          <p:cNvGrpSpPr/>
          <p:nvPr/>
        </p:nvGrpSpPr>
        <p:grpSpPr>
          <a:xfrm>
            <a:off x="5556442" y="1120629"/>
            <a:ext cx="3587558" cy="1452449"/>
            <a:chOff x="2819528" y="1230939"/>
            <a:chExt cx="3270938" cy="1894218"/>
          </a:xfrm>
        </p:grpSpPr>
        <p:sp>
          <p:nvSpPr>
            <p:cNvPr id="54" name="Скругленный прямоугольник 27">
              <a:extLst>
                <a:ext uri="{FF2B5EF4-FFF2-40B4-BE49-F238E27FC236}">
                  <a16:creationId xmlns:a16="http://schemas.microsoft.com/office/drawing/2014/main" id="{18BBF46F-3367-4218-942E-7D1BF5751F0E}"/>
                </a:ext>
              </a:extLst>
            </p:cNvPr>
            <p:cNvSpPr/>
            <p:nvPr/>
          </p:nvSpPr>
          <p:spPr>
            <a:xfrm>
              <a:off x="2819528" y="1230939"/>
              <a:ext cx="3270938" cy="1894218"/>
            </a:xfrm>
            <a:prstGeom prst="roundRect">
              <a:avLst>
                <a:gd name="adj" fmla="val 0"/>
              </a:avLst>
            </a:prstGeom>
            <a:solidFill>
              <a:schemeClr val="lt1">
                <a:alpha val="71000"/>
              </a:schemeClr>
            </a:solidFill>
            <a:ln w="28575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 pitchFamily="34" charset="0"/>
                <a:ea typeface="+mn-ea"/>
                <a:cs typeface="+mn-cs"/>
              </a:endParaRPr>
            </a:p>
          </p:txBody>
        </p:sp>
        <p:sp>
          <p:nvSpPr>
            <p:cNvPr id="55" name="Прямоугольник 54">
              <a:extLst>
                <a:ext uri="{FF2B5EF4-FFF2-40B4-BE49-F238E27FC236}">
                  <a16:creationId xmlns:a16="http://schemas.microsoft.com/office/drawing/2014/main" id="{B37C3450-A785-44AA-B8BA-B153D3D28E7D}"/>
                </a:ext>
              </a:extLst>
            </p:cNvPr>
            <p:cNvSpPr/>
            <p:nvPr/>
          </p:nvSpPr>
          <p:spPr>
            <a:xfrm>
              <a:off x="2832802" y="1283586"/>
              <a:ext cx="3107508" cy="963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457200">
                <a:defRPr/>
              </a:pPr>
              <a:r>
                <a:rPr lang="ru-RU" sz="1400" dirty="0">
                  <a:solidFill>
                    <a:srgbClr val="5B9BD5">
                      <a:lumMod val="50000"/>
                    </a:srgbClr>
                  </a:solidFill>
                </a:rPr>
                <a:t>Валовый сбор картофеля в сельскохозяйственных организациях, КФХ, включая ИП, тонн</a:t>
              </a:r>
              <a:endParaRPr kumimoji="0" lang="ru-RU" sz="11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6" name="Прямоугольник 55">
              <a:extLst>
                <a:ext uri="{FF2B5EF4-FFF2-40B4-BE49-F238E27FC236}">
                  <a16:creationId xmlns:a16="http://schemas.microsoft.com/office/drawing/2014/main" id="{40656344-EC71-4798-A4FA-3E7E1E5C4B77}"/>
                </a:ext>
              </a:extLst>
            </p:cNvPr>
            <p:cNvSpPr/>
            <p:nvPr/>
          </p:nvSpPr>
          <p:spPr>
            <a:xfrm>
              <a:off x="4515350" y="2314171"/>
              <a:ext cx="1305594" cy="6823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800" b="1" dirty="0">
                  <a:solidFill>
                    <a:srgbClr val="00B050"/>
                  </a:solidFill>
                  <a:latin typeface="Calibri" panose="020F0502020204030204"/>
                </a:rPr>
                <a:t>360</a:t>
              </a:r>
              <a:endPara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7" name="Прямоугольник 56">
              <a:extLst>
                <a:ext uri="{FF2B5EF4-FFF2-40B4-BE49-F238E27FC236}">
                  <a16:creationId xmlns:a16="http://schemas.microsoft.com/office/drawing/2014/main" id="{214722F2-AF72-42B2-B649-F7E7EE48D3CF}"/>
                </a:ext>
              </a:extLst>
            </p:cNvPr>
            <p:cNvSpPr/>
            <p:nvPr/>
          </p:nvSpPr>
          <p:spPr>
            <a:xfrm>
              <a:off x="3150230" y="2323266"/>
              <a:ext cx="668212" cy="68236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800" b="1" dirty="0">
                  <a:solidFill>
                    <a:srgbClr val="00B050"/>
                  </a:solidFill>
                  <a:latin typeface="Calibri" panose="020F0502020204030204"/>
                </a:rPr>
                <a:t>284</a:t>
              </a:r>
            </a:p>
          </p:txBody>
        </p:sp>
      </p:grpSp>
      <p:pic>
        <p:nvPicPr>
          <p:cNvPr id="60" name="Picture 3" descr="C:\Users\BetehtinaKA\Desktop\122555.jpg">
            <a:extLst>
              <a:ext uri="{FF2B5EF4-FFF2-40B4-BE49-F238E27FC236}">
                <a16:creationId xmlns:a16="http://schemas.microsoft.com/office/drawing/2014/main" id="{2C8ACAD2-FD5B-4C96-93E4-6773FEFAD7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1049" y="2044995"/>
            <a:ext cx="522756" cy="463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3" name="Группа 49">
            <a:extLst>
              <a:ext uri="{FF2B5EF4-FFF2-40B4-BE49-F238E27FC236}">
                <a16:creationId xmlns:a16="http://schemas.microsoft.com/office/drawing/2014/main" id="{5995F54D-804C-4588-83C6-0989B55A8FF8}"/>
              </a:ext>
            </a:extLst>
          </p:cNvPr>
          <p:cNvGrpSpPr/>
          <p:nvPr/>
        </p:nvGrpSpPr>
        <p:grpSpPr>
          <a:xfrm>
            <a:off x="5556442" y="2631973"/>
            <a:ext cx="3587558" cy="766544"/>
            <a:chOff x="2819528" y="1230939"/>
            <a:chExt cx="3270938" cy="1910998"/>
          </a:xfrm>
        </p:grpSpPr>
        <p:sp>
          <p:nvSpPr>
            <p:cNvPr id="65" name="Скругленный прямоугольник 27">
              <a:extLst>
                <a:ext uri="{FF2B5EF4-FFF2-40B4-BE49-F238E27FC236}">
                  <a16:creationId xmlns:a16="http://schemas.microsoft.com/office/drawing/2014/main" id="{18BBF46F-3367-4218-942E-7D1BF5751F0E}"/>
                </a:ext>
              </a:extLst>
            </p:cNvPr>
            <p:cNvSpPr/>
            <p:nvPr/>
          </p:nvSpPr>
          <p:spPr>
            <a:xfrm>
              <a:off x="2819528" y="1230939"/>
              <a:ext cx="3270938" cy="1894218"/>
            </a:xfrm>
            <a:prstGeom prst="roundRect">
              <a:avLst>
                <a:gd name="adj" fmla="val 0"/>
              </a:avLst>
            </a:prstGeom>
            <a:solidFill>
              <a:schemeClr val="lt1">
                <a:alpha val="71000"/>
              </a:schemeClr>
            </a:solidFill>
            <a:ln w="28575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 pitchFamily="34" charset="0"/>
                <a:ea typeface="+mn-ea"/>
                <a:cs typeface="+mn-cs"/>
              </a:endParaRPr>
            </a:p>
          </p:txBody>
        </p:sp>
        <p:sp>
          <p:nvSpPr>
            <p:cNvPr id="66" name="Прямоугольник 65">
              <a:extLst>
                <a:ext uri="{FF2B5EF4-FFF2-40B4-BE49-F238E27FC236}">
                  <a16:creationId xmlns:a16="http://schemas.microsoft.com/office/drawing/2014/main" id="{B37C3450-A785-44AA-B8BA-B153D3D28E7D}"/>
                </a:ext>
              </a:extLst>
            </p:cNvPr>
            <p:cNvSpPr/>
            <p:nvPr/>
          </p:nvSpPr>
          <p:spPr>
            <a:xfrm>
              <a:off x="2832802" y="1283587"/>
              <a:ext cx="3107508" cy="4919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457200">
                <a:defRPr/>
              </a:pPr>
              <a:r>
                <a:rPr lang="ru-RU" sz="1400" dirty="0">
                  <a:solidFill>
                    <a:srgbClr val="5B9BD5">
                      <a:lumMod val="50000"/>
                    </a:srgbClr>
                  </a:solidFill>
                </a:rPr>
                <a:t>Добыча (вылов) рыбы, тонн</a:t>
              </a:r>
              <a:endParaRPr kumimoji="0" lang="ru-RU" sz="11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7" name="Прямоугольник 66">
              <a:extLst>
                <a:ext uri="{FF2B5EF4-FFF2-40B4-BE49-F238E27FC236}">
                  <a16:creationId xmlns:a16="http://schemas.microsoft.com/office/drawing/2014/main" id="{40656344-EC71-4798-A4FA-3E7E1E5C4B77}"/>
                </a:ext>
              </a:extLst>
            </p:cNvPr>
            <p:cNvSpPr/>
            <p:nvPr/>
          </p:nvSpPr>
          <p:spPr>
            <a:xfrm>
              <a:off x="4503852" y="1837547"/>
              <a:ext cx="1305594" cy="13043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725</a:t>
              </a:r>
            </a:p>
          </p:txBody>
        </p:sp>
        <p:sp>
          <p:nvSpPr>
            <p:cNvPr id="68" name="Прямоугольник 67">
              <a:extLst>
                <a:ext uri="{FF2B5EF4-FFF2-40B4-BE49-F238E27FC236}">
                  <a16:creationId xmlns:a16="http://schemas.microsoft.com/office/drawing/2014/main" id="{214722F2-AF72-42B2-B649-F7E7EE48D3CF}"/>
                </a:ext>
              </a:extLst>
            </p:cNvPr>
            <p:cNvSpPr/>
            <p:nvPr/>
          </p:nvSpPr>
          <p:spPr>
            <a:xfrm>
              <a:off x="2958874" y="1798143"/>
              <a:ext cx="668212" cy="130439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800" b="1" dirty="0">
                  <a:solidFill>
                    <a:srgbClr val="00B050"/>
                  </a:solidFill>
                  <a:latin typeface="Calibri" panose="020F0502020204030204"/>
                </a:rPr>
                <a:t>712</a:t>
              </a:r>
            </a:p>
          </p:txBody>
        </p:sp>
      </p:grpSp>
      <p:pic>
        <p:nvPicPr>
          <p:cNvPr id="71" name="Picture 3" descr="C:\Users\BetehtinaKA\Desktop\122555.jpg">
            <a:extLst>
              <a:ext uri="{FF2B5EF4-FFF2-40B4-BE49-F238E27FC236}">
                <a16:creationId xmlns:a16="http://schemas.microsoft.com/office/drawing/2014/main" id="{2C8ACAD2-FD5B-4C96-93E4-6773FEFAD7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5738" y="2899144"/>
            <a:ext cx="522756" cy="463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2" name="Скругленный прямоугольник 71"/>
          <p:cNvSpPr/>
          <p:nvPr/>
        </p:nvSpPr>
        <p:spPr>
          <a:xfrm>
            <a:off x="5592726" y="3522921"/>
            <a:ext cx="3551274" cy="857693"/>
          </a:xfrm>
          <a:prstGeom prst="roundRect">
            <a:avLst>
              <a:gd name="adj" fmla="val 1297"/>
            </a:avLst>
          </a:prstGeom>
          <a:solidFill>
            <a:schemeClr val="lt1">
              <a:alpha val="71000"/>
            </a:schemeClr>
          </a:solidFill>
          <a:ln w="3810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5" name="Прямоугольник 74">
            <a:extLst>
              <a:ext uri="{FF2B5EF4-FFF2-40B4-BE49-F238E27FC236}">
                <a16:creationId xmlns:a16="http://schemas.microsoft.com/office/drawing/2014/main" id="{B37C3450-A785-44AA-B8BA-B153D3D28E7D}"/>
              </a:ext>
            </a:extLst>
          </p:cNvPr>
          <p:cNvSpPr/>
          <p:nvPr/>
        </p:nvSpPr>
        <p:spPr>
          <a:xfrm>
            <a:off x="5592726" y="3594240"/>
            <a:ext cx="340830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defRPr/>
            </a:pPr>
            <a:r>
              <a:rPr lang="ru-RU" sz="1400" dirty="0">
                <a:solidFill>
                  <a:srgbClr val="5B9BD5">
                    <a:lumMod val="50000"/>
                  </a:srgbClr>
                </a:solidFill>
              </a:rPr>
              <a:t>Объем заготовки дикоросов, тонн</a:t>
            </a:r>
            <a:endParaRPr kumimoji="0" lang="ru-RU" sz="1100" b="0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8" name="Прямоугольник 77">
            <a:extLst>
              <a:ext uri="{FF2B5EF4-FFF2-40B4-BE49-F238E27FC236}">
                <a16:creationId xmlns:a16="http://schemas.microsoft.com/office/drawing/2014/main" id="{214722F2-AF72-42B2-B649-F7E7EE48D3CF}"/>
              </a:ext>
            </a:extLst>
          </p:cNvPr>
          <p:cNvSpPr/>
          <p:nvPr/>
        </p:nvSpPr>
        <p:spPr>
          <a:xfrm>
            <a:off x="5800646" y="3782406"/>
            <a:ext cx="82586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>
                <a:solidFill>
                  <a:srgbClr val="00B050"/>
                </a:solidFill>
                <a:latin typeface="Calibri" panose="020F0502020204030204"/>
              </a:rPr>
              <a:t>42,9</a:t>
            </a:r>
          </a:p>
        </p:txBody>
      </p:sp>
      <p:sp>
        <p:nvSpPr>
          <p:cNvPr id="79" name="Прямоугольник 78">
            <a:extLst>
              <a:ext uri="{FF2B5EF4-FFF2-40B4-BE49-F238E27FC236}">
                <a16:creationId xmlns:a16="http://schemas.microsoft.com/office/drawing/2014/main" id="{40656344-EC71-4798-A4FA-3E7E1E5C4B77}"/>
              </a:ext>
            </a:extLst>
          </p:cNvPr>
          <p:cNvSpPr/>
          <p:nvPr/>
        </p:nvSpPr>
        <p:spPr>
          <a:xfrm>
            <a:off x="7324268" y="3782406"/>
            <a:ext cx="143197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48</a:t>
            </a:r>
          </a:p>
        </p:txBody>
      </p:sp>
      <p:pic>
        <p:nvPicPr>
          <p:cNvPr id="82" name="Picture 3" descr="C:\Users\BetehtinaKA\Desktop\122555.jpg">
            <a:extLst>
              <a:ext uri="{FF2B5EF4-FFF2-40B4-BE49-F238E27FC236}">
                <a16:creationId xmlns:a16="http://schemas.microsoft.com/office/drawing/2014/main" id="{2C8ACAD2-FD5B-4C96-93E4-6773FEFAD7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4222" y="3870250"/>
            <a:ext cx="522756" cy="463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5" name="Группа 49">
            <a:extLst>
              <a:ext uri="{FF2B5EF4-FFF2-40B4-BE49-F238E27FC236}">
                <a16:creationId xmlns:a16="http://schemas.microsoft.com/office/drawing/2014/main" id="{5995F54D-804C-4588-83C6-0989B55A8FF8}"/>
              </a:ext>
            </a:extLst>
          </p:cNvPr>
          <p:cNvGrpSpPr/>
          <p:nvPr/>
        </p:nvGrpSpPr>
        <p:grpSpPr>
          <a:xfrm>
            <a:off x="5534412" y="4437839"/>
            <a:ext cx="3587558" cy="1186965"/>
            <a:chOff x="2799442" y="1246374"/>
            <a:chExt cx="3270938" cy="2043871"/>
          </a:xfrm>
        </p:grpSpPr>
        <p:sp>
          <p:nvSpPr>
            <p:cNvPr id="88" name="Скругленный прямоугольник 27">
              <a:extLst>
                <a:ext uri="{FF2B5EF4-FFF2-40B4-BE49-F238E27FC236}">
                  <a16:creationId xmlns:a16="http://schemas.microsoft.com/office/drawing/2014/main" id="{18BBF46F-3367-4218-942E-7D1BF5751F0E}"/>
                </a:ext>
              </a:extLst>
            </p:cNvPr>
            <p:cNvSpPr/>
            <p:nvPr/>
          </p:nvSpPr>
          <p:spPr>
            <a:xfrm>
              <a:off x="2799442" y="1246374"/>
              <a:ext cx="3270938" cy="2043871"/>
            </a:xfrm>
            <a:prstGeom prst="roundRect">
              <a:avLst>
                <a:gd name="adj" fmla="val 0"/>
              </a:avLst>
            </a:prstGeom>
            <a:solidFill>
              <a:schemeClr val="lt1">
                <a:alpha val="71000"/>
              </a:schemeClr>
            </a:solidFill>
            <a:ln w="28575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 pitchFamily="34" charset="0"/>
                <a:ea typeface="+mn-ea"/>
                <a:cs typeface="+mn-cs"/>
              </a:endParaRPr>
            </a:p>
          </p:txBody>
        </p:sp>
        <p:sp>
          <p:nvSpPr>
            <p:cNvPr id="92" name="Прямоугольник 91">
              <a:extLst>
                <a:ext uri="{FF2B5EF4-FFF2-40B4-BE49-F238E27FC236}">
                  <a16:creationId xmlns:a16="http://schemas.microsoft.com/office/drawing/2014/main" id="{B37C3450-A785-44AA-B8BA-B153D3D28E7D}"/>
                </a:ext>
              </a:extLst>
            </p:cNvPr>
            <p:cNvSpPr/>
            <p:nvPr/>
          </p:nvSpPr>
          <p:spPr>
            <a:xfrm>
              <a:off x="2832802" y="1283585"/>
              <a:ext cx="3107508" cy="1271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457200">
                <a:defRPr/>
              </a:pPr>
              <a:r>
                <a:rPr lang="ru-RU" sz="1400" dirty="0">
                  <a:solidFill>
                    <a:srgbClr val="5B9BD5">
                      <a:lumMod val="50000"/>
                    </a:srgbClr>
                  </a:solidFill>
                </a:rPr>
                <a:t>Объем ввода (приобретения) жилья для граждан, проживающих на сельских территориях, тыс.м2</a:t>
              </a:r>
              <a:endParaRPr kumimoji="0" lang="ru-RU" sz="11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3" name="Прямоугольник 92">
              <a:extLst>
                <a:ext uri="{FF2B5EF4-FFF2-40B4-BE49-F238E27FC236}">
                  <a16:creationId xmlns:a16="http://schemas.microsoft.com/office/drawing/2014/main" id="{40656344-EC71-4798-A4FA-3E7E1E5C4B77}"/>
                </a:ext>
              </a:extLst>
            </p:cNvPr>
            <p:cNvSpPr/>
            <p:nvPr/>
          </p:nvSpPr>
          <p:spPr>
            <a:xfrm>
              <a:off x="4515350" y="2314171"/>
              <a:ext cx="1305594" cy="9009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0,072</a:t>
              </a:r>
            </a:p>
          </p:txBody>
        </p:sp>
        <p:sp>
          <p:nvSpPr>
            <p:cNvPr id="94" name="Прямоугольник 93">
              <a:extLst>
                <a:ext uri="{FF2B5EF4-FFF2-40B4-BE49-F238E27FC236}">
                  <a16:creationId xmlns:a16="http://schemas.microsoft.com/office/drawing/2014/main" id="{214722F2-AF72-42B2-B649-F7E7EE48D3CF}"/>
                </a:ext>
              </a:extLst>
            </p:cNvPr>
            <p:cNvSpPr/>
            <p:nvPr/>
          </p:nvSpPr>
          <p:spPr>
            <a:xfrm>
              <a:off x="3150230" y="2323266"/>
              <a:ext cx="919594" cy="90094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800" b="1" dirty="0">
                  <a:solidFill>
                    <a:srgbClr val="00B050"/>
                  </a:solidFill>
                  <a:latin typeface="Calibri" panose="020F0502020204030204"/>
                </a:rPr>
                <a:t>0,072</a:t>
              </a:r>
            </a:p>
          </p:txBody>
        </p:sp>
      </p:grpSp>
      <p:grpSp>
        <p:nvGrpSpPr>
          <p:cNvPr id="96" name="Группа 49">
            <a:extLst>
              <a:ext uri="{FF2B5EF4-FFF2-40B4-BE49-F238E27FC236}">
                <a16:creationId xmlns:a16="http://schemas.microsoft.com/office/drawing/2014/main" id="{5995F54D-804C-4588-83C6-0989B55A8FF8}"/>
              </a:ext>
            </a:extLst>
          </p:cNvPr>
          <p:cNvGrpSpPr/>
          <p:nvPr/>
        </p:nvGrpSpPr>
        <p:grpSpPr>
          <a:xfrm>
            <a:off x="5556442" y="5690828"/>
            <a:ext cx="3587558" cy="1100055"/>
            <a:chOff x="2819528" y="1444920"/>
            <a:chExt cx="3270938" cy="1894218"/>
          </a:xfrm>
        </p:grpSpPr>
        <p:sp>
          <p:nvSpPr>
            <p:cNvPr id="97" name="Скругленный прямоугольник 27">
              <a:extLst>
                <a:ext uri="{FF2B5EF4-FFF2-40B4-BE49-F238E27FC236}">
                  <a16:creationId xmlns:a16="http://schemas.microsoft.com/office/drawing/2014/main" id="{18BBF46F-3367-4218-942E-7D1BF5751F0E}"/>
                </a:ext>
              </a:extLst>
            </p:cNvPr>
            <p:cNvSpPr/>
            <p:nvPr/>
          </p:nvSpPr>
          <p:spPr>
            <a:xfrm>
              <a:off x="2819528" y="1444920"/>
              <a:ext cx="3270938" cy="1894218"/>
            </a:xfrm>
            <a:prstGeom prst="roundRect">
              <a:avLst>
                <a:gd name="adj" fmla="val 0"/>
              </a:avLst>
            </a:prstGeom>
            <a:solidFill>
              <a:schemeClr val="lt1">
                <a:alpha val="71000"/>
              </a:schemeClr>
            </a:solidFill>
            <a:ln w="28575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 pitchFamily="34" charset="0"/>
                <a:ea typeface="+mn-ea"/>
                <a:cs typeface="+mn-cs"/>
              </a:endParaRPr>
            </a:p>
          </p:txBody>
        </p:sp>
        <p:sp>
          <p:nvSpPr>
            <p:cNvPr id="98" name="Прямоугольник 97">
              <a:extLst>
                <a:ext uri="{FF2B5EF4-FFF2-40B4-BE49-F238E27FC236}">
                  <a16:creationId xmlns:a16="http://schemas.microsoft.com/office/drawing/2014/main" id="{B37C3450-A785-44AA-B8BA-B153D3D28E7D}"/>
                </a:ext>
              </a:extLst>
            </p:cNvPr>
            <p:cNvSpPr/>
            <p:nvPr/>
          </p:nvSpPr>
          <p:spPr>
            <a:xfrm>
              <a:off x="2832802" y="1491081"/>
              <a:ext cx="3107508" cy="9009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457200">
                <a:defRPr/>
              </a:pPr>
              <a:r>
                <a:rPr lang="ru-RU" sz="1400" dirty="0">
                  <a:solidFill>
                    <a:srgbClr val="5B9BD5">
                      <a:lumMod val="50000"/>
                    </a:srgbClr>
                  </a:solidFill>
                </a:rPr>
                <a:t>Доля прибыльных сельскохозяйственных организаций в общем их числе, %</a:t>
              </a:r>
              <a:endParaRPr kumimoji="0" lang="ru-RU" sz="11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9" name="Прямоугольник 98">
              <a:extLst>
                <a:ext uri="{FF2B5EF4-FFF2-40B4-BE49-F238E27FC236}">
                  <a16:creationId xmlns:a16="http://schemas.microsoft.com/office/drawing/2014/main" id="{40656344-EC71-4798-A4FA-3E7E1E5C4B77}"/>
                </a:ext>
              </a:extLst>
            </p:cNvPr>
            <p:cNvSpPr/>
            <p:nvPr/>
          </p:nvSpPr>
          <p:spPr>
            <a:xfrm>
              <a:off x="4515350" y="2314171"/>
              <a:ext cx="1305594" cy="9009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100</a:t>
              </a:r>
            </a:p>
          </p:txBody>
        </p:sp>
        <p:sp>
          <p:nvSpPr>
            <p:cNvPr id="100" name="Прямоугольник 99">
              <a:extLst>
                <a:ext uri="{FF2B5EF4-FFF2-40B4-BE49-F238E27FC236}">
                  <a16:creationId xmlns:a16="http://schemas.microsoft.com/office/drawing/2014/main" id="{214722F2-AF72-42B2-B649-F7E7EE48D3CF}"/>
                </a:ext>
              </a:extLst>
            </p:cNvPr>
            <p:cNvSpPr/>
            <p:nvPr/>
          </p:nvSpPr>
          <p:spPr>
            <a:xfrm>
              <a:off x="3150230" y="2323266"/>
              <a:ext cx="668212" cy="90094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800" b="1" dirty="0">
                  <a:solidFill>
                    <a:srgbClr val="00B050"/>
                  </a:solidFill>
                  <a:latin typeface="Calibri" panose="020F0502020204030204"/>
                </a:rPr>
                <a:t>100</a:t>
              </a:r>
            </a:p>
          </p:txBody>
        </p:sp>
      </p:grpSp>
      <p:pic>
        <p:nvPicPr>
          <p:cNvPr id="10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5418" y="6337005"/>
            <a:ext cx="354013" cy="132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" name="Скругленный прямоугольник 27">
            <a:extLst>
              <a:ext uri="{FF2B5EF4-FFF2-40B4-BE49-F238E27FC236}">
                <a16:creationId xmlns:a16="http://schemas.microsoft.com/office/drawing/2014/main" id="{18BBF46F-3367-4218-942E-7D1BF5751F0E}"/>
              </a:ext>
            </a:extLst>
          </p:cNvPr>
          <p:cNvSpPr/>
          <p:nvPr/>
        </p:nvSpPr>
        <p:spPr>
          <a:xfrm>
            <a:off x="3751306" y="2879937"/>
            <a:ext cx="1733107" cy="1998921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Medium" pitchFamily="34" charset="0"/>
              <a:ea typeface="+mn-ea"/>
              <a:cs typeface="+mn-cs"/>
            </a:endParaRPr>
          </a:p>
        </p:txBody>
      </p:sp>
      <p:sp>
        <p:nvSpPr>
          <p:cNvPr id="104" name="Прямоугольник 103">
            <a:extLst>
              <a:ext uri="{FF2B5EF4-FFF2-40B4-BE49-F238E27FC236}">
                <a16:creationId xmlns:a16="http://schemas.microsoft.com/office/drawing/2014/main" id="{B37C3450-A785-44AA-B8BA-B153D3D28E7D}"/>
              </a:ext>
            </a:extLst>
          </p:cNvPr>
          <p:cNvSpPr/>
          <p:nvPr/>
        </p:nvSpPr>
        <p:spPr>
          <a:xfrm>
            <a:off x="3790364" y="2904288"/>
            <a:ext cx="164804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457200">
              <a:defRPr/>
            </a:pPr>
            <a:r>
              <a:rPr lang="ru-RU" sz="1400" dirty="0">
                <a:solidFill>
                  <a:srgbClr val="5B9BD5">
                    <a:lumMod val="50000"/>
                  </a:srgbClr>
                </a:solidFill>
              </a:rPr>
              <a:t>Производство продукции сельского хозяйства,  </a:t>
            </a:r>
          </a:p>
          <a:p>
            <a:pPr lvl="0" algn="ctr" defTabSz="457200">
              <a:defRPr/>
            </a:pPr>
            <a:r>
              <a:rPr lang="ru-RU" sz="1400" dirty="0">
                <a:solidFill>
                  <a:srgbClr val="5B9BD5">
                    <a:lumMod val="50000"/>
                  </a:srgbClr>
                </a:solidFill>
              </a:rPr>
              <a:t>млн.руб.</a:t>
            </a:r>
            <a:endParaRPr kumimoji="0" lang="ru-RU" sz="1100" b="0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5" name="Прямоугольник 104">
            <a:extLst>
              <a:ext uri="{FF2B5EF4-FFF2-40B4-BE49-F238E27FC236}">
                <a16:creationId xmlns:a16="http://schemas.microsoft.com/office/drawing/2014/main" id="{214722F2-AF72-42B2-B649-F7E7EE48D3CF}"/>
              </a:ext>
            </a:extLst>
          </p:cNvPr>
          <p:cNvSpPr/>
          <p:nvPr/>
        </p:nvSpPr>
        <p:spPr>
          <a:xfrm>
            <a:off x="3718259" y="4256189"/>
            <a:ext cx="7120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>
                <a:solidFill>
                  <a:srgbClr val="00B050"/>
                </a:solidFill>
                <a:latin typeface="Calibri" panose="020F0502020204030204"/>
              </a:rPr>
              <a:t>422,1</a:t>
            </a:r>
          </a:p>
        </p:txBody>
      </p:sp>
      <p:sp>
        <p:nvSpPr>
          <p:cNvPr id="106" name="Прямоугольник 105">
            <a:extLst>
              <a:ext uri="{FF2B5EF4-FFF2-40B4-BE49-F238E27FC236}">
                <a16:creationId xmlns:a16="http://schemas.microsoft.com/office/drawing/2014/main" id="{214722F2-AF72-42B2-B649-F7E7EE48D3CF}"/>
              </a:ext>
            </a:extLst>
          </p:cNvPr>
          <p:cNvSpPr/>
          <p:nvPr/>
        </p:nvSpPr>
        <p:spPr>
          <a:xfrm>
            <a:off x="4731063" y="4238791"/>
            <a:ext cx="7328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>
                <a:solidFill>
                  <a:srgbClr val="00B050"/>
                </a:solidFill>
                <a:latin typeface="Calibri" panose="020F0502020204030204"/>
              </a:rPr>
              <a:t>472,4</a:t>
            </a:r>
          </a:p>
        </p:txBody>
      </p:sp>
      <p:pic>
        <p:nvPicPr>
          <p:cNvPr id="107" name="Picture 3" descr="C:\Users\BetehtinaKA\Desktop\122555.jpg">
            <a:extLst>
              <a:ext uri="{FF2B5EF4-FFF2-40B4-BE49-F238E27FC236}">
                <a16:creationId xmlns:a16="http://schemas.microsoft.com/office/drawing/2014/main" id="{2C8ACAD2-FD5B-4C96-93E4-6773FEFAD7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5888" y="4223855"/>
            <a:ext cx="397368" cy="328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4" name="Рисунок 83" descr="\\10.10.1.6\общие папки\Обмен\#БРЕНДБУК\Логотип и шрифт\Логотип\Лого без  слогана.png">
            <a:extLst>
              <a:ext uri="{FF2B5EF4-FFF2-40B4-BE49-F238E27FC236}">
                <a16:creationId xmlns:a16="http://schemas.microsoft.com/office/drawing/2014/main" id="{8526AA86-4977-4EDA-94D6-EA2C987390A2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4931" y="144900"/>
            <a:ext cx="1261872" cy="966978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Picture 2">
            <a:extLst>
              <a:ext uri="{FF2B5EF4-FFF2-40B4-BE49-F238E27FC236}">
                <a16:creationId xmlns:a16="http://schemas.microsoft.com/office/drawing/2014/main" id="{7247461B-0777-420C-9FD4-3BE2ACCCE0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5420" y="5263758"/>
            <a:ext cx="354013" cy="132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22915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307707" y="197643"/>
            <a:ext cx="8204895" cy="61935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  <a:ea typeface="+mn-ea"/>
                <a:cs typeface="+mn-cs"/>
              </a:rPr>
              <a:t>Карта результатов</a:t>
            </a:r>
            <a:endParaRPr lang="en-US" sz="24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  <a:ea typeface="+mn-ea"/>
              <a:cs typeface="+mn-cs"/>
            </a:endParaRPr>
          </a:p>
        </p:txBody>
      </p:sp>
      <p:grpSp>
        <p:nvGrpSpPr>
          <p:cNvPr id="2" name="Группа 54">
            <a:extLst>
              <a:ext uri="{FF2B5EF4-FFF2-40B4-BE49-F238E27FC236}">
                <a16:creationId xmlns:a16="http://schemas.microsoft.com/office/drawing/2014/main" id="{2EA95D50-85BF-4E5B-A1B6-16FB428D6EBE}"/>
              </a:ext>
            </a:extLst>
          </p:cNvPr>
          <p:cNvGrpSpPr/>
          <p:nvPr/>
        </p:nvGrpSpPr>
        <p:grpSpPr>
          <a:xfrm>
            <a:off x="-12192" y="1024906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1CF208F2-9143-4141-AC47-A0AB4967D7DF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1" name="Прямоугольник 60">
              <a:extLst>
                <a:ext uri="{FF2B5EF4-FFF2-40B4-BE49-F238E27FC236}">
                  <a16:creationId xmlns:a16="http://schemas.microsoft.com/office/drawing/2014/main" id="{FC32EAD5-2317-47E3-9632-A20E23416470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" name="Группа 49">
            <a:extLst>
              <a:ext uri="{FF2B5EF4-FFF2-40B4-BE49-F238E27FC236}">
                <a16:creationId xmlns:a16="http://schemas.microsoft.com/office/drawing/2014/main" id="{5995F54D-804C-4588-83C6-0989B55A8FF8}"/>
              </a:ext>
            </a:extLst>
          </p:cNvPr>
          <p:cNvGrpSpPr/>
          <p:nvPr/>
        </p:nvGrpSpPr>
        <p:grpSpPr>
          <a:xfrm>
            <a:off x="470741" y="1223934"/>
            <a:ext cx="3898877" cy="1452449"/>
            <a:chOff x="2836130" y="1193577"/>
            <a:chExt cx="3466553" cy="1894218"/>
          </a:xfrm>
        </p:grpSpPr>
        <p:sp>
          <p:nvSpPr>
            <p:cNvPr id="62" name="Скругленный прямоугольник 27">
              <a:extLst>
                <a:ext uri="{FF2B5EF4-FFF2-40B4-BE49-F238E27FC236}">
                  <a16:creationId xmlns:a16="http://schemas.microsoft.com/office/drawing/2014/main" id="{18BBF46F-3367-4218-942E-7D1BF5751F0E}"/>
                </a:ext>
              </a:extLst>
            </p:cNvPr>
            <p:cNvSpPr/>
            <p:nvPr/>
          </p:nvSpPr>
          <p:spPr>
            <a:xfrm>
              <a:off x="2836130" y="1193577"/>
              <a:ext cx="3270938" cy="1894218"/>
            </a:xfrm>
            <a:prstGeom prst="roundRect">
              <a:avLst>
                <a:gd name="adj" fmla="val 0"/>
              </a:avLst>
            </a:prstGeom>
            <a:solidFill>
              <a:schemeClr val="lt1">
                <a:alpha val="71000"/>
              </a:schemeClr>
            </a:solidFill>
            <a:ln w="28575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 pitchFamily="34" charset="0"/>
                <a:ea typeface="+mn-ea"/>
                <a:cs typeface="+mn-cs"/>
              </a:endParaRPr>
            </a:p>
          </p:txBody>
        </p:sp>
        <p:sp>
          <p:nvSpPr>
            <p:cNvPr id="64" name="Прямоугольник 63">
              <a:extLst>
                <a:ext uri="{FF2B5EF4-FFF2-40B4-BE49-F238E27FC236}">
                  <a16:creationId xmlns:a16="http://schemas.microsoft.com/office/drawing/2014/main" id="{B37C3450-A785-44AA-B8BA-B153D3D28E7D}"/>
                </a:ext>
              </a:extLst>
            </p:cNvPr>
            <p:cNvSpPr/>
            <p:nvPr/>
          </p:nvSpPr>
          <p:spPr>
            <a:xfrm>
              <a:off x="3195175" y="1297502"/>
              <a:ext cx="3107508" cy="6752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457200">
                <a:defRPr/>
              </a:pPr>
              <a:r>
                <a:rPr lang="ru-RU" sz="1200" dirty="0">
                  <a:solidFill>
                    <a:srgbClr val="5B9BD5">
                      <a:lumMod val="50000"/>
                    </a:srgbClr>
                  </a:solidFill>
                </a:rPr>
                <a:t>Доля животных без владельцев (собак), возвращенных в прежние места обитания, %</a:t>
              </a:r>
            </a:p>
          </p:txBody>
        </p:sp>
        <p:sp>
          <p:nvSpPr>
            <p:cNvPr id="69" name="Прямоугольник 68">
              <a:extLst>
                <a:ext uri="{FF2B5EF4-FFF2-40B4-BE49-F238E27FC236}">
                  <a16:creationId xmlns:a16="http://schemas.microsoft.com/office/drawing/2014/main" id="{40656344-EC71-4798-A4FA-3E7E1E5C4B77}"/>
                </a:ext>
              </a:extLst>
            </p:cNvPr>
            <p:cNvSpPr/>
            <p:nvPr/>
          </p:nvSpPr>
          <p:spPr>
            <a:xfrm>
              <a:off x="4883423" y="2088534"/>
              <a:ext cx="310172" cy="6823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800" b="1" dirty="0">
                  <a:solidFill>
                    <a:srgbClr val="00B050"/>
                  </a:solidFill>
                  <a:latin typeface="Calibri" panose="020F0502020204030204"/>
                </a:rPr>
                <a:t>0</a:t>
              </a:r>
              <a:endPara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0" name="Прямоугольник 69">
              <a:extLst>
                <a:ext uri="{FF2B5EF4-FFF2-40B4-BE49-F238E27FC236}">
                  <a16:creationId xmlns:a16="http://schemas.microsoft.com/office/drawing/2014/main" id="{214722F2-AF72-42B2-B649-F7E7EE48D3CF}"/>
                </a:ext>
              </a:extLst>
            </p:cNvPr>
            <p:cNvSpPr/>
            <p:nvPr/>
          </p:nvSpPr>
          <p:spPr>
            <a:xfrm>
              <a:off x="3752904" y="2088116"/>
              <a:ext cx="326668" cy="68236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800" b="1" dirty="0">
                  <a:solidFill>
                    <a:srgbClr val="00B050"/>
                  </a:solidFill>
                  <a:latin typeface="Calibri" panose="020F0502020204030204"/>
                </a:rPr>
                <a:t>6</a:t>
              </a:r>
            </a:p>
          </p:txBody>
        </p:sp>
      </p:grpSp>
      <p:grpSp>
        <p:nvGrpSpPr>
          <p:cNvPr id="6" name="Группа 84">
            <a:extLst>
              <a:ext uri="{FF2B5EF4-FFF2-40B4-BE49-F238E27FC236}">
                <a16:creationId xmlns:a16="http://schemas.microsoft.com/office/drawing/2014/main" id="{38F10030-4A44-49C4-84C6-3A4AB500AA70}"/>
              </a:ext>
            </a:extLst>
          </p:cNvPr>
          <p:cNvGrpSpPr/>
          <p:nvPr/>
        </p:nvGrpSpPr>
        <p:grpSpPr>
          <a:xfrm>
            <a:off x="437993" y="2726569"/>
            <a:ext cx="3689498" cy="1211328"/>
            <a:chOff x="2775576" y="1285180"/>
            <a:chExt cx="3270938" cy="1894218"/>
          </a:xfrm>
        </p:grpSpPr>
        <p:sp>
          <p:nvSpPr>
            <p:cNvPr id="86" name="Скругленный прямоугольник 27">
              <a:extLst>
                <a:ext uri="{FF2B5EF4-FFF2-40B4-BE49-F238E27FC236}">
                  <a16:creationId xmlns:a16="http://schemas.microsoft.com/office/drawing/2014/main" id="{F961AE40-5414-4018-9076-2A2C75008BF9}"/>
                </a:ext>
              </a:extLst>
            </p:cNvPr>
            <p:cNvSpPr/>
            <p:nvPr/>
          </p:nvSpPr>
          <p:spPr>
            <a:xfrm>
              <a:off x="2775576" y="1285180"/>
              <a:ext cx="3270938" cy="1894218"/>
            </a:xfrm>
            <a:prstGeom prst="roundRect">
              <a:avLst>
                <a:gd name="adj" fmla="val 0"/>
              </a:avLst>
            </a:prstGeom>
            <a:solidFill>
              <a:schemeClr val="lt1">
                <a:alpha val="71000"/>
              </a:schemeClr>
            </a:solidFill>
            <a:ln w="28575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 pitchFamily="34" charset="0"/>
                <a:ea typeface="+mn-ea"/>
                <a:cs typeface="+mn-cs"/>
              </a:endParaRPr>
            </a:p>
          </p:txBody>
        </p:sp>
        <p:sp>
          <p:nvSpPr>
            <p:cNvPr id="87" name="Прямоугольник 86">
              <a:extLst>
                <a:ext uri="{FF2B5EF4-FFF2-40B4-BE49-F238E27FC236}">
                  <a16:creationId xmlns:a16="http://schemas.microsoft.com/office/drawing/2014/main" id="{57DFF78F-A4C9-45C5-B9C5-758AE0EA9349}"/>
                </a:ext>
              </a:extLst>
            </p:cNvPr>
            <p:cNvSpPr/>
            <p:nvPr/>
          </p:nvSpPr>
          <p:spPr>
            <a:xfrm>
              <a:off x="2973739" y="1326016"/>
              <a:ext cx="3050217" cy="721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 defTabSz="457200">
                <a:defRPr/>
              </a:pPr>
              <a:r>
                <a:rPr lang="ru-RU" sz="1200" dirty="0">
                  <a:solidFill>
                    <a:srgbClr val="5B9BD5">
                      <a:lumMod val="50000"/>
                    </a:srgbClr>
                  </a:solidFill>
                </a:rPr>
                <a:t>Доля животных без владельцев (собак), переданных новым владельцам, %</a:t>
              </a:r>
            </a:p>
          </p:txBody>
        </p:sp>
        <p:sp>
          <p:nvSpPr>
            <p:cNvPr id="89" name="Прямоугольник 88">
              <a:extLst>
                <a:ext uri="{FF2B5EF4-FFF2-40B4-BE49-F238E27FC236}">
                  <a16:creationId xmlns:a16="http://schemas.microsoft.com/office/drawing/2014/main" id="{0524D6F0-567A-4BBE-8F5C-D6D4D12D3CAA}"/>
                </a:ext>
              </a:extLst>
            </p:cNvPr>
            <p:cNvSpPr/>
            <p:nvPr/>
          </p:nvSpPr>
          <p:spPr>
            <a:xfrm>
              <a:off x="4680297" y="2096691"/>
              <a:ext cx="839502" cy="8181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800" b="1" dirty="0">
                  <a:solidFill>
                    <a:srgbClr val="00B050"/>
                  </a:solidFill>
                  <a:latin typeface="Calibri" panose="020F0502020204030204"/>
                </a:rPr>
                <a:t>50</a:t>
              </a:r>
              <a:endPara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90" name="Прямоугольник 89">
              <a:extLst>
                <a:ext uri="{FF2B5EF4-FFF2-40B4-BE49-F238E27FC236}">
                  <a16:creationId xmlns:a16="http://schemas.microsoft.com/office/drawing/2014/main" id="{935025E5-E366-4131-BD3F-53FC90D4134F}"/>
                </a:ext>
              </a:extLst>
            </p:cNvPr>
            <p:cNvSpPr/>
            <p:nvPr/>
          </p:nvSpPr>
          <p:spPr>
            <a:xfrm>
              <a:off x="3546438" y="2049311"/>
              <a:ext cx="550985" cy="8181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800" b="1" dirty="0">
                  <a:solidFill>
                    <a:srgbClr val="00B050"/>
                  </a:solidFill>
                  <a:latin typeface="Calibri" panose="020F0502020204030204"/>
                </a:rPr>
                <a:t>20</a:t>
              </a:r>
            </a:p>
          </p:txBody>
        </p:sp>
      </p:grpSp>
      <p:pic>
        <p:nvPicPr>
          <p:cNvPr id="91" name="Picture 3" descr="C:\Users\BetehtinaKA\Desktop\122555.jpg">
            <a:extLst>
              <a:ext uri="{FF2B5EF4-FFF2-40B4-BE49-F238E27FC236}">
                <a16:creationId xmlns:a16="http://schemas.microsoft.com/office/drawing/2014/main" id="{2C8ACAD2-FD5B-4C96-93E4-6773FEFAD7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8487" y="3261366"/>
            <a:ext cx="522756" cy="463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Скругленный прямоугольник 12"/>
          <p:cNvSpPr/>
          <p:nvPr/>
        </p:nvSpPr>
        <p:spPr>
          <a:xfrm>
            <a:off x="848363" y="4056801"/>
            <a:ext cx="3710763" cy="1190846"/>
          </a:xfrm>
          <a:prstGeom prst="roundRect">
            <a:avLst>
              <a:gd name="adj" fmla="val 1297"/>
            </a:avLst>
          </a:prstGeom>
          <a:solidFill>
            <a:schemeClr val="lt1">
              <a:alpha val="71000"/>
            </a:schemeClr>
          </a:solidFill>
          <a:ln w="3810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Прямоугольник 34">
            <a:extLst>
              <a:ext uri="{FF2B5EF4-FFF2-40B4-BE49-F238E27FC236}">
                <a16:creationId xmlns:a16="http://schemas.microsoft.com/office/drawing/2014/main" id="{57DFF78F-A4C9-45C5-B9C5-758AE0EA9349}"/>
              </a:ext>
            </a:extLst>
          </p:cNvPr>
          <p:cNvSpPr/>
          <p:nvPr/>
        </p:nvSpPr>
        <p:spPr>
          <a:xfrm>
            <a:off x="874564" y="4191707"/>
            <a:ext cx="346036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457200">
              <a:defRPr/>
            </a:pPr>
            <a:r>
              <a:rPr lang="ru-RU" sz="1200" dirty="0">
                <a:solidFill>
                  <a:srgbClr val="5B9BD5">
                    <a:lumMod val="50000"/>
                  </a:srgbClr>
                </a:solidFill>
              </a:rPr>
              <a:t>Снижение численности животных без владельцев (собак) к предыдущему году, %</a:t>
            </a:r>
          </a:p>
        </p:txBody>
      </p:sp>
      <p:sp>
        <p:nvSpPr>
          <p:cNvPr id="36" name="Прямоугольник 35">
            <a:extLst>
              <a:ext uri="{FF2B5EF4-FFF2-40B4-BE49-F238E27FC236}">
                <a16:creationId xmlns:a16="http://schemas.microsoft.com/office/drawing/2014/main" id="{214722F2-AF72-42B2-B649-F7E7EE48D3CF}"/>
              </a:ext>
            </a:extLst>
          </p:cNvPr>
          <p:cNvSpPr/>
          <p:nvPr/>
        </p:nvSpPr>
        <p:spPr>
          <a:xfrm>
            <a:off x="1437016" y="4632645"/>
            <a:ext cx="5501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>
                <a:solidFill>
                  <a:srgbClr val="00B050"/>
                </a:solidFill>
                <a:latin typeface="Calibri" panose="020F0502020204030204"/>
              </a:rPr>
              <a:t>15</a:t>
            </a:r>
          </a:p>
        </p:txBody>
      </p:sp>
      <p:sp>
        <p:nvSpPr>
          <p:cNvPr id="39" name="Прямоугольник 38">
            <a:extLst>
              <a:ext uri="{FF2B5EF4-FFF2-40B4-BE49-F238E27FC236}">
                <a16:creationId xmlns:a16="http://schemas.microsoft.com/office/drawing/2014/main" id="{214722F2-AF72-42B2-B649-F7E7EE48D3CF}"/>
              </a:ext>
            </a:extLst>
          </p:cNvPr>
          <p:cNvSpPr/>
          <p:nvPr/>
        </p:nvSpPr>
        <p:spPr>
          <a:xfrm>
            <a:off x="3475153" y="4636054"/>
            <a:ext cx="5501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>
                <a:solidFill>
                  <a:srgbClr val="00B050"/>
                </a:solidFill>
                <a:latin typeface="Calibri" panose="020F0502020204030204"/>
              </a:rPr>
              <a:t>15</a:t>
            </a: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798349" y="5397794"/>
            <a:ext cx="3689499" cy="1480568"/>
          </a:xfrm>
          <a:prstGeom prst="roundRect">
            <a:avLst>
              <a:gd name="adj" fmla="val 1297"/>
            </a:avLst>
          </a:prstGeom>
          <a:solidFill>
            <a:schemeClr val="lt1">
              <a:alpha val="71000"/>
            </a:schemeClr>
          </a:solidFill>
          <a:ln w="3810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Прямоугольник 42">
            <a:extLst>
              <a:ext uri="{FF2B5EF4-FFF2-40B4-BE49-F238E27FC236}">
                <a16:creationId xmlns:a16="http://schemas.microsoft.com/office/drawing/2014/main" id="{57DFF78F-A4C9-45C5-B9C5-758AE0EA9349}"/>
              </a:ext>
            </a:extLst>
          </p:cNvPr>
          <p:cNvSpPr/>
          <p:nvPr/>
        </p:nvSpPr>
        <p:spPr>
          <a:xfrm>
            <a:off x="801061" y="5510634"/>
            <a:ext cx="346036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457200">
              <a:defRPr/>
            </a:pPr>
            <a:r>
              <a:rPr lang="ru-RU" sz="1200" dirty="0">
                <a:solidFill>
                  <a:srgbClr val="5B9BD5">
                    <a:lumMod val="50000"/>
                  </a:srgbClr>
                </a:solidFill>
              </a:rPr>
              <a:t>Количество обращений граждан в расчете на 10 тыс. человек населения, ед.</a:t>
            </a:r>
          </a:p>
        </p:txBody>
      </p:sp>
      <p:sp>
        <p:nvSpPr>
          <p:cNvPr id="44" name="Прямоугольник 43">
            <a:extLst>
              <a:ext uri="{FF2B5EF4-FFF2-40B4-BE49-F238E27FC236}">
                <a16:creationId xmlns:a16="http://schemas.microsoft.com/office/drawing/2014/main" id="{214722F2-AF72-42B2-B649-F7E7EE48D3CF}"/>
              </a:ext>
            </a:extLst>
          </p:cNvPr>
          <p:cNvSpPr/>
          <p:nvPr/>
        </p:nvSpPr>
        <p:spPr>
          <a:xfrm>
            <a:off x="1561580" y="6101249"/>
            <a:ext cx="3674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>
                <a:solidFill>
                  <a:srgbClr val="00B050"/>
                </a:solidFill>
                <a:latin typeface="Calibri" panose="020F0502020204030204"/>
              </a:rPr>
              <a:t>7</a:t>
            </a:r>
          </a:p>
        </p:txBody>
      </p:sp>
      <p:sp>
        <p:nvSpPr>
          <p:cNvPr id="45" name="Прямоугольник 44">
            <a:extLst>
              <a:ext uri="{FF2B5EF4-FFF2-40B4-BE49-F238E27FC236}">
                <a16:creationId xmlns:a16="http://schemas.microsoft.com/office/drawing/2014/main" id="{214722F2-AF72-42B2-B649-F7E7EE48D3CF}"/>
              </a:ext>
            </a:extLst>
          </p:cNvPr>
          <p:cNvSpPr/>
          <p:nvPr/>
        </p:nvSpPr>
        <p:spPr>
          <a:xfrm>
            <a:off x="3566524" y="6095951"/>
            <a:ext cx="3674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>
                <a:solidFill>
                  <a:srgbClr val="00B050"/>
                </a:solidFill>
                <a:latin typeface="Calibri" panose="020F0502020204030204"/>
              </a:rPr>
              <a:t>3</a:t>
            </a:r>
          </a:p>
        </p:txBody>
      </p:sp>
      <p:grpSp>
        <p:nvGrpSpPr>
          <p:cNvPr id="53" name="Группа 49">
            <a:extLst>
              <a:ext uri="{FF2B5EF4-FFF2-40B4-BE49-F238E27FC236}">
                <a16:creationId xmlns:a16="http://schemas.microsoft.com/office/drawing/2014/main" id="{5995F54D-804C-4588-83C6-0989B55A8FF8}"/>
              </a:ext>
            </a:extLst>
          </p:cNvPr>
          <p:cNvGrpSpPr/>
          <p:nvPr/>
        </p:nvGrpSpPr>
        <p:grpSpPr>
          <a:xfrm>
            <a:off x="5133985" y="1250266"/>
            <a:ext cx="3678866" cy="1426117"/>
            <a:chOff x="2434355" y="1400005"/>
            <a:chExt cx="3386589" cy="1894217"/>
          </a:xfrm>
        </p:grpSpPr>
        <p:sp>
          <p:nvSpPr>
            <p:cNvPr id="54" name="Скругленный прямоугольник 27">
              <a:extLst>
                <a:ext uri="{FF2B5EF4-FFF2-40B4-BE49-F238E27FC236}">
                  <a16:creationId xmlns:a16="http://schemas.microsoft.com/office/drawing/2014/main" id="{18BBF46F-3367-4218-942E-7D1BF5751F0E}"/>
                </a:ext>
              </a:extLst>
            </p:cNvPr>
            <p:cNvSpPr/>
            <p:nvPr/>
          </p:nvSpPr>
          <p:spPr>
            <a:xfrm>
              <a:off x="2434355" y="1400005"/>
              <a:ext cx="3270938" cy="1894217"/>
            </a:xfrm>
            <a:prstGeom prst="roundRect">
              <a:avLst>
                <a:gd name="adj" fmla="val 0"/>
              </a:avLst>
            </a:prstGeom>
            <a:solidFill>
              <a:schemeClr val="lt1">
                <a:alpha val="71000"/>
              </a:schemeClr>
            </a:solidFill>
            <a:ln w="28575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 pitchFamily="34" charset="0"/>
                <a:ea typeface="+mn-ea"/>
                <a:cs typeface="+mn-cs"/>
              </a:endParaRPr>
            </a:p>
          </p:txBody>
        </p:sp>
        <p:sp>
          <p:nvSpPr>
            <p:cNvPr id="55" name="Прямоугольник 54">
              <a:extLst>
                <a:ext uri="{FF2B5EF4-FFF2-40B4-BE49-F238E27FC236}">
                  <a16:creationId xmlns:a16="http://schemas.microsoft.com/office/drawing/2014/main" id="{B37C3450-A785-44AA-B8BA-B153D3D28E7D}"/>
                </a:ext>
              </a:extLst>
            </p:cNvPr>
            <p:cNvSpPr/>
            <p:nvPr/>
          </p:nvSpPr>
          <p:spPr>
            <a:xfrm>
              <a:off x="2569121" y="1555943"/>
              <a:ext cx="3107508" cy="60208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200" dirty="0">
                  <a:solidFill>
                    <a:srgbClr val="5B9BD5">
                      <a:lumMod val="50000"/>
                    </a:srgbClr>
                  </a:solidFill>
                </a:rPr>
                <a:t>Количество нападений собак в расчете на 10 тыс. человек населения, ед.</a:t>
              </a:r>
            </a:p>
          </p:txBody>
        </p:sp>
        <p:sp>
          <p:nvSpPr>
            <p:cNvPr id="56" name="Прямоугольник 55">
              <a:extLst>
                <a:ext uri="{FF2B5EF4-FFF2-40B4-BE49-F238E27FC236}">
                  <a16:creationId xmlns:a16="http://schemas.microsoft.com/office/drawing/2014/main" id="{40656344-EC71-4798-A4FA-3E7E1E5C4B77}"/>
                </a:ext>
              </a:extLst>
            </p:cNvPr>
            <p:cNvSpPr/>
            <p:nvPr/>
          </p:nvSpPr>
          <p:spPr>
            <a:xfrm>
              <a:off x="4515350" y="2314171"/>
              <a:ext cx="1305594" cy="69495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</a:t>
              </a:r>
            </a:p>
          </p:txBody>
        </p:sp>
        <p:sp>
          <p:nvSpPr>
            <p:cNvPr id="57" name="Прямоугольник 56">
              <a:extLst>
                <a:ext uri="{FF2B5EF4-FFF2-40B4-BE49-F238E27FC236}">
                  <a16:creationId xmlns:a16="http://schemas.microsoft.com/office/drawing/2014/main" id="{214722F2-AF72-42B2-B649-F7E7EE48D3CF}"/>
                </a:ext>
              </a:extLst>
            </p:cNvPr>
            <p:cNvSpPr/>
            <p:nvPr/>
          </p:nvSpPr>
          <p:spPr>
            <a:xfrm>
              <a:off x="3275045" y="2346381"/>
              <a:ext cx="338218" cy="69495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800" b="1" dirty="0">
                  <a:solidFill>
                    <a:srgbClr val="00B050"/>
                  </a:solidFill>
                  <a:latin typeface="Calibri" panose="020F0502020204030204"/>
                </a:rPr>
                <a:t>7</a:t>
              </a:r>
            </a:p>
          </p:txBody>
        </p:sp>
      </p:grpSp>
      <p:grpSp>
        <p:nvGrpSpPr>
          <p:cNvPr id="85" name="Группа 49">
            <a:extLst>
              <a:ext uri="{FF2B5EF4-FFF2-40B4-BE49-F238E27FC236}">
                <a16:creationId xmlns:a16="http://schemas.microsoft.com/office/drawing/2014/main" id="{5995F54D-804C-4588-83C6-0989B55A8FF8}"/>
              </a:ext>
            </a:extLst>
          </p:cNvPr>
          <p:cNvGrpSpPr/>
          <p:nvPr/>
        </p:nvGrpSpPr>
        <p:grpSpPr>
          <a:xfrm>
            <a:off x="5133985" y="2752683"/>
            <a:ext cx="3587558" cy="1186965"/>
            <a:chOff x="2434355" y="-1655347"/>
            <a:chExt cx="3270938" cy="2043871"/>
          </a:xfrm>
        </p:grpSpPr>
        <p:sp>
          <p:nvSpPr>
            <p:cNvPr id="88" name="Скругленный прямоугольник 27">
              <a:extLst>
                <a:ext uri="{FF2B5EF4-FFF2-40B4-BE49-F238E27FC236}">
                  <a16:creationId xmlns:a16="http://schemas.microsoft.com/office/drawing/2014/main" id="{18BBF46F-3367-4218-942E-7D1BF5751F0E}"/>
                </a:ext>
              </a:extLst>
            </p:cNvPr>
            <p:cNvSpPr/>
            <p:nvPr/>
          </p:nvSpPr>
          <p:spPr>
            <a:xfrm>
              <a:off x="2434355" y="-1655347"/>
              <a:ext cx="3270938" cy="2043871"/>
            </a:xfrm>
            <a:prstGeom prst="roundRect">
              <a:avLst>
                <a:gd name="adj" fmla="val 0"/>
              </a:avLst>
            </a:prstGeom>
            <a:solidFill>
              <a:schemeClr val="lt1">
                <a:alpha val="71000"/>
              </a:schemeClr>
            </a:solidFill>
            <a:ln w="28575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 pitchFamily="34" charset="0"/>
                <a:ea typeface="+mn-ea"/>
                <a:cs typeface="+mn-cs"/>
              </a:endParaRPr>
            </a:p>
          </p:txBody>
        </p:sp>
        <p:sp>
          <p:nvSpPr>
            <p:cNvPr id="94" name="Прямоугольник 93">
              <a:extLst>
                <a:ext uri="{FF2B5EF4-FFF2-40B4-BE49-F238E27FC236}">
                  <a16:creationId xmlns:a16="http://schemas.microsoft.com/office/drawing/2014/main" id="{214722F2-AF72-42B2-B649-F7E7EE48D3CF}"/>
                </a:ext>
              </a:extLst>
            </p:cNvPr>
            <p:cNvSpPr/>
            <p:nvPr/>
          </p:nvSpPr>
          <p:spPr>
            <a:xfrm>
              <a:off x="2859779" y="-882750"/>
              <a:ext cx="668212" cy="90094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800" b="1" dirty="0">
                  <a:solidFill>
                    <a:srgbClr val="00B050"/>
                  </a:solidFill>
                  <a:latin typeface="Calibri" panose="020F0502020204030204"/>
                </a:rPr>
                <a:t>100</a:t>
              </a:r>
            </a:p>
          </p:txBody>
        </p:sp>
      </p:grpSp>
      <p:pic>
        <p:nvPicPr>
          <p:cNvPr id="84" name="Рисунок 83" descr="\\10.10.1.6\общие папки\Обмен\#БРЕНДБУК\Логотип и шрифт\Логотип\Лого без  слогана.png">
            <a:extLst>
              <a:ext uri="{FF2B5EF4-FFF2-40B4-BE49-F238E27FC236}">
                <a16:creationId xmlns:a16="http://schemas.microsoft.com/office/drawing/2014/main" id="{8526AA86-4977-4EDA-94D6-EA2C987390A2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4931" y="144900"/>
            <a:ext cx="1261872" cy="966978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Picture 2">
            <a:extLst>
              <a:ext uri="{FF2B5EF4-FFF2-40B4-BE49-F238E27FC236}">
                <a16:creationId xmlns:a16="http://schemas.microsoft.com/office/drawing/2014/main" id="{4EA9D7D2-D0BF-4FDD-9B8B-D5367CDB4C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6448" y="4834325"/>
            <a:ext cx="354013" cy="104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аналитика, графики, вниз, снижение значок в Sithic Finance">
            <a:extLst>
              <a:ext uri="{FF2B5EF4-FFF2-40B4-BE49-F238E27FC236}">
                <a16:creationId xmlns:a16="http://schemas.microsoft.com/office/drawing/2014/main" id="{34A44A5D-A8A6-44FF-BC51-3E867A95A7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4739" y="5982558"/>
            <a:ext cx="724986" cy="724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" name="Picture 2" descr="аналитика, графики, вниз, снижение значок в Sithic Finance">
            <a:extLst>
              <a:ext uri="{FF2B5EF4-FFF2-40B4-BE49-F238E27FC236}">
                <a16:creationId xmlns:a16="http://schemas.microsoft.com/office/drawing/2014/main" id="{70268D56-6B10-44A9-A082-12DF93542B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5041" y="1820965"/>
            <a:ext cx="747019" cy="747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7" name="TextBox 76">
            <a:extLst>
              <a:ext uri="{FF2B5EF4-FFF2-40B4-BE49-F238E27FC236}">
                <a16:creationId xmlns:a16="http://schemas.microsoft.com/office/drawing/2014/main" id="{2309A4DA-BC50-4D5B-BA16-454D5232612F}"/>
              </a:ext>
            </a:extLst>
          </p:cNvPr>
          <p:cNvSpPr txBox="1"/>
          <p:nvPr/>
        </p:nvSpPr>
        <p:spPr>
          <a:xfrm>
            <a:off x="5363818" y="2815685"/>
            <a:ext cx="320882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200" dirty="0">
                <a:solidFill>
                  <a:srgbClr val="5B9BD5">
                    <a:lumMod val="50000"/>
                  </a:srgbClr>
                </a:solidFill>
              </a:rPr>
              <a:t>Доля выполненных заявок на отлов собак, % </a:t>
            </a:r>
          </a:p>
        </p:txBody>
      </p:sp>
      <p:pic>
        <p:nvPicPr>
          <p:cNvPr id="80" name="Picture 2">
            <a:extLst>
              <a:ext uri="{FF2B5EF4-FFF2-40B4-BE49-F238E27FC236}">
                <a16:creationId xmlns:a16="http://schemas.microsoft.com/office/drawing/2014/main" id="{0E50DDD3-535A-41FA-975F-CBD512CA6D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377" y="3401080"/>
            <a:ext cx="354013" cy="104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" name="Прямоугольник 80">
            <a:extLst>
              <a:ext uri="{FF2B5EF4-FFF2-40B4-BE49-F238E27FC236}">
                <a16:creationId xmlns:a16="http://schemas.microsoft.com/office/drawing/2014/main" id="{12C7908C-89FD-4D60-84CE-2DED8FB02C8D}"/>
              </a:ext>
            </a:extLst>
          </p:cNvPr>
          <p:cNvSpPr/>
          <p:nvPr/>
        </p:nvSpPr>
        <p:spPr>
          <a:xfrm>
            <a:off x="7512279" y="3298301"/>
            <a:ext cx="7328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>
                <a:solidFill>
                  <a:srgbClr val="00B050"/>
                </a:solidFill>
                <a:latin typeface="Calibri" panose="020F0502020204030204"/>
              </a:rPr>
              <a:t>100</a:t>
            </a:r>
          </a:p>
        </p:txBody>
      </p:sp>
      <p:sp>
        <p:nvSpPr>
          <p:cNvPr id="83" name="Скругленный прямоугольник 12">
            <a:extLst>
              <a:ext uri="{FF2B5EF4-FFF2-40B4-BE49-F238E27FC236}">
                <a16:creationId xmlns:a16="http://schemas.microsoft.com/office/drawing/2014/main" id="{C911702C-B4D2-41AD-B145-D2A717E97496}"/>
              </a:ext>
            </a:extLst>
          </p:cNvPr>
          <p:cNvSpPr/>
          <p:nvPr/>
        </p:nvSpPr>
        <p:spPr>
          <a:xfrm>
            <a:off x="4796712" y="4015948"/>
            <a:ext cx="3710763" cy="2015994"/>
          </a:xfrm>
          <a:prstGeom prst="roundRect">
            <a:avLst>
              <a:gd name="adj" fmla="val 1297"/>
            </a:avLst>
          </a:prstGeom>
          <a:solidFill>
            <a:schemeClr val="lt1">
              <a:alpha val="71000"/>
            </a:schemeClr>
          </a:solidFill>
          <a:ln w="3810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200" dirty="0">
              <a:solidFill>
                <a:srgbClr val="5B9BD5">
                  <a:lumMod val="50000"/>
                </a:srgbClr>
              </a:solidFill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9DEE72B3-9705-45C0-87E6-C589216AA257}"/>
              </a:ext>
            </a:extLst>
          </p:cNvPr>
          <p:cNvSpPr txBox="1"/>
          <p:nvPr/>
        </p:nvSpPr>
        <p:spPr>
          <a:xfrm>
            <a:off x="5036347" y="4151187"/>
            <a:ext cx="320882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200" dirty="0">
                <a:solidFill>
                  <a:srgbClr val="5B9BD5">
                    <a:lumMod val="50000"/>
                  </a:srgbClr>
                </a:solidFill>
              </a:rPr>
              <a:t>Обеспеченность территорий городских округов и муниципальных районов автономного округа площадками для выгула и дрессировки собак, %</a:t>
            </a:r>
          </a:p>
        </p:txBody>
      </p:sp>
      <p:sp>
        <p:nvSpPr>
          <p:cNvPr id="108" name="Прямоугольник 107">
            <a:extLst>
              <a:ext uri="{FF2B5EF4-FFF2-40B4-BE49-F238E27FC236}">
                <a16:creationId xmlns:a16="http://schemas.microsoft.com/office/drawing/2014/main" id="{9D5F54C1-E83B-4354-9F1E-BD63E5C02359}"/>
              </a:ext>
            </a:extLst>
          </p:cNvPr>
          <p:cNvSpPr/>
          <p:nvPr/>
        </p:nvSpPr>
        <p:spPr>
          <a:xfrm>
            <a:off x="5464705" y="5279213"/>
            <a:ext cx="7644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100</a:t>
            </a:r>
          </a:p>
        </p:txBody>
      </p:sp>
      <p:pic>
        <p:nvPicPr>
          <p:cNvPr id="109" name="Picture 2">
            <a:extLst>
              <a:ext uri="{FF2B5EF4-FFF2-40B4-BE49-F238E27FC236}">
                <a16:creationId xmlns:a16="http://schemas.microsoft.com/office/drawing/2014/main" id="{798850AC-CA02-4333-9921-871A6AB0C4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8364" y="5475902"/>
            <a:ext cx="354013" cy="104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0" name="Прямоугольник 109">
            <a:extLst>
              <a:ext uri="{FF2B5EF4-FFF2-40B4-BE49-F238E27FC236}">
                <a16:creationId xmlns:a16="http://schemas.microsoft.com/office/drawing/2014/main" id="{E43A31B7-614F-42F2-83FD-2766C9ABFEF7}"/>
              </a:ext>
            </a:extLst>
          </p:cNvPr>
          <p:cNvSpPr/>
          <p:nvPr/>
        </p:nvSpPr>
        <p:spPr>
          <a:xfrm>
            <a:off x="6943910" y="5266308"/>
            <a:ext cx="7644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100</a:t>
            </a:r>
          </a:p>
        </p:txBody>
      </p:sp>
      <p:pic>
        <p:nvPicPr>
          <p:cNvPr id="50" name="Picture 2" descr="аналитика, графики, вниз, снижение значок в Sithic Finance">
            <a:extLst>
              <a:ext uri="{FF2B5EF4-FFF2-40B4-BE49-F238E27FC236}">
                <a16:creationId xmlns:a16="http://schemas.microsoft.com/office/drawing/2014/main" id="{CF8C2378-50EA-46FA-A0AD-41B1B3CFA9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372" y="1765338"/>
            <a:ext cx="724986" cy="724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2" name="Группа 49">
            <a:extLst>
              <a:ext uri="{FF2B5EF4-FFF2-40B4-BE49-F238E27FC236}">
                <a16:creationId xmlns:a16="http://schemas.microsoft.com/office/drawing/2014/main" id="{E2D4630E-39A4-4C1F-892B-34EFE6BF8EDF}"/>
              </a:ext>
            </a:extLst>
          </p:cNvPr>
          <p:cNvGrpSpPr/>
          <p:nvPr/>
        </p:nvGrpSpPr>
        <p:grpSpPr>
          <a:xfrm>
            <a:off x="3412676" y="42982"/>
            <a:ext cx="4434618" cy="1052623"/>
            <a:chOff x="2819528" y="1230939"/>
            <a:chExt cx="3270938" cy="1894218"/>
          </a:xfrm>
        </p:grpSpPr>
        <p:sp>
          <p:nvSpPr>
            <p:cNvPr id="59" name="Скругленный прямоугольник 27">
              <a:extLst>
                <a:ext uri="{FF2B5EF4-FFF2-40B4-BE49-F238E27FC236}">
                  <a16:creationId xmlns:a16="http://schemas.microsoft.com/office/drawing/2014/main" id="{E79DC31B-3F72-428C-A5FA-0870C5B09AB2}"/>
                </a:ext>
              </a:extLst>
            </p:cNvPr>
            <p:cNvSpPr/>
            <p:nvPr/>
          </p:nvSpPr>
          <p:spPr>
            <a:xfrm>
              <a:off x="2819528" y="1230939"/>
              <a:ext cx="3270938" cy="1894218"/>
            </a:xfrm>
            <a:prstGeom prst="roundRect">
              <a:avLst>
                <a:gd name="adj" fmla="val 0"/>
              </a:avLst>
            </a:prstGeom>
            <a:solidFill>
              <a:schemeClr val="lt1">
                <a:alpha val="71000"/>
              </a:schemeClr>
            </a:solidFill>
            <a:ln w="28575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b="1" dirty="0">
                  <a:solidFill>
                    <a:schemeClr val="accent5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Общий объём финансирования</a:t>
              </a:r>
              <a:r>
                <a:rPr lang="en-US" b="1" dirty="0">
                  <a:solidFill>
                    <a:schemeClr val="accent5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:</a:t>
              </a:r>
              <a:endPara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sz="2000" b="1" dirty="0">
                  <a:solidFill>
                    <a:schemeClr val="accent5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до 2030 </a:t>
              </a:r>
              <a:r>
                <a:rPr lang="ru-RU" b="1" dirty="0">
                  <a:solidFill>
                    <a:schemeClr val="accent5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года </a:t>
              </a:r>
              <a:r>
                <a:rPr lang="ru-RU" sz="1600" b="1" dirty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1 117</a:t>
              </a:r>
              <a:r>
                <a:rPr lang="en-US" sz="1600" b="1" dirty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ru-RU" sz="1600" b="1" dirty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089,67660 </a:t>
              </a:r>
              <a:r>
                <a:rPr lang="ru-RU" sz="2000" b="1" dirty="0">
                  <a:solidFill>
                    <a:schemeClr val="accent5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тыс. руб.</a:t>
              </a:r>
              <a:r>
                <a:rPr lang="ru-RU" sz="2000" b="1" dirty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</a:p>
            <a:p>
              <a:r>
                <a:rPr lang="ru-RU" b="1" dirty="0">
                  <a:solidFill>
                    <a:schemeClr val="accent5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из них на 2024 год </a:t>
              </a:r>
              <a:r>
                <a:rPr lang="ru-RU" sz="1400" b="1" dirty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151 892,47895 </a:t>
              </a:r>
              <a:r>
                <a:rPr lang="ru-RU" b="1" dirty="0">
                  <a:solidFill>
                    <a:schemeClr val="accent5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тыс. руб.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 pitchFamily="34" charset="0"/>
                <a:ea typeface="+mn-ea"/>
                <a:cs typeface="+mn-cs"/>
              </a:endParaRPr>
            </a:p>
          </p:txBody>
        </p:sp>
        <p:sp>
          <p:nvSpPr>
            <p:cNvPr id="63" name="Прямоугольник 62">
              <a:extLst>
                <a:ext uri="{FF2B5EF4-FFF2-40B4-BE49-F238E27FC236}">
                  <a16:creationId xmlns:a16="http://schemas.microsoft.com/office/drawing/2014/main" id="{66F334C5-389A-4041-9BD2-4E84933CF65A}"/>
                </a:ext>
              </a:extLst>
            </p:cNvPr>
            <p:cNvSpPr/>
            <p:nvPr/>
          </p:nvSpPr>
          <p:spPr>
            <a:xfrm>
              <a:off x="2832802" y="1283586"/>
              <a:ext cx="3107508" cy="382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457200">
                <a:defRPr/>
              </a:pPr>
              <a:endParaRPr kumimoji="0" lang="ru-RU" sz="11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171960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0" y="31138"/>
            <a:ext cx="8367623" cy="89620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Финансирование муниципальной программы, тыс.рублей</a:t>
            </a:r>
            <a:endParaRPr lang="en-US" sz="2400" b="1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3994986427"/>
              </p:ext>
            </p:extLst>
          </p:nvPr>
        </p:nvGraphicFramePr>
        <p:xfrm>
          <a:off x="3933644" y="1205000"/>
          <a:ext cx="5218027" cy="46695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3981243"/>
              </p:ext>
            </p:extLst>
          </p:nvPr>
        </p:nvGraphicFramePr>
        <p:xfrm>
          <a:off x="2360561" y="1596666"/>
          <a:ext cx="2234240" cy="394796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342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25497">
                <a:tc>
                  <a:txBody>
                    <a:bodyPr/>
                    <a:lstStyle/>
                    <a:p>
                      <a:pPr algn="l" fontAlgn="ctr"/>
                      <a:endParaRPr lang="ru-RU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4901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Бюджет Ханты-Мансийского</a:t>
                      </a:r>
                      <a:r>
                        <a:rPr lang="ru-RU" sz="14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автономного округа -Югра</a:t>
                      </a:r>
                      <a:endParaRPr lang="ru-RU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 fontAlgn="ctr"/>
                      <a:endParaRPr lang="ru-RU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 fontAlgn="ctr"/>
                      <a:endParaRPr lang="ru-RU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3460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Бюджет Нефтеюганского</a:t>
                      </a:r>
                      <a:r>
                        <a:rPr lang="ru-RU" sz="14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района</a:t>
                      </a:r>
                    </a:p>
                    <a:p>
                      <a:pPr algn="l" fontAlgn="ctr"/>
                      <a:endParaRPr lang="ru-RU" sz="14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 fontAlgn="ctr"/>
                      <a:endParaRPr lang="ru-RU" sz="14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 fontAlgn="ctr"/>
                      <a:r>
                        <a:rPr lang="ru-RU" sz="14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Иные источники</a:t>
                      </a:r>
                      <a:endParaRPr lang="ru-RU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582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Franklin Gothic Medium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582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Franklin Gothic Medium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677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Franklin Gothic Medium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582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Franklin Gothic Medium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729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Franklin Gothic Medium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91" name="Прямоугольник 90"/>
          <p:cNvSpPr/>
          <p:nvPr/>
        </p:nvSpPr>
        <p:spPr>
          <a:xfrm>
            <a:off x="567983" y="3539794"/>
            <a:ext cx="15629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19 501,07895</a:t>
            </a:r>
          </a:p>
        </p:txBody>
      </p:sp>
      <p:sp>
        <p:nvSpPr>
          <p:cNvPr id="92" name="Прямоугольник 91"/>
          <p:cNvSpPr/>
          <p:nvPr/>
        </p:nvSpPr>
        <p:spPr>
          <a:xfrm>
            <a:off x="495413" y="2657533"/>
            <a:ext cx="176779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132 391,40000</a:t>
            </a:r>
          </a:p>
          <a:p>
            <a:endParaRPr lang="ru-RU" dirty="0"/>
          </a:p>
        </p:txBody>
      </p:sp>
      <p:grpSp>
        <p:nvGrpSpPr>
          <p:cNvPr id="29" name="Группа 28">
            <a:extLst>
              <a:ext uri="{FF2B5EF4-FFF2-40B4-BE49-F238E27FC236}">
                <a16:creationId xmlns:a16="http://schemas.microsoft.com/office/drawing/2014/main" id="{C7C6CE0A-E69F-4027-BF8B-B33274183080}"/>
              </a:ext>
            </a:extLst>
          </p:cNvPr>
          <p:cNvGrpSpPr/>
          <p:nvPr/>
        </p:nvGrpSpPr>
        <p:grpSpPr>
          <a:xfrm>
            <a:off x="-12192" y="1024906"/>
            <a:ext cx="7859486" cy="89285"/>
            <a:chOff x="947651" y="2754884"/>
            <a:chExt cx="7257566" cy="89285"/>
          </a:xfrm>
        </p:grpSpPr>
        <p:sp>
          <p:nvSpPr>
            <p:cNvPr id="30" name="Прямоугольник 29">
              <a:extLst>
                <a:ext uri="{FF2B5EF4-FFF2-40B4-BE49-F238E27FC236}">
                  <a16:creationId xmlns:a16="http://schemas.microsoft.com/office/drawing/2014/main" id="{5BCF956B-8B98-4760-9B8B-8D944EFE084A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рямоугольник 30">
              <a:extLst>
                <a:ext uri="{FF2B5EF4-FFF2-40B4-BE49-F238E27FC236}">
                  <a16:creationId xmlns:a16="http://schemas.microsoft.com/office/drawing/2014/main" id="{16E1AAD6-6A42-4921-8BE0-C3245A6BD81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aphicFrame>
        <p:nvGraphicFramePr>
          <p:cNvPr id="40" name="Диаграмма 39">
            <a:extLst>
              <a:ext uri="{FF2B5EF4-FFF2-40B4-BE49-F238E27FC236}">
                <a16:creationId xmlns:a16="http://schemas.microsoft.com/office/drawing/2014/main" id="{422B0A89-D7F0-4A1C-8806-D4ABFB9F814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1370678"/>
              </p:ext>
            </p:extLst>
          </p:nvPr>
        </p:nvGraphicFramePr>
        <p:xfrm>
          <a:off x="4126502" y="1655159"/>
          <a:ext cx="4872058" cy="39978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8" name="Прямоугольник 17"/>
          <p:cNvSpPr/>
          <p:nvPr/>
        </p:nvSpPr>
        <p:spPr>
          <a:xfrm>
            <a:off x="5321978" y="5202841"/>
            <a:ext cx="194848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00B050"/>
                </a:solidFill>
                <a:latin typeface="Franklin Gothic Medium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151 892,47895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567983" y="4300310"/>
            <a:ext cx="15629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0</a:t>
            </a:r>
          </a:p>
        </p:txBody>
      </p:sp>
      <p:pic>
        <p:nvPicPr>
          <p:cNvPr id="23" name="Рисунок 22" descr="\\10.10.1.6\общие папки\Обмен\#БРЕНДБУК\Логотип и шрифт\Логотип\Лого без  слогана.png">
            <a:extLst>
              <a:ext uri="{FF2B5EF4-FFF2-40B4-BE49-F238E27FC236}">
                <a16:creationId xmlns:a16="http://schemas.microsoft.com/office/drawing/2014/main" id="{BB1F6EE2-05D3-492F-AE71-BD65398351F3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6687" y="57928"/>
            <a:ext cx="1261872" cy="96697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150584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647701" y="2320338"/>
            <a:ext cx="2295857" cy="1009024"/>
          </a:xfrm>
          <a:prstGeom prst="rect">
            <a:avLst/>
          </a:prstGeom>
          <a:solidFill>
            <a:schemeClr val="bg1">
              <a:lumMod val="8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Соисполнители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681005" y="1205120"/>
            <a:ext cx="2262553" cy="932313"/>
          </a:xfrm>
          <a:prstGeom prst="rect">
            <a:avLst/>
          </a:prstGeom>
          <a:solidFill>
            <a:schemeClr val="bg1">
              <a:lumMod val="8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Ответственный исполнитель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93386" y="88250"/>
            <a:ext cx="8646853" cy="896209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</a:rPr>
              <a:t>Ответственный исполнитель (соисполнители ) муниципальной программы</a:t>
            </a:r>
            <a:endParaRPr lang="en-US" sz="2800" b="1" dirty="0">
              <a:solidFill>
                <a:schemeClr val="accent1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57730" y="1471222"/>
            <a:ext cx="24878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</a:rPr>
              <a:t>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015770" y="1433122"/>
            <a:ext cx="51189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Отдел по сельскому хозяйству администрации Нефтеюганского района</a:t>
            </a:r>
          </a:p>
        </p:txBody>
      </p:sp>
      <p:grpSp>
        <p:nvGrpSpPr>
          <p:cNvPr id="35" name="Группа 34">
            <a:extLst>
              <a:ext uri="{FF2B5EF4-FFF2-40B4-BE49-F238E27FC236}">
                <a16:creationId xmlns:a16="http://schemas.microsoft.com/office/drawing/2014/main" id="{ECF62C37-E2BB-4DBB-8005-DED4B6C3F29B}"/>
              </a:ext>
            </a:extLst>
          </p:cNvPr>
          <p:cNvGrpSpPr/>
          <p:nvPr/>
        </p:nvGrpSpPr>
        <p:grpSpPr>
          <a:xfrm>
            <a:off x="0" y="959530"/>
            <a:ext cx="7859486" cy="89285"/>
            <a:chOff x="947651" y="2754884"/>
            <a:chExt cx="7257566" cy="89285"/>
          </a:xfrm>
        </p:grpSpPr>
        <p:sp>
          <p:nvSpPr>
            <p:cNvPr id="36" name="Прямоугольник 35">
              <a:extLst>
                <a:ext uri="{FF2B5EF4-FFF2-40B4-BE49-F238E27FC236}">
                  <a16:creationId xmlns:a16="http://schemas.microsoft.com/office/drawing/2014/main" id="{046A3631-639E-466D-8A77-3657DE9080D8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рямоугольник 36">
              <a:extLst>
                <a:ext uri="{FF2B5EF4-FFF2-40B4-BE49-F238E27FC236}">
                  <a16:creationId xmlns:a16="http://schemas.microsoft.com/office/drawing/2014/main" id="{E49B628D-02C5-4A3B-B622-8A9166518EC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5" name="Прямоугольник 14"/>
          <p:cNvSpPr/>
          <p:nvPr/>
        </p:nvSpPr>
        <p:spPr>
          <a:xfrm>
            <a:off x="3064319" y="2615375"/>
            <a:ext cx="5675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Департамент имущественных отношений Нефтеюганского района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092198" y="3449161"/>
            <a:ext cx="55904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Администрации поселений Нефтеюганского района</a:t>
            </a:r>
          </a:p>
        </p:txBody>
      </p:sp>
      <p:pic>
        <p:nvPicPr>
          <p:cNvPr id="18" name="Рисунок 17" descr="\\10.10.1.6\общие папки\Обмен\#БРЕНДБУК\Логотип и шрифт\Логотип\Лого без  слогана.png">
            <a:extLst>
              <a:ext uri="{FF2B5EF4-FFF2-40B4-BE49-F238E27FC236}">
                <a16:creationId xmlns:a16="http://schemas.microsoft.com/office/drawing/2014/main" id="{B1F4ED57-6967-4255-8081-817D8DD83C6F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926" y="114861"/>
            <a:ext cx="1261872" cy="96697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297463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497147" y="-14262"/>
            <a:ext cx="8646853" cy="89620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</a:rPr>
              <a:t>Цели и задачи муниципальной программы</a:t>
            </a:r>
            <a:endParaRPr lang="en-US" sz="2800" b="1" dirty="0">
              <a:solidFill>
                <a:schemeClr val="accent1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2779143" y="1581342"/>
            <a:ext cx="5477774" cy="12863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buClr>
                <a:srgbClr val="FF0000"/>
              </a:buClr>
            </a:pPr>
            <a:endParaRPr lang="ru-RU" sz="2000" dirty="0">
              <a:solidFill>
                <a:schemeClr val="tx2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1560032" y="2078640"/>
            <a:ext cx="336492" cy="299892"/>
            <a:chOff x="2147276" y="1700808"/>
            <a:chExt cx="336492" cy="299892"/>
          </a:xfrm>
          <a:solidFill>
            <a:srgbClr val="00B050"/>
          </a:solidFill>
        </p:grpSpPr>
        <p:sp>
          <p:nvSpPr>
            <p:cNvPr id="10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11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2" name="Овал 1"/>
          <p:cNvSpPr/>
          <p:nvPr/>
        </p:nvSpPr>
        <p:spPr>
          <a:xfrm>
            <a:off x="2023096" y="1460506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rgbClr val="00B050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1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09548" y="2005688"/>
            <a:ext cx="9637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ЦЕЛИ</a:t>
            </a:r>
          </a:p>
        </p:txBody>
      </p:sp>
      <p:grpSp>
        <p:nvGrpSpPr>
          <p:cNvPr id="42" name="Группа 41">
            <a:extLst>
              <a:ext uri="{FF2B5EF4-FFF2-40B4-BE49-F238E27FC236}">
                <a16:creationId xmlns:a16="http://schemas.microsoft.com/office/drawing/2014/main" id="{D1C832A0-B704-4DAC-A887-33C365C9CC61}"/>
              </a:ext>
            </a:extLst>
          </p:cNvPr>
          <p:cNvGrpSpPr/>
          <p:nvPr/>
        </p:nvGrpSpPr>
        <p:grpSpPr>
          <a:xfrm>
            <a:off x="0" y="959530"/>
            <a:ext cx="7859486" cy="89285"/>
            <a:chOff x="947651" y="2754884"/>
            <a:chExt cx="7257566" cy="89285"/>
          </a:xfrm>
        </p:grpSpPr>
        <p:sp>
          <p:nvSpPr>
            <p:cNvPr id="43" name="Прямоугольник 42">
              <a:extLst>
                <a:ext uri="{FF2B5EF4-FFF2-40B4-BE49-F238E27FC236}">
                  <a16:creationId xmlns:a16="http://schemas.microsoft.com/office/drawing/2014/main" id="{07582EAA-751A-47BF-9A96-FE8787FF747A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Прямоугольник 43">
              <a:extLst>
                <a:ext uri="{FF2B5EF4-FFF2-40B4-BE49-F238E27FC236}">
                  <a16:creationId xmlns:a16="http://schemas.microsoft.com/office/drawing/2014/main" id="{1DDBB906-6737-434B-986D-5731AE3FD97B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1633118" y="3482613"/>
            <a:ext cx="58777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  <a:ea typeface="+mj-ea"/>
                <a:cs typeface="+mj-cs"/>
              </a:rPr>
              <a:t>ЗАДАЧИ МУНИЦИПАЛЬНОЙ ПРОГРАММЫ:</a:t>
            </a:r>
          </a:p>
        </p:txBody>
      </p:sp>
      <p:sp>
        <p:nvSpPr>
          <p:cNvPr id="14" name="Овал 13"/>
          <p:cNvSpPr/>
          <p:nvPr/>
        </p:nvSpPr>
        <p:spPr>
          <a:xfrm>
            <a:off x="409548" y="4066492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1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187962" y="4108250"/>
            <a:ext cx="13504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ЗАДАЧА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178437" y="5060067"/>
            <a:ext cx="13504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ЗАДАЧА</a:t>
            </a:r>
          </a:p>
        </p:txBody>
      </p:sp>
      <p:grpSp>
        <p:nvGrpSpPr>
          <p:cNvPr id="21" name="Группа 20"/>
          <p:cNvGrpSpPr/>
          <p:nvPr/>
        </p:nvGrpSpPr>
        <p:grpSpPr>
          <a:xfrm>
            <a:off x="2707300" y="5942824"/>
            <a:ext cx="336492" cy="299892"/>
            <a:chOff x="2147276" y="1700808"/>
            <a:chExt cx="336492" cy="299892"/>
          </a:xfrm>
          <a:solidFill>
            <a:schemeClr val="accent5"/>
          </a:solidFill>
        </p:grpSpPr>
        <p:sp>
          <p:nvSpPr>
            <p:cNvPr id="22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23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24" name="Объект 2"/>
          <p:cNvSpPr txBox="1">
            <a:spLocks/>
          </p:cNvSpPr>
          <p:nvPr/>
        </p:nvSpPr>
        <p:spPr>
          <a:xfrm>
            <a:off x="3131568" y="4066492"/>
            <a:ext cx="5477774" cy="10744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0000"/>
              </a:lnSpc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</a:rPr>
              <a:t>Увеличение объемов производства и переработки основных видов сельскохозяйственной продукции, рыбных ресурсов и создание условий для развития заготовки и переработки дикоросов</a:t>
            </a:r>
          </a:p>
        </p:txBody>
      </p:sp>
      <p:sp>
        <p:nvSpPr>
          <p:cNvPr id="25" name="Объект 2"/>
          <p:cNvSpPr txBox="1">
            <a:spLocks/>
          </p:cNvSpPr>
          <p:nvPr/>
        </p:nvSpPr>
        <p:spPr>
          <a:xfrm>
            <a:off x="3099990" y="5140953"/>
            <a:ext cx="5576027" cy="128638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17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</a:rPr>
              <a:t>Создание условий устойчивого развития сельских территорий</a:t>
            </a:r>
          </a:p>
          <a:p>
            <a:pPr algn="just"/>
            <a:r>
              <a:rPr lang="ru-RU" sz="18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</a:rPr>
              <a:t>Обеспечение безопасности населения при осуществлении деятельности по обращению с животными без владельцев</a:t>
            </a:r>
            <a:endParaRPr lang="en-US" sz="1700" b="1" dirty="0">
              <a:solidFill>
                <a:schemeClr val="tx2">
                  <a:lumMod val="50000"/>
                </a:schemeClr>
              </a:solidFill>
              <a:latin typeface="Franklin Gothic Book" pitchFamily="34" charset="0"/>
            </a:endParaRPr>
          </a:p>
          <a:p>
            <a:pPr algn="just"/>
            <a:endParaRPr lang="ru-RU" sz="1700" b="1" dirty="0">
              <a:solidFill>
                <a:schemeClr val="tx2">
                  <a:lumMod val="50000"/>
                </a:schemeClr>
              </a:solidFill>
              <a:latin typeface="Franklin Gothic Boo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79143" y="1410974"/>
            <a:ext cx="60613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</a:rPr>
              <a:t>Устойчивое развитие агропромышленного комплекса и сельских территорий, повышение конкурентоспособности произведенной в Нефтеюганском районе сельскохозяйственной продукции.</a:t>
            </a:r>
          </a:p>
          <a:p>
            <a:pPr algn="just"/>
            <a:endParaRPr lang="ru-RU" sz="1600" b="1" dirty="0">
              <a:solidFill>
                <a:schemeClr val="tx2">
                  <a:lumMod val="50000"/>
                </a:schemeClr>
              </a:solidFill>
              <a:latin typeface="Franklin Gothic Book" pitchFamily="34" charset="0"/>
            </a:endParaRPr>
          </a:p>
          <a:p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</a:rPr>
              <a:t>Обеспечение безопасности населения при осуществлении деятельности по обращению с животными без владельцев.</a:t>
            </a:r>
          </a:p>
        </p:txBody>
      </p:sp>
      <p:sp>
        <p:nvSpPr>
          <p:cNvPr id="27" name="Овал 26">
            <a:extLst>
              <a:ext uri="{FF2B5EF4-FFF2-40B4-BE49-F238E27FC236}">
                <a16:creationId xmlns:a16="http://schemas.microsoft.com/office/drawing/2014/main" id="{C1280C6E-0FFA-4E0F-B130-5A42717BE7D3}"/>
              </a:ext>
            </a:extLst>
          </p:cNvPr>
          <p:cNvSpPr/>
          <p:nvPr/>
        </p:nvSpPr>
        <p:spPr>
          <a:xfrm>
            <a:off x="410960" y="5887387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3</a:t>
            </a:r>
            <a:endParaRPr lang="ru-RU" sz="2000" dirty="0">
              <a:solidFill>
                <a:schemeClr val="accent1">
                  <a:lumMod val="50000"/>
                </a:schemeClr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E07C988-D714-4069-87AB-5F9D7893F7F1}"/>
              </a:ext>
            </a:extLst>
          </p:cNvPr>
          <p:cNvSpPr txBox="1"/>
          <p:nvPr/>
        </p:nvSpPr>
        <p:spPr>
          <a:xfrm>
            <a:off x="1178437" y="5897723"/>
            <a:ext cx="13504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ЗАДАЧА</a:t>
            </a:r>
          </a:p>
        </p:txBody>
      </p:sp>
      <p:grpSp>
        <p:nvGrpSpPr>
          <p:cNvPr id="29" name="Группа 28">
            <a:extLst>
              <a:ext uri="{FF2B5EF4-FFF2-40B4-BE49-F238E27FC236}">
                <a16:creationId xmlns:a16="http://schemas.microsoft.com/office/drawing/2014/main" id="{A02FB151-BCEF-4ABC-9964-B5004D64FB12}"/>
              </a:ext>
            </a:extLst>
          </p:cNvPr>
          <p:cNvGrpSpPr/>
          <p:nvPr/>
        </p:nvGrpSpPr>
        <p:grpSpPr>
          <a:xfrm>
            <a:off x="2675722" y="5140953"/>
            <a:ext cx="336492" cy="299892"/>
            <a:chOff x="2147276" y="1700808"/>
            <a:chExt cx="336492" cy="299892"/>
          </a:xfrm>
          <a:solidFill>
            <a:schemeClr val="accent5"/>
          </a:solidFill>
        </p:grpSpPr>
        <p:sp>
          <p:nvSpPr>
            <p:cNvPr id="30" name="Нашивка 65">
              <a:extLst>
                <a:ext uri="{FF2B5EF4-FFF2-40B4-BE49-F238E27FC236}">
                  <a16:creationId xmlns:a16="http://schemas.microsoft.com/office/drawing/2014/main" id="{D5873DE6-EB5F-490A-9FCE-853FCDBBB9C7}"/>
                </a:ext>
              </a:extLst>
            </p:cNvPr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1" name="Нашивка 66">
              <a:extLst>
                <a:ext uri="{FF2B5EF4-FFF2-40B4-BE49-F238E27FC236}">
                  <a16:creationId xmlns:a16="http://schemas.microsoft.com/office/drawing/2014/main" id="{74B2A46C-9089-442B-8EE3-43E4DB80F68E}"/>
                </a:ext>
              </a:extLst>
            </p:cNvPr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2" name="Группа 31">
            <a:extLst>
              <a:ext uri="{FF2B5EF4-FFF2-40B4-BE49-F238E27FC236}">
                <a16:creationId xmlns:a16="http://schemas.microsoft.com/office/drawing/2014/main" id="{85D8FD7D-91D1-48F2-BB9C-B073F6DDF413}"/>
              </a:ext>
            </a:extLst>
          </p:cNvPr>
          <p:cNvGrpSpPr/>
          <p:nvPr/>
        </p:nvGrpSpPr>
        <p:grpSpPr>
          <a:xfrm>
            <a:off x="2707300" y="4189136"/>
            <a:ext cx="336492" cy="299892"/>
            <a:chOff x="2147276" y="1700808"/>
            <a:chExt cx="336492" cy="299892"/>
          </a:xfrm>
          <a:solidFill>
            <a:schemeClr val="accent5"/>
          </a:solidFill>
        </p:grpSpPr>
        <p:sp>
          <p:nvSpPr>
            <p:cNvPr id="33" name="Нашивка 65">
              <a:extLst>
                <a:ext uri="{FF2B5EF4-FFF2-40B4-BE49-F238E27FC236}">
                  <a16:creationId xmlns:a16="http://schemas.microsoft.com/office/drawing/2014/main" id="{24980367-66B6-417F-8346-749CCCF7DECD}"/>
                </a:ext>
              </a:extLst>
            </p:cNvPr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4" name="Нашивка 66">
              <a:extLst>
                <a:ext uri="{FF2B5EF4-FFF2-40B4-BE49-F238E27FC236}">
                  <a16:creationId xmlns:a16="http://schemas.microsoft.com/office/drawing/2014/main" id="{E202B2E7-423D-4D4C-88E8-3544D309E8BE}"/>
                </a:ext>
              </a:extLst>
            </p:cNvPr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pic>
        <p:nvPicPr>
          <p:cNvPr id="36" name="Рисунок 35" descr="\\10.10.1.6\общие папки\Обмен\#БРЕНДБУК\Логотип и шрифт\Логотип\Лого без  слогана.png">
            <a:extLst>
              <a:ext uri="{FF2B5EF4-FFF2-40B4-BE49-F238E27FC236}">
                <a16:creationId xmlns:a16="http://schemas.microsoft.com/office/drawing/2014/main" id="{730B7A85-72F0-4688-89C1-EAC1AB6D5C04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926" y="114861"/>
            <a:ext cx="1261872" cy="966978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Овал 34">
            <a:extLst>
              <a:ext uri="{FF2B5EF4-FFF2-40B4-BE49-F238E27FC236}">
                <a16:creationId xmlns:a16="http://schemas.microsoft.com/office/drawing/2014/main" id="{3993AB03-EF30-478D-BE6B-4A396BB7237C}"/>
              </a:ext>
            </a:extLst>
          </p:cNvPr>
          <p:cNvSpPr/>
          <p:nvPr/>
        </p:nvSpPr>
        <p:spPr>
          <a:xfrm>
            <a:off x="409548" y="5135140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2</a:t>
            </a:r>
          </a:p>
        </p:txBody>
      </p:sp>
      <p:sp>
        <p:nvSpPr>
          <p:cNvPr id="37" name="Овал 36">
            <a:extLst>
              <a:ext uri="{FF2B5EF4-FFF2-40B4-BE49-F238E27FC236}">
                <a16:creationId xmlns:a16="http://schemas.microsoft.com/office/drawing/2014/main" id="{E1CCDFF8-DD56-466E-9CB3-36A53858D71C}"/>
              </a:ext>
            </a:extLst>
          </p:cNvPr>
          <p:cNvSpPr/>
          <p:nvPr/>
        </p:nvSpPr>
        <p:spPr>
          <a:xfrm>
            <a:off x="2047202" y="2457452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rgbClr val="00B050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2766327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3174425" y="3292414"/>
            <a:ext cx="2795149" cy="1193321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33365" y="3321169"/>
            <a:ext cx="2668628" cy="116456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82636" y="3592374"/>
            <a:ext cx="274727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/>
              <a:t>поддержка растениеводства</a:t>
            </a: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122464144"/>
              </p:ext>
            </p:extLst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3" name="Прямоугольник 42"/>
          <p:cNvSpPr/>
          <p:nvPr/>
        </p:nvSpPr>
        <p:spPr>
          <a:xfrm>
            <a:off x="3700733" y="1518250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328515" y="1481659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303024" y="1625188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20115" y="143787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90249" y="147303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407" y="1561382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439985" y="2136014"/>
            <a:ext cx="87040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1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</a:rPr>
              <a:t>: Увеличение объемов производства и переработки основных видов сельскохозяйственной продукции, рыбных ресурсов и создание условий для развития заготовки и переработки дикоросов</a:t>
            </a: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439985" y="1140127"/>
            <a:ext cx="7209279" cy="45719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1" name="Пятиугольник 60"/>
          <p:cNvSpPr/>
          <p:nvPr/>
        </p:nvSpPr>
        <p:spPr>
          <a:xfrm>
            <a:off x="597615" y="5294483"/>
            <a:ext cx="8146005" cy="1184693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2" name="Пятиугольник 4"/>
          <p:cNvSpPr txBox="1"/>
          <p:nvPr/>
        </p:nvSpPr>
        <p:spPr>
          <a:xfrm>
            <a:off x="751093" y="5603069"/>
            <a:ext cx="7529524" cy="35729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fontAlgn="base"/>
            <a:r>
              <a:rPr lang="ru-RU" sz="2000" b="1" dirty="0">
                <a:solidFill>
                  <a:schemeClr val="bg1"/>
                </a:solidFill>
              </a:rPr>
              <a:t>Валовый сбор картофеля в сельскохозяйственных организациях, крестьянских (фермерских) хозяйствах, включая индивидуальных предпринимателей, 360,0 тонн к 2030 году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3202342" y="3376317"/>
            <a:ext cx="27000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/>
              <a:t>предоставление субсидий за произведенную и реализованную продукцию растениеводства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872192" y="1494661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459191" y="1509623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212" y="1561380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31321" y="1466491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257861" y="1599085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43" y="1586079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6320794" y="3292414"/>
            <a:ext cx="2656937" cy="118469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заместитель начальника отдела по сельскому хозяйству администрации Нефтеюганского района</a:t>
            </a:r>
          </a:p>
        </p:txBody>
      </p:sp>
      <p:pic>
        <p:nvPicPr>
          <p:cNvPr id="36" name="Рисунок 35" descr="\\10.10.1.6\общие папки\Обмен\#БРЕНДБУК\Логотип и шрифт\Логотип\Лого без  слогана.png">
            <a:extLst>
              <a:ext uri="{FF2B5EF4-FFF2-40B4-BE49-F238E27FC236}">
                <a16:creationId xmlns:a16="http://schemas.microsoft.com/office/drawing/2014/main" id="{388649AE-F93B-4BB9-BD65-D0697E85CFEE}"/>
              </a:ext>
            </a:extLst>
          </p:cNvPr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4931" y="144352"/>
            <a:ext cx="1261872" cy="96697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DA12E2B-C0FE-4FEC-B490-0F61083A28E8}"/>
              </a:ext>
            </a:extLst>
          </p:cNvPr>
          <p:cNvSpPr txBox="1"/>
          <p:nvPr/>
        </p:nvSpPr>
        <p:spPr>
          <a:xfrm>
            <a:off x="178162" y="101239"/>
            <a:ext cx="74785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Муниципальная программа Нефтеюганского района </a:t>
            </a:r>
          </a:p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«Развитие агропромышленного комплекса»</a:t>
            </a:r>
          </a:p>
        </p:txBody>
      </p:sp>
    </p:spTree>
    <p:extLst>
      <p:ext uri="{BB962C8B-B14F-4D97-AF65-F5344CB8AC3E}">
        <p14:creationId xmlns:p14="http://schemas.microsoft.com/office/powerpoint/2010/main" val="29864590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ятиугольник 33"/>
          <p:cNvSpPr/>
          <p:nvPr/>
        </p:nvSpPr>
        <p:spPr>
          <a:xfrm>
            <a:off x="599355" y="5901069"/>
            <a:ext cx="3850726" cy="855692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7" name="Скругленный прямоугольник 26"/>
          <p:cNvSpPr/>
          <p:nvPr/>
        </p:nvSpPr>
        <p:spPr>
          <a:xfrm>
            <a:off x="2397197" y="2262402"/>
            <a:ext cx="3940268" cy="1560240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55037" y="2262401"/>
            <a:ext cx="2031524" cy="156023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65672" y="2731784"/>
            <a:ext cx="178437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/>
              <a:t>поддержка животноводства</a:t>
            </a: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122464144"/>
              </p:ext>
            </p:extLst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3" name="Прямоугольник 42"/>
          <p:cNvSpPr/>
          <p:nvPr/>
        </p:nvSpPr>
        <p:spPr>
          <a:xfrm>
            <a:off x="3700733" y="1518250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328515" y="1481659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303024" y="1625188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20115" y="143787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90249" y="147303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407" y="1561382"/>
            <a:ext cx="450824" cy="411114"/>
          </a:xfrm>
          <a:prstGeom prst="rect">
            <a:avLst/>
          </a:prstGeom>
        </p:spPr>
      </p:pic>
      <p:grpSp>
        <p:nvGrpSpPr>
          <p:cNvPr id="2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7" y="115334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1" name="Пятиугольник 60"/>
          <p:cNvSpPr/>
          <p:nvPr/>
        </p:nvSpPr>
        <p:spPr>
          <a:xfrm>
            <a:off x="592183" y="5009604"/>
            <a:ext cx="3788229" cy="817038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1400" b="1" dirty="0">
                <a:solidFill>
                  <a:schemeClr val="bg1"/>
                </a:solidFill>
              </a:rPr>
              <a:t>Производство скота и птицы на убой в живом весе в хозяйствах всех категорий- </a:t>
            </a:r>
            <a:r>
              <a:rPr lang="en-US" sz="1400" b="1" dirty="0">
                <a:solidFill>
                  <a:schemeClr val="bg1"/>
                </a:solidFill>
              </a:rPr>
              <a:t>1330 </a:t>
            </a:r>
            <a:r>
              <a:rPr lang="ru-RU" sz="1400" b="1" dirty="0">
                <a:solidFill>
                  <a:schemeClr val="bg1"/>
                </a:solidFill>
              </a:rPr>
              <a:t>тонн</a:t>
            </a:r>
            <a:r>
              <a:rPr lang="en-US" sz="1400" b="1" dirty="0">
                <a:solidFill>
                  <a:schemeClr val="bg1"/>
                </a:solidFill>
              </a:rPr>
              <a:t> </a:t>
            </a:r>
            <a:r>
              <a:rPr lang="ru-RU" sz="1400" b="1" dirty="0">
                <a:solidFill>
                  <a:schemeClr val="bg1"/>
                </a:solidFill>
              </a:rPr>
              <a:t>к</a:t>
            </a:r>
            <a:r>
              <a:rPr lang="en-US" sz="1400" b="1" dirty="0">
                <a:solidFill>
                  <a:schemeClr val="bg1"/>
                </a:solidFill>
              </a:rPr>
              <a:t> 2030 </a:t>
            </a:r>
            <a:r>
              <a:rPr lang="ru-RU" sz="1400" b="1" dirty="0">
                <a:solidFill>
                  <a:schemeClr val="bg1"/>
                </a:solidFill>
              </a:rPr>
              <a:t>году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2357901" y="2576731"/>
            <a:ext cx="404195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/>
              <a:t>предоставление субсидий на поддержку животноводства</a:t>
            </a:r>
            <a:r>
              <a:rPr lang="en-US" sz="1600" b="1" dirty="0"/>
              <a:t>; </a:t>
            </a:r>
            <a:r>
              <a:rPr lang="ru-RU" sz="1600" b="1" dirty="0"/>
              <a:t>на финансовое возмещение и (или) обеспечение затрат на приобретение кормов для с/х животных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872192" y="1494661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459191" y="1509623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212" y="1561380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31321" y="1466491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257861" y="1599085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43" y="1586079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6447787" y="2292121"/>
            <a:ext cx="2440573" cy="1534982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заместитель начальника отдела по сельскому хозяйству администрации Нефтеюганского района</a:t>
            </a:r>
          </a:p>
        </p:txBody>
      </p:sp>
      <p:sp>
        <p:nvSpPr>
          <p:cNvPr id="36" name="Пятиугольник 4"/>
          <p:cNvSpPr txBox="1"/>
          <p:nvPr/>
        </p:nvSpPr>
        <p:spPr>
          <a:xfrm>
            <a:off x="633362" y="5975628"/>
            <a:ext cx="3438304" cy="60662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fontAlgn="base"/>
            <a:r>
              <a:rPr lang="ru-RU" sz="1400" b="1" dirty="0">
                <a:solidFill>
                  <a:schemeClr val="bg1"/>
                </a:solidFill>
              </a:rPr>
              <a:t>Доля прибыльных сельскохозяйственных организаций в общем их числе- 100 %</a:t>
            </a:r>
          </a:p>
        </p:txBody>
      </p:sp>
      <p:pic>
        <p:nvPicPr>
          <p:cNvPr id="38" name="Рисунок 37" descr="\\10.10.1.6\общие папки\Обмен\#БРЕНДБУК\Логотип и шрифт\Логотип\Лого без  слогана.png">
            <a:extLst>
              <a:ext uri="{FF2B5EF4-FFF2-40B4-BE49-F238E27FC236}">
                <a16:creationId xmlns:a16="http://schemas.microsoft.com/office/drawing/2014/main" id="{F7F5AD1C-02E1-4F36-BEC7-98E9F3EBF09F}"/>
              </a:ext>
            </a:extLst>
          </p:cNvPr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4931" y="144352"/>
            <a:ext cx="1261872" cy="966978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CD189DEF-4001-40B5-8111-D15AA4ABF0DB}"/>
              </a:ext>
            </a:extLst>
          </p:cNvPr>
          <p:cNvSpPr txBox="1"/>
          <p:nvPr/>
        </p:nvSpPr>
        <p:spPr>
          <a:xfrm>
            <a:off x="178162" y="101239"/>
            <a:ext cx="74785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Муниципальная программа Нефтеюганского района </a:t>
            </a:r>
          </a:p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«Развитие агропромышленного комплекса»</a:t>
            </a:r>
          </a:p>
        </p:txBody>
      </p:sp>
      <p:sp>
        <p:nvSpPr>
          <p:cNvPr id="41" name="Пятиугольник 33">
            <a:extLst>
              <a:ext uri="{FF2B5EF4-FFF2-40B4-BE49-F238E27FC236}">
                <a16:creationId xmlns:a16="http://schemas.microsoft.com/office/drawing/2014/main" id="{D4582855-7DFA-463A-8F65-3697CE98EDF7}"/>
              </a:ext>
            </a:extLst>
          </p:cNvPr>
          <p:cNvSpPr/>
          <p:nvPr/>
        </p:nvSpPr>
        <p:spPr>
          <a:xfrm>
            <a:off x="4781006" y="5009604"/>
            <a:ext cx="4145797" cy="765457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ru-RU" sz="1000" b="1" dirty="0">
              <a:solidFill>
                <a:schemeClr val="bg1"/>
              </a:solidFill>
            </a:endParaRPr>
          </a:p>
          <a:p>
            <a:r>
              <a:rPr lang="ru-RU" sz="1400" b="1" dirty="0">
                <a:solidFill>
                  <a:schemeClr val="bg1"/>
                </a:solidFill>
              </a:rPr>
              <a:t>Производство молока в хозяйствах всех категорий- 5000 тонн к 2030 году</a:t>
            </a:r>
          </a:p>
        </p:txBody>
      </p:sp>
      <p:sp>
        <p:nvSpPr>
          <p:cNvPr id="42" name="Пятиугольник 33">
            <a:extLst>
              <a:ext uri="{FF2B5EF4-FFF2-40B4-BE49-F238E27FC236}">
                <a16:creationId xmlns:a16="http://schemas.microsoft.com/office/drawing/2014/main" id="{4E3F9E37-4265-4C9D-BF78-6E7B6AD6B0AD}"/>
              </a:ext>
            </a:extLst>
          </p:cNvPr>
          <p:cNvSpPr/>
          <p:nvPr/>
        </p:nvSpPr>
        <p:spPr>
          <a:xfrm>
            <a:off x="4781006" y="5838786"/>
            <a:ext cx="4107354" cy="949004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1400" b="1" dirty="0">
                <a:solidFill>
                  <a:schemeClr val="bg1"/>
                </a:solidFill>
              </a:rPr>
              <a:t>Производство яиц в сельскохозяйственных организациях, крестьянских (фермерских) хозяйствах, включая индивидуальных предпринимателей -5656 тыс. штук к 2030 г.</a:t>
            </a:r>
          </a:p>
        </p:txBody>
      </p:sp>
    </p:spTree>
    <p:extLst>
      <p:ext uri="{BB962C8B-B14F-4D97-AF65-F5344CB8AC3E}">
        <p14:creationId xmlns:p14="http://schemas.microsoft.com/office/powerpoint/2010/main" val="29864590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2702975" y="2616016"/>
            <a:ext cx="3387273" cy="1469760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Franklin Gothic Medium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53634" y="2607467"/>
            <a:ext cx="2280292" cy="1469760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37018" y="2807470"/>
            <a:ext cx="229690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/>
              <a:t>поддержка рыбохозяйственного комплекса</a:t>
            </a: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122464144"/>
              </p:ext>
            </p:extLst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3" name="Прямоугольник 42"/>
          <p:cNvSpPr/>
          <p:nvPr/>
        </p:nvSpPr>
        <p:spPr>
          <a:xfrm>
            <a:off x="3700733" y="1518250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328515" y="1481659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303024" y="1625188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20115" y="143787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90249" y="147303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407" y="1561382"/>
            <a:ext cx="450824" cy="411114"/>
          </a:xfrm>
          <a:prstGeom prst="rect">
            <a:avLst/>
          </a:prstGeom>
        </p:spPr>
      </p:pic>
      <p:grpSp>
        <p:nvGrpSpPr>
          <p:cNvPr id="2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7" y="115334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1" name="Пятиугольник 60"/>
          <p:cNvSpPr/>
          <p:nvPr/>
        </p:nvSpPr>
        <p:spPr>
          <a:xfrm>
            <a:off x="376232" y="4515986"/>
            <a:ext cx="8146005" cy="622903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2" name="Пятиугольник 4"/>
          <p:cNvSpPr txBox="1"/>
          <p:nvPr/>
        </p:nvSpPr>
        <p:spPr>
          <a:xfrm>
            <a:off x="538262" y="4454266"/>
            <a:ext cx="7529524" cy="60662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fontAlgn="base"/>
            <a:r>
              <a:rPr lang="ru-RU" sz="2000" b="1" dirty="0">
                <a:solidFill>
                  <a:schemeClr val="bg1"/>
                </a:solidFill>
              </a:rPr>
              <a:t> Добыча (вылов) рыбы-725 тонн к 2030 году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2702974" y="2798327"/>
            <a:ext cx="33872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/>
              <a:t>предоставление субсидий на поддержку рыбохозяйственного комплекса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872192" y="1494661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459191" y="1509623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212" y="1561380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31321" y="1466491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257861" y="1599085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43" y="1586079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6170407" y="2616016"/>
            <a:ext cx="2656937" cy="142615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заместитель начальника отдела по сельскому хозяйству администрации Нефтеюганского района</a:t>
            </a:r>
          </a:p>
        </p:txBody>
      </p:sp>
      <p:pic>
        <p:nvPicPr>
          <p:cNvPr id="34" name="Рисунок 33" descr="\\10.10.1.6\общие папки\Обмен\#БРЕНДБУК\Логотип и шрифт\Логотип\Лого без  слогана.png">
            <a:extLst>
              <a:ext uri="{FF2B5EF4-FFF2-40B4-BE49-F238E27FC236}">
                <a16:creationId xmlns:a16="http://schemas.microsoft.com/office/drawing/2014/main" id="{BD62C2CE-6FB2-4648-BB18-7D4B0BCEE99C}"/>
              </a:ext>
            </a:extLst>
          </p:cNvPr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4931" y="197092"/>
            <a:ext cx="1261872" cy="966978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9EDF7FFA-6866-42EE-94BA-486559B93F1B}"/>
              </a:ext>
            </a:extLst>
          </p:cNvPr>
          <p:cNvSpPr txBox="1"/>
          <p:nvPr/>
        </p:nvSpPr>
        <p:spPr>
          <a:xfrm>
            <a:off x="178162" y="101239"/>
            <a:ext cx="74785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Муниципальная программа Нефтеюганского района </a:t>
            </a:r>
          </a:p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«Развитие агропромышленного комплекса»</a:t>
            </a:r>
          </a:p>
        </p:txBody>
      </p:sp>
    </p:spTree>
    <p:extLst>
      <p:ext uri="{BB962C8B-B14F-4D97-AF65-F5344CB8AC3E}">
        <p14:creationId xmlns:p14="http://schemas.microsoft.com/office/powerpoint/2010/main" val="29864590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2455817" y="2973672"/>
            <a:ext cx="3510918" cy="151206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33366" y="2974905"/>
            <a:ext cx="1935414" cy="1510830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14202" y="3103609"/>
            <a:ext cx="191458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/>
              <a:t>поддержка деятельности по заготовке и переработке дикоросов</a:t>
            </a: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122464144"/>
              </p:ext>
            </p:extLst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3" name="Прямоугольник 42"/>
          <p:cNvSpPr/>
          <p:nvPr/>
        </p:nvSpPr>
        <p:spPr>
          <a:xfrm>
            <a:off x="3700733" y="1518250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328515" y="1481659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303024" y="1625188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20115" y="143787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90249" y="147303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407" y="1561382"/>
            <a:ext cx="450824" cy="411114"/>
          </a:xfrm>
          <a:prstGeom prst="rect">
            <a:avLst/>
          </a:prstGeom>
        </p:spPr>
      </p:pic>
      <p:grpSp>
        <p:nvGrpSpPr>
          <p:cNvPr id="2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7" y="115334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1" name="Пятиугольник 60"/>
          <p:cNvSpPr/>
          <p:nvPr/>
        </p:nvSpPr>
        <p:spPr>
          <a:xfrm>
            <a:off x="569343" y="5774448"/>
            <a:ext cx="8146005" cy="622903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2" name="Пятиугольник 4"/>
          <p:cNvSpPr txBox="1"/>
          <p:nvPr/>
        </p:nvSpPr>
        <p:spPr>
          <a:xfrm>
            <a:off x="833117" y="5792245"/>
            <a:ext cx="7529524" cy="60662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fontAlgn="base"/>
            <a:r>
              <a:rPr lang="ru-RU" sz="2000" b="1" dirty="0">
                <a:solidFill>
                  <a:schemeClr val="bg1"/>
                </a:solidFill>
              </a:rPr>
              <a:t> Объём заготовки дикоросов - 48 тонн к 2030 году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2642371" y="3156179"/>
            <a:ext cx="310125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/>
              <a:t>предоставление субсидий на поддержку деятельности по заготовке и переработке дикоросов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872192" y="1494661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459191" y="1509623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212" y="1561380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31321" y="1466491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257861" y="1599085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43" y="1586079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6193766" y="2973672"/>
            <a:ext cx="2656937" cy="1503437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заместитель начальника отдела по сельскому хозяйству администрации Нефтеюганского района</a:t>
            </a:r>
          </a:p>
        </p:txBody>
      </p:sp>
      <p:pic>
        <p:nvPicPr>
          <p:cNvPr id="34" name="Рисунок 33" descr="\\10.10.1.6\общие папки\Обмен\#БРЕНДБУК\Логотип и шрифт\Логотип\Лого без  слогана.png">
            <a:extLst>
              <a:ext uri="{FF2B5EF4-FFF2-40B4-BE49-F238E27FC236}">
                <a16:creationId xmlns:a16="http://schemas.microsoft.com/office/drawing/2014/main" id="{BCBE7FF9-66DD-480C-92DF-1B9ACBC31B96}"/>
              </a:ext>
            </a:extLst>
          </p:cNvPr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4931" y="144900"/>
            <a:ext cx="1261872" cy="966978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96161957-0857-4ED1-9ED7-052DC8960B3E}"/>
              </a:ext>
            </a:extLst>
          </p:cNvPr>
          <p:cNvSpPr txBox="1"/>
          <p:nvPr/>
        </p:nvSpPr>
        <p:spPr>
          <a:xfrm>
            <a:off x="178162" y="101239"/>
            <a:ext cx="74785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Муниципальная программа Нефтеюганского района </a:t>
            </a:r>
          </a:p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«Развитие агропромышленного комплекса»</a:t>
            </a:r>
          </a:p>
        </p:txBody>
      </p:sp>
    </p:spTree>
    <p:extLst>
      <p:ext uri="{BB962C8B-B14F-4D97-AF65-F5344CB8AC3E}">
        <p14:creationId xmlns:p14="http://schemas.microsoft.com/office/powerpoint/2010/main" val="29864590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3234906" y="3040812"/>
            <a:ext cx="2795149" cy="206746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33365" y="3321169"/>
            <a:ext cx="2668628" cy="116456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15104" y="3485072"/>
            <a:ext cx="274727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/>
              <a:t>организация совещаний, семинаров, ярмарок, конкурсов, выставок</a:t>
            </a: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122464144"/>
              </p:ext>
            </p:extLst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3" name="Прямоугольник 42"/>
          <p:cNvSpPr/>
          <p:nvPr/>
        </p:nvSpPr>
        <p:spPr>
          <a:xfrm>
            <a:off x="3700733" y="1518250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328515" y="1481659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303024" y="1625188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20115" y="143787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90249" y="147303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407" y="1561382"/>
            <a:ext cx="450824" cy="411114"/>
          </a:xfrm>
          <a:prstGeom prst="rect">
            <a:avLst/>
          </a:prstGeom>
        </p:spPr>
      </p:pic>
      <p:grpSp>
        <p:nvGrpSpPr>
          <p:cNvPr id="2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7" y="115334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1" name="Пятиугольник 60"/>
          <p:cNvSpPr/>
          <p:nvPr/>
        </p:nvSpPr>
        <p:spPr>
          <a:xfrm>
            <a:off x="588989" y="5800347"/>
            <a:ext cx="8373856" cy="712598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2" name="Пятиугольник 4"/>
          <p:cNvSpPr txBox="1"/>
          <p:nvPr/>
        </p:nvSpPr>
        <p:spPr>
          <a:xfrm>
            <a:off x="629729" y="5739957"/>
            <a:ext cx="8134709" cy="67809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algn="ctr" fontAlgn="base"/>
            <a:r>
              <a:rPr lang="ru-RU" sz="2000" b="1" dirty="0">
                <a:solidFill>
                  <a:schemeClr val="bg1"/>
                </a:solidFill>
              </a:rPr>
              <a:t> Производство продукции сельского хозяйства – 472,4 млн.рублей </a:t>
            </a:r>
          </a:p>
          <a:p>
            <a:pPr algn="ctr" fontAlgn="base"/>
            <a:r>
              <a:rPr lang="ru-RU" sz="2000" b="1" dirty="0">
                <a:solidFill>
                  <a:schemeClr val="bg1"/>
                </a:solidFill>
              </a:rPr>
              <a:t>к 2030 году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3278229" y="3552652"/>
            <a:ext cx="275182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/>
              <a:t>организация и проведение выставок, ярмарок, конкурсов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872192" y="1494661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459191" y="1509623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212" y="1561380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31321" y="1466491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257861" y="1599085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43" y="1586079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6305908" y="3364873"/>
            <a:ext cx="2656937" cy="118469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начальник отдела по сельскому хозяйству администрации Нефтеюганского района</a:t>
            </a:r>
          </a:p>
        </p:txBody>
      </p:sp>
      <p:pic>
        <p:nvPicPr>
          <p:cNvPr id="36" name="Рисунок 35" descr="\\10.10.1.6\общие папки\Обмен\#БРЕНДБУК\Логотип и шрифт\Логотип\Лого без  слогана.png">
            <a:extLst>
              <a:ext uri="{FF2B5EF4-FFF2-40B4-BE49-F238E27FC236}">
                <a16:creationId xmlns:a16="http://schemas.microsoft.com/office/drawing/2014/main" id="{3E194087-E251-4948-BC07-E2D225F6D9CB}"/>
              </a:ext>
            </a:extLst>
          </p:cNvPr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4931" y="144900"/>
            <a:ext cx="1261872" cy="966978"/>
          </a:xfrm>
          <a:prstGeom prst="rect">
            <a:avLst/>
          </a:prstGeom>
          <a:noFill/>
          <a:ln>
            <a:noFill/>
          </a:ln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7F9E240A-D79E-4885-BEDD-137D89011BB5}"/>
              </a:ext>
            </a:extLst>
          </p:cNvPr>
          <p:cNvSpPr txBox="1"/>
          <p:nvPr/>
        </p:nvSpPr>
        <p:spPr>
          <a:xfrm>
            <a:off x="178162" y="101239"/>
            <a:ext cx="74785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Муниципальная программа Нефтеюганского района </a:t>
            </a:r>
          </a:p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«Развитие агропромышленного комплекса»</a:t>
            </a:r>
          </a:p>
        </p:txBody>
      </p:sp>
    </p:spTree>
    <p:extLst>
      <p:ext uri="{BB962C8B-B14F-4D97-AF65-F5344CB8AC3E}">
        <p14:creationId xmlns:p14="http://schemas.microsoft.com/office/powerpoint/2010/main" val="29864590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3044936" y="2726142"/>
            <a:ext cx="2795149" cy="278638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400373" y="3125568"/>
            <a:ext cx="2513350" cy="116456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67465" y="3192573"/>
            <a:ext cx="253161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/>
              <a:t>улучшение жилищных условий граждан, проживающих на сельских территориях</a:t>
            </a: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122464144"/>
              </p:ext>
            </p:extLst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3" name="Прямоугольник 42"/>
          <p:cNvSpPr/>
          <p:nvPr/>
        </p:nvSpPr>
        <p:spPr>
          <a:xfrm>
            <a:off x="3700733" y="1518250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328515" y="1481659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303024" y="1625188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20115" y="143787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90249" y="147303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407" y="1561382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431321" y="2217889"/>
            <a:ext cx="81421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2.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</a:rPr>
              <a:t>Создание условий устойчивого развития сельских территорий</a:t>
            </a:r>
          </a:p>
        </p:txBody>
      </p:sp>
      <p:grpSp>
        <p:nvGrpSpPr>
          <p:cNvPr id="2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7" y="115334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1" name="Пятиугольник 60"/>
          <p:cNvSpPr/>
          <p:nvPr/>
        </p:nvSpPr>
        <p:spPr>
          <a:xfrm>
            <a:off x="433714" y="6110896"/>
            <a:ext cx="8146005" cy="622903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2" name="Пятиугольник 4"/>
          <p:cNvSpPr txBox="1"/>
          <p:nvPr/>
        </p:nvSpPr>
        <p:spPr>
          <a:xfrm>
            <a:off x="544800" y="6110895"/>
            <a:ext cx="7529524" cy="60662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fontAlgn="base"/>
            <a:r>
              <a:rPr lang="ru-RU" sz="2000" b="1" dirty="0">
                <a:solidFill>
                  <a:schemeClr val="bg1"/>
                </a:solidFill>
              </a:rPr>
              <a:t>Объем ввода (приобретения) жилья для граждан, проживающих на сельских территориях, 0,072 тыс.м2 к 2030 году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3044936" y="3361850"/>
            <a:ext cx="278633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/>
              <a:t>предоставление социальных выплат на строительство (приобретение) жилья молодым семьям и молодым специалистам проживающих на сельских территориях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872192" y="1494661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459191" y="1509623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212" y="1561380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31321" y="1466491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257861" y="1599085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43" y="1586079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5898263" y="2998380"/>
            <a:ext cx="3096881" cy="142476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Заместитель директора департамента имущественных отношений Нефтеюганского района </a:t>
            </a:r>
          </a:p>
        </p:txBody>
      </p:sp>
      <p:pic>
        <p:nvPicPr>
          <p:cNvPr id="34" name="Рисунок 33" descr="\\10.10.1.6\общие папки\Обмен\#БРЕНДБУК\Логотип и шрифт\Логотип\Лого без  слогана.png">
            <a:extLst>
              <a:ext uri="{FF2B5EF4-FFF2-40B4-BE49-F238E27FC236}">
                <a16:creationId xmlns:a16="http://schemas.microsoft.com/office/drawing/2014/main" id="{BB852EC5-A0C5-4AB9-96C5-414C50FC0862}"/>
              </a:ext>
            </a:extLst>
          </p:cNvPr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4931" y="144900"/>
            <a:ext cx="1261872" cy="966978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E2B7F0DE-2832-4673-9560-AE6F6AD6A2FA}"/>
              </a:ext>
            </a:extLst>
          </p:cNvPr>
          <p:cNvSpPr txBox="1"/>
          <p:nvPr/>
        </p:nvSpPr>
        <p:spPr>
          <a:xfrm>
            <a:off x="178162" y="101239"/>
            <a:ext cx="74785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Муниципальная программа Нефтеюганского района </a:t>
            </a:r>
          </a:p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«Развитие агропромышленного комплекса»</a:t>
            </a:r>
          </a:p>
        </p:txBody>
      </p:sp>
    </p:spTree>
    <p:extLst>
      <p:ext uri="{BB962C8B-B14F-4D97-AF65-F5344CB8AC3E}">
        <p14:creationId xmlns:p14="http://schemas.microsoft.com/office/powerpoint/2010/main" val="29864590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2491</TotalTime>
  <Words>1036</Words>
  <Application>Microsoft Office PowerPoint</Application>
  <PresentationFormat>Экран (4:3)</PresentationFormat>
  <Paragraphs>195</Paragraphs>
  <Slides>13</Slides>
  <Notes>10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1" baseType="lpstr">
      <vt:lpstr>Arial</vt:lpstr>
      <vt:lpstr>Calibri</vt:lpstr>
      <vt:lpstr>Calibri Light</vt:lpstr>
      <vt:lpstr>Franklin Gothic Book</vt:lpstr>
      <vt:lpstr>Franklin Gothic Heavy</vt:lpstr>
      <vt:lpstr>Franklin Gothic Medium</vt:lpstr>
      <vt:lpstr>Times New Roman</vt:lpstr>
      <vt:lpstr>Office Theme</vt:lpstr>
      <vt:lpstr>Публичная декларация муниципальной программы Нефтеюганского района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Березецкая Юлия Николаевна</cp:lastModifiedBy>
  <cp:revision>303</cp:revision>
  <cp:lastPrinted>2018-10-02T05:15:37Z</cp:lastPrinted>
  <dcterms:created xsi:type="dcterms:W3CDTF">2018-09-04T12:10:47Z</dcterms:created>
  <dcterms:modified xsi:type="dcterms:W3CDTF">2024-10-10T11:48:00Z</dcterms:modified>
</cp:coreProperties>
</file>