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98" r:id="rId4"/>
    <p:sldId id="311" r:id="rId5"/>
    <p:sldId id="312" r:id="rId6"/>
    <p:sldId id="315" r:id="rId7"/>
    <p:sldId id="316" r:id="rId8"/>
    <p:sldId id="314" r:id="rId9"/>
    <p:sldId id="290" r:id="rId10"/>
    <p:sldId id="318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6BC5C3"/>
    <a:srgbClr val="DBF6FE"/>
    <a:srgbClr val="2B7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4857336190122"/>
          <c:y val="3.0729460644073659E-2"/>
          <c:w val="0.83749293821832971"/>
          <c:h val="0.84424298842574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3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cat>
            <c:strRef>
              <c:f>Лист1!$A$2:$A$3</c:f>
              <c:strCache>
                <c:ptCount val="1"/>
                <c:pt idx="0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1"/>
                <c:pt idx="0">
                  <c:v>51.606400000000001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4857336190122"/>
          <c:y val="3.0729460644073659E-2"/>
          <c:w val="0.83749293821832971"/>
          <c:h val="0.84424298842574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3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cat>
            <c:strRef>
              <c:f>Лист1!$A$2:$A$3</c:f>
              <c:strCache>
                <c:ptCount val="1"/>
                <c:pt idx="0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1"/>
                <c:pt idx="0">
                  <c:v>51.606400000000001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9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5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728" y="325582"/>
            <a:ext cx="7914904" cy="8014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850669" y="1265520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499400" y="3667074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8728" y="2429617"/>
            <a:ext cx="772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«Управление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муниципальным имуществом»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E6B8B-1A96-4401-8389-E901423A36BF}"/>
              </a:ext>
            </a:extLst>
          </p:cNvPr>
          <p:cNvSpPr txBox="1"/>
          <p:nvPr/>
        </p:nvSpPr>
        <p:spPr>
          <a:xfrm>
            <a:off x="2286000" y="405244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Срок реализации: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2023-2026 годы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и на период до 2030 года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6363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3713" y="295961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775198" y="2923187"/>
            <a:ext cx="394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71,22841639 – местный бюджет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66807" y="3604249"/>
            <a:ext cx="3952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rgbClr val="002060"/>
              </a:solidFill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577615" y="1023829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/>
        </p:nvGraphicFramePr>
        <p:xfrm>
          <a:off x="4232040" y="1229671"/>
          <a:ext cx="4582767" cy="454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102928" y="3158503"/>
            <a:ext cx="207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71,22841639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37764" y="4457064"/>
            <a:ext cx="99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7614" y="1801138"/>
            <a:ext cx="3841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2024 год – 71,22841639</a:t>
            </a:r>
          </a:p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399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069" y="115478"/>
            <a:ext cx="7582032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87069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117335" y="2320338"/>
            <a:ext cx="5608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17335" y="3105834"/>
            <a:ext cx="5547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городского, сельских поселений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-30708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Общие 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31000" y="1887783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7147" y="1736525"/>
            <a:ext cx="133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2777" y="1482728"/>
            <a:ext cx="5984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Повышение эффективности управления муниципальным имуществом муниципального образования Нефтеюганский район.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31000" y="3111445"/>
            <a:ext cx="54030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29" name="Овал 28"/>
          <p:cNvSpPr/>
          <p:nvPr/>
        </p:nvSpPr>
        <p:spPr>
          <a:xfrm>
            <a:off x="409547" y="38561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3296" y="382322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2598761" y="3828840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Объект 2"/>
          <p:cNvSpPr txBox="1">
            <a:spLocks/>
          </p:cNvSpPr>
          <p:nvPr/>
        </p:nvSpPr>
        <p:spPr>
          <a:xfrm>
            <a:off x="3070070" y="3706195"/>
            <a:ext cx="5477774" cy="81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Совершенствование системы управления муниципальным имуществом Нефтеюганского района;</a:t>
            </a:r>
          </a:p>
        </p:txBody>
      </p:sp>
      <p:sp>
        <p:nvSpPr>
          <p:cNvPr id="35" name="Овал 34"/>
          <p:cNvSpPr/>
          <p:nvPr/>
        </p:nvSpPr>
        <p:spPr>
          <a:xfrm>
            <a:off x="409547" y="52895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61073" y="532704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2701035" y="5412212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Объект 2"/>
          <p:cNvSpPr txBox="1">
            <a:spLocks/>
          </p:cNvSpPr>
          <p:nvPr/>
        </p:nvSpPr>
        <p:spPr>
          <a:xfrm>
            <a:off x="3181543" y="5322451"/>
            <a:ext cx="5477774" cy="763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Обеспечение условий для выполнения функций, возложенных на 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2057865"/>
            <a:ext cx="2274770" cy="12602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«Управление и распоряжение муниципальным имуществом»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970" y="1654979"/>
            <a:ext cx="2747274" cy="2293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1 : Совершенствование системы управления муниципальным имуществом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-определение целей управления объектами муниципального имущества;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-оптимизация состава и структуры муниципального имущества;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-обеспечение контроля сохранности, содержания, защиты имущественных интересов Нефтеюганского района;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-совершенствование системы учета и мониторинга муниципального имущества.</a:t>
            </a:r>
            <a:br>
              <a:rPr lang="ru-RU" sz="13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92657" y="1067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65435" y="123041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98894" y="1095944"/>
            <a:ext cx="185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943392" y="1239946"/>
            <a:ext cx="1157689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Ответственный </a:t>
            </a:r>
            <a:endParaRPr lang="en-US" sz="105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исполнитель </a:t>
            </a:r>
          </a:p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(соисполнители)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27461" y="1239035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9" y="1326777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740179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95119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86419" y="107700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50" y="11206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2848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98342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района;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(департамент строительства и жилищно-коммунального комплекса Нефтеюганского района;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администрации городского, сельских поселений Нефтеюганского района)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84311" y="4287100"/>
            <a:ext cx="8699139" cy="222453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440538" y="4287100"/>
            <a:ext cx="7608953" cy="222453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400" b="1" dirty="0">
                <a:solidFill>
                  <a:srgbClr val="F1FCFE"/>
                </a:solidFill>
              </a:rPr>
              <a:t>1. Доля неиспользуемого недвижимого имущества в общем количестве недвижимого имущества муниципального образования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47018" y="3948545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</p:spTree>
    <p:extLst>
      <p:ext uri="{BB962C8B-B14F-4D97-AF65-F5344CB8AC3E}">
        <p14:creationId xmlns:p14="http://schemas.microsoft.com/office/powerpoint/2010/main" val="129146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1902779"/>
            <a:ext cx="2274770" cy="16024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«Организационное и финансовое обеспечение деятельности департамента имущественных отношений Нефтеюганского района»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4310" y="1902778"/>
            <a:ext cx="2712933" cy="12011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-осуществление возложенных на Департамент функций и полномочий 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соответствии с Положением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2: Обеспечение условий для выполнения функций, возложенных на Департамент имущественных отношений Нефтеюганского района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592657" y="1067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65435" y="123041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956232" y="1095944"/>
            <a:ext cx="185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34358" y="123994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Ответственный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исполнитель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27461" y="1239035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9" y="1326777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740179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95119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86419" y="107700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50" y="11206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2848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2011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76599" y="4100945"/>
            <a:ext cx="8699139" cy="225917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569343" y="3966305"/>
            <a:ext cx="7608953" cy="25284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600" b="1" dirty="0">
                <a:solidFill>
                  <a:srgbClr val="F1FCFE"/>
                </a:solidFill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87471" y="3622964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</p:spTree>
    <p:extLst>
      <p:ext uri="{BB962C8B-B14F-4D97-AF65-F5344CB8AC3E}">
        <p14:creationId xmlns:p14="http://schemas.microsoft.com/office/powerpoint/2010/main" val="121307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ПОРТФЕЛИ ПРОЕКТОВ И ПРОЕКТЫ: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91351" y="260374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7874" y="1351566"/>
            <a:ext cx="460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Проект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Нефтеюганского района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«Приватизация Нефтеюганского районного муниципального унитарного сельскохозяйственного предприятия «</a:t>
            </a:r>
            <a:r>
              <a:rPr kumimoji="0" lang="ru-RU" sz="2000" b="0" i="0" u="none" strike="noStrike" kern="0" cap="none" spc="0" normalizeH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Чеускино</a:t>
            </a: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» путём преобразования в общество с ограниченной ответственностью, с последующей  реализацией доли муниципального образования Нефтеюганский район в уставном капитале общества»</a:t>
            </a: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15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ПОРТФЕЛИ ПРОЕКТОВ И ПРОЕКТЫ: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91351" y="260374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7874" y="1351566"/>
            <a:ext cx="460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Проект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Нефтеюганского района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«Определение состава муниципального имущества, не соответствующего требованиям отнесения к категории имущества, предназначенного для реализации функций и полномочий органов местного самоуправления»</a:t>
            </a: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 РЕЗУЛЬТАТОВ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379458" y="1452819"/>
            <a:ext cx="4480918" cy="2627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129229" y="1438276"/>
            <a:ext cx="3646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Планируемые целевые показатели 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69" y="549075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103771" y="779559"/>
            <a:ext cx="7697658" cy="644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746296" y="125402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42" y="130739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537269" y="510610"/>
            <a:ext cx="919990" cy="871300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46513" y="756732"/>
            <a:ext cx="67685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Общий объем финансирования муниципальной программы на период до 2030 года – 441 800,95981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тыс.рублей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, из них: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2023 год – 50 412,38924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.; 2024 год – 71 228,41639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71" y="638360"/>
            <a:ext cx="629785" cy="629785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071174" y="-3310"/>
            <a:ext cx="4732829" cy="858801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290451" y="2674967"/>
            <a:ext cx="8125602" cy="21724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1. Доля неиспользуемого недвижимого имущества в общем количестве недвижимого имущества муниципального образования Нефтеюганский район, на уровне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&lt;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1%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2023 год –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&lt;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1%</a:t>
            </a: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на уровне 80%</a:t>
            </a: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2023 год – 80%</a:t>
            </a:r>
            <a:br>
              <a:rPr lang="ru-RU" sz="10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</a:br>
            <a:endParaRPr lang="ru-RU" sz="1000" b="1" dirty="0">
              <a:solidFill>
                <a:srgbClr val="F1FCFE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0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6363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3713" y="295961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775198" y="2923187"/>
            <a:ext cx="394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50,41238924 – местный бюджет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66807" y="3604249"/>
            <a:ext cx="3952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rgbClr val="002060"/>
              </a:solidFill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577615" y="1023829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1856254"/>
              </p:ext>
            </p:extLst>
          </p:nvPr>
        </p:nvGraphicFramePr>
        <p:xfrm>
          <a:off x="4232040" y="1229671"/>
          <a:ext cx="4582767" cy="454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102928" y="3158503"/>
            <a:ext cx="207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50,41238924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37764" y="4457064"/>
            <a:ext cx="99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7614" y="1801138"/>
            <a:ext cx="3841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2023 год – 50,41238924</a:t>
            </a:r>
          </a:p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2663</TotalTime>
  <Words>637</Words>
  <Application>Microsoft Office PowerPoint</Application>
  <PresentationFormat>Экран (4:3)</PresentationFormat>
  <Paragraphs>88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Большакова Ольга Николаевна</cp:lastModifiedBy>
  <cp:revision>364</cp:revision>
  <cp:lastPrinted>2022-10-14T07:59:39Z</cp:lastPrinted>
  <dcterms:created xsi:type="dcterms:W3CDTF">2018-09-04T12:10:47Z</dcterms:created>
  <dcterms:modified xsi:type="dcterms:W3CDTF">2024-11-02T10:17:55Z</dcterms:modified>
</cp:coreProperties>
</file>