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98" r:id="rId4"/>
    <p:sldId id="311" r:id="rId5"/>
    <p:sldId id="312" r:id="rId6"/>
    <p:sldId id="315" r:id="rId7"/>
    <p:sldId id="316" r:id="rId8"/>
    <p:sldId id="314" r:id="rId9"/>
    <p:sldId id="290" r:id="rId10"/>
    <p:sldId id="317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CFE"/>
    <a:srgbClr val="6BC5C3"/>
    <a:srgbClr val="DBF6FE"/>
    <a:srgbClr val="2B7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86" d="100"/>
          <a:sy n="86" d="100"/>
        </p:scale>
        <p:origin x="1339" y="58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84857336190122"/>
          <c:y val="3.0729460644073659E-2"/>
          <c:w val="0.83749293821832971"/>
          <c:h val="0.8442429884257497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explosion val="30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cat>
            <c:strRef>
              <c:f>Лист1!$A$2:$A$3</c:f>
              <c:strCache>
                <c:ptCount val="1"/>
                <c:pt idx="0">
                  <c:v>местный бюджет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1"/>
                <c:pt idx="0">
                  <c:v>51.606400000000001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84857336190122"/>
          <c:y val="3.0729460644073659E-2"/>
          <c:w val="0.83749293821832971"/>
          <c:h val="0.8442429884257497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explosion val="30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14,07294233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827401873147814"/>
                      <c:h val="0.13115892520356889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4689-4B23-9B6D-F30CE31C663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местный бюджет</c:v>
                </c:pt>
                <c:pt idx="1">
                  <c:v>иные источники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51.606400000000001</c:v>
                </c:pt>
                <c:pt idx="1">
                  <c:v>9.4858100000000007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12.07.2024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5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8728" y="325582"/>
            <a:ext cx="7914904" cy="8014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850669" y="1265520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499400" y="3667074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8728" y="2429617"/>
            <a:ext cx="772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«Управление 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муниципальным имуществом»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EE6B8B-1A96-4401-8389-E901423A36BF}"/>
              </a:ext>
            </a:extLst>
          </p:cNvPr>
          <p:cNvSpPr txBox="1"/>
          <p:nvPr/>
        </p:nvSpPr>
        <p:spPr>
          <a:xfrm>
            <a:off x="2286000" y="4052440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Срок реализации: </a:t>
            </a:r>
          </a:p>
          <a:p>
            <a:pPr lvl="0" algn="ctr">
              <a:defRPr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2023-2026 годы </a:t>
            </a:r>
          </a:p>
          <a:p>
            <a:pPr lvl="0" algn="ctr">
              <a:defRPr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и на период до 2030 года</a:t>
            </a: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46363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млн.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413713" y="2959616"/>
            <a:ext cx="327804" cy="334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15329" y="3641044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775198" y="2923187"/>
            <a:ext cx="3944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60,62183445 – местный бюджет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766807" y="3604249"/>
            <a:ext cx="3952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</a:rPr>
              <a:t>14,07294233 – иные источники </a:t>
            </a:r>
            <a:endParaRPr lang="ru-RU" dirty="0">
              <a:solidFill>
                <a:srgbClr val="002060"/>
              </a:solidFill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577615" y="1023829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8528155"/>
              </p:ext>
            </p:extLst>
          </p:nvPr>
        </p:nvGraphicFramePr>
        <p:xfrm>
          <a:off x="4232040" y="1229671"/>
          <a:ext cx="4582767" cy="4546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6102928" y="3158503"/>
            <a:ext cx="20712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  <a:r>
              <a:rPr lang="ru-RU" sz="2400" b="1" dirty="0">
                <a:solidFill>
                  <a:srgbClr val="00206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60,62183445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964397" y="4448186"/>
            <a:ext cx="99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7614" y="1801138"/>
            <a:ext cx="38419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2024 год – 74,69477678</a:t>
            </a:r>
          </a:p>
          <a:p>
            <a:pPr lvl="0" algn="ctr" fontAlgn="base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3451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320338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205120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7069" y="115478"/>
            <a:ext cx="7582032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5770" y="1433122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487069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117335" y="2320338"/>
            <a:ext cx="5608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117335" y="3105834"/>
            <a:ext cx="5547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Администрации городского, сельских поселений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82138" y="-30708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Общие 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031000" y="1887783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97147" y="1736525"/>
            <a:ext cx="1339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2742777" y="1482728"/>
            <a:ext cx="59845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Повышение эффективности управления муниципальным имуществом муниципального образования Нефтеюганский район.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31000" y="3111445"/>
            <a:ext cx="54030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ЗАДАЧИ МУНИЦИПАЛЬНОЙ ПРОГРАММЫ:</a:t>
            </a:r>
          </a:p>
        </p:txBody>
      </p:sp>
      <p:sp>
        <p:nvSpPr>
          <p:cNvPr id="29" name="Овал 28"/>
          <p:cNvSpPr/>
          <p:nvPr/>
        </p:nvSpPr>
        <p:spPr>
          <a:xfrm>
            <a:off x="409547" y="3856141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13296" y="3823226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2598761" y="3828840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Объект 2"/>
          <p:cNvSpPr txBox="1">
            <a:spLocks/>
          </p:cNvSpPr>
          <p:nvPr/>
        </p:nvSpPr>
        <p:spPr>
          <a:xfrm>
            <a:off x="3070070" y="3706195"/>
            <a:ext cx="5477774" cy="816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- Совершенствование системы управления муниципальным имуществом Нефтеюганского района;</a:t>
            </a:r>
          </a:p>
        </p:txBody>
      </p:sp>
      <p:sp>
        <p:nvSpPr>
          <p:cNvPr id="35" name="Овал 34"/>
          <p:cNvSpPr/>
          <p:nvPr/>
        </p:nvSpPr>
        <p:spPr>
          <a:xfrm>
            <a:off x="409547" y="528956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161073" y="532704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2701035" y="5412212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0" name="Объект 2"/>
          <p:cNvSpPr txBox="1">
            <a:spLocks/>
          </p:cNvSpPr>
          <p:nvPr/>
        </p:nvSpPr>
        <p:spPr>
          <a:xfrm>
            <a:off x="3181543" y="5322451"/>
            <a:ext cx="5477774" cy="7638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- Обеспечение условий для выполнения функций, возложенных на 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335921" y="2057865"/>
            <a:ext cx="2274770" cy="12602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«Управление и распоряжение муниципальным имуществом»</a:t>
            </a:r>
            <a:endParaRPr lang="ru-RU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49970" y="1654979"/>
            <a:ext cx="2747274" cy="2293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Задача 1 : Совершенствование системы управления муниципальным имуществом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-определение целей управления объектами муниципального имущества; 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-оптимизация состава и структуры муниципального имущества;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-обеспечение контроля сохранности, содержания, защиты имущественных интересов Нефтеюганского района;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-совершенствование системы учета и мониторинга муниципального имущества.</a:t>
            </a:r>
            <a:br>
              <a:rPr lang="ru-RU" sz="13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92657" y="1067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65435" y="123041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898894" y="1095944"/>
            <a:ext cx="1850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(основное мероприятие)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943392" y="1239946"/>
            <a:ext cx="1157689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</a:rPr>
              <a:t>Ответственный </a:t>
            </a:r>
            <a:endParaRPr lang="en-US" sz="105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</a:rPr>
              <a:t>исполнитель </a:t>
            </a:r>
          </a:p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</a:rPr>
              <a:t>(соисполнители)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27461" y="1239035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249" y="1326777"/>
            <a:ext cx="450824" cy="411114"/>
          </a:xfrm>
          <a:prstGeom prst="rect">
            <a:avLst/>
          </a:prstGeom>
        </p:spPr>
      </p:pic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537270" y="740179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95119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86419" y="107700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050" y="1120681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92848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77928" y="1061133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04866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952228" y="1902778"/>
            <a:ext cx="2783064" cy="198342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-департамент имущественных отношений Нефтеюганского района; </a:t>
            </a:r>
            <a:b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(департамент строительства и жилищно-коммунального комплекса Нефтеюганского района;</a:t>
            </a:r>
            <a:b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администрации городского, сельских поселений Нефтеюганского района)</a:t>
            </a:r>
            <a:endParaRPr lang="ru-RU" sz="1100" b="1" dirty="0">
              <a:solidFill>
                <a:srgbClr val="002060"/>
              </a:solidFill>
            </a:endParaRPr>
          </a:p>
        </p:txBody>
      </p:sp>
      <p:sp>
        <p:nvSpPr>
          <p:cNvPr id="36" name="Пятиугольник 35"/>
          <p:cNvSpPr/>
          <p:nvPr/>
        </p:nvSpPr>
        <p:spPr>
          <a:xfrm>
            <a:off x="384311" y="4287100"/>
            <a:ext cx="8699139" cy="2224536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440538" y="4287100"/>
            <a:ext cx="7608953" cy="222453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400" b="1" dirty="0">
                <a:solidFill>
                  <a:srgbClr val="F1FCFE"/>
                </a:solidFill>
              </a:rPr>
              <a:t>1. Доля неиспользуемого недвижимого имущества в общем количестве недвижимого имущества муниципального образования Нефтеюганский район.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847018" y="3948545"/>
            <a:ext cx="323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Ц Е Л Е В Ы Е   П О К А З А Т Е Л И:</a:t>
            </a:r>
          </a:p>
        </p:txBody>
      </p:sp>
    </p:spTree>
    <p:extLst>
      <p:ext uri="{BB962C8B-B14F-4D97-AF65-F5344CB8AC3E}">
        <p14:creationId xmlns:p14="http://schemas.microsoft.com/office/powerpoint/2010/main" val="1291466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335921" y="1902779"/>
            <a:ext cx="2274770" cy="16024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«Организационное и финансовое обеспечение деятельности департамента имущественных отношений Нефтеюганского района»</a:t>
            </a:r>
            <a:endParaRPr lang="ru-RU" sz="1400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4310" y="1902778"/>
            <a:ext cx="2712933" cy="120110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-осуществление возложенных на Департамент функций и полномочий </a:t>
            </a:r>
            <a:b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соответствии с Положением</a:t>
            </a:r>
            <a:endParaRPr lang="ru-RU" sz="14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Задача 2: Обеспечение условий для выполнения функций, возложенных на Департамент имущественных отношений Нефтеюганского района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592657" y="1067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65435" y="123041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956232" y="1095944"/>
            <a:ext cx="1850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(основное мероприятие)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34358" y="123994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Ответственный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исполнитель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27461" y="1239035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249" y="1326777"/>
            <a:ext cx="450824" cy="411114"/>
          </a:xfrm>
          <a:prstGeom prst="rect">
            <a:avLst/>
          </a:prstGeom>
        </p:spPr>
      </p:pic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537270" y="740179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95119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86419" y="107700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050" y="1120681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92848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77928" y="1061133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04866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952228" y="1902778"/>
            <a:ext cx="2783064" cy="120110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-департамент имущественных отношений Нефтеюганского района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6" name="Пятиугольник 35"/>
          <p:cNvSpPr/>
          <p:nvPr/>
        </p:nvSpPr>
        <p:spPr>
          <a:xfrm>
            <a:off x="376599" y="4100945"/>
            <a:ext cx="8699139" cy="225917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569343" y="3966305"/>
            <a:ext cx="7608953" cy="252845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600" b="1" dirty="0">
                <a:solidFill>
                  <a:srgbClr val="F1FCFE"/>
                </a:solidFill>
              </a:rPr>
              <a:t>2. Доля предоставленного субъектам малого и среднего предпринимательства и социально ориентированным некоммерческим организациям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район, в общем количестве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787471" y="3622964"/>
            <a:ext cx="323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Ц Е Л Е В Ы Е   П О К А З А Т Е Л И:</a:t>
            </a:r>
          </a:p>
        </p:txBody>
      </p:sp>
    </p:spTree>
    <p:extLst>
      <p:ext uri="{BB962C8B-B14F-4D97-AF65-F5344CB8AC3E}">
        <p14:creationId xmlns:p14="http://schemas.microsoft.com/office/powerpoint/2010/main" val="1213079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ПОРТФЕЛИ ПРОЕКТОВ И ПРОЕКТЫ: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891351" y="2603746"/>
            <a:ext cx="919987" cy="879761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27874" y="1351566"/>
            <a:ext cx="4601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Проект </a:t>
            </a:r>
          </a:p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Нефтеюганского района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650672" y="2674295"/>
            <a:ext cx="4994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83231" y="2536018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Franklin Gothic Demi" pitchFamily="34" charset="0"/>
                <a:ea typeface="+mj-ea"/>
                <a:cs typeface="Times New Roman" pitchFamily="18" charset="0"/>
              </a:rPr>
              <a:t>«Приватизация Нефтеюганского районного муниципального унитарного сельскохозяйственного предприятия «</a:t>
            </a:r>
            <a:r>
              <a:rPr kumimoji="0" lang="ru-RU" sz="2000" b="0" i="0" u="none" strike="noStrike" kern="0" cap="none" spc="0" normalizeH="0" noProof="0" dirty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Franklin Gothic Demi" pitchFamily="34" charset="0"/>
                <a:ea typeface="+mj-ea"/>
                <a:cs typeface="Times New Roman" pitchFamily="18" charset="0"/>
              </a:rPr>
              <a:t>Чеускино</a:t>
            </a:r>
            <a:r>
              <a:rPr kumimoji="0" lang="ru-RU" sz="2000" b="0" i="0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Franklin Gothic Demi" pitchFamily="34" charset="0"/>
                <a:ea typeface="+mj-ea"/>
                <a:cs typeface="Times New Roman" pitchFamily="18" charset="0"/>
              </a:rPr>
              <a:t>» путём преобразования в общество с ограниченной ответственностью, с последующей  реализацией доли муниципального образования Нефтеюганский район в уставном капитале общества»</a:t>
            </a:r>
            <a:endParaRPr kumimoji="0" lang="ru-RU" sz="2000" b="0" i="0" u="none" strike="noStrike" kern="0" cap="none" spc="0" normalizeH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Franklin Gothic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015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ПОРТФЕЛИ ПРОЕКТОВ И ПРОЕКТЫ: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891351" y="2603746"/>
            <a:ext cx="919987" cy="879761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27874" y="1351566"/>
            <a:ext cx="4601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Проект </a:t>
            </a:r>
          </a:p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Нефтеюганского района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650672" y="2674295"/>
            <a:ext cx="4994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83231" y="253601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Franklin Gothic Demi" pitchFamily="34" charset="0"/>
                <a:ea typeface="+mj-ea"/>
                <a:cs typeface="Times New Roman" pitchFamily="18" charset="0"/>
              </a:rPr>
              <a:t>«Определение состава муниципального имущества, не соответствующего требованиям отнесения к категории имущества, предназначенного для реализации функций и полномочий органов местного самоуправления»</a:t>
            </a:r>
            <a:endParaRPr kumimoji="0" lang="ru-RU" sz="2000" b="0" i="0" u="none" strike="noStrike" kern="0" cap="none" spc="0" normalizeH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Franklin Gothic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8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 РЕЗУЛЬТАТОВ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13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2379458" y="1452819"/>
            <a:ext cx="4480918" cy="2627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129229" y="1438276"/>
            <a:ext cx="3646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Franklin Gothic Demi" pitchFamily="34" charset="0"/>
              </a:rPr>
              <a:t>Планируемые целевые показатели 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537269" y="549075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103771" y="779559"/>
            <a:ext cx="7697658" cy="644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746296" y="125402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342" y="1307399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537269" y="510610"/>
            <a:ext cx="919990" cy="871300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446513" y="756732"/>
            <a:ext cx="67685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Общий объем финансирования муниципальной программы на период до 2030 года – 451 677,40450 </a:t>
            </a:r>
            <a:r>
              <a:rPr lang="ru-RU" sz="1300" b="1" dirty="0" err="1">
                <a:solidFill>
                  <a:schemeClr val="bg1"/>
                </a:solidFill>
                <a:latin typeface="Franklin Gothic Demi" pitchFamily="34" charset="0"/>
              </a:rPr>
              <a:t>тыс.рублей</a:t>
            </a: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, из них:</a:t>
            </a:r>
          </a:p>
          <a:p>
            <a:pPr algn="ctr">
              <a:defRPr/>
            </a:pP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2023 год – 50 412,38924 </a:t>
            </a:r>
            <a:r>
              <a:rPr lang="ru-RU" sz="1300" b="1" dirty="0" err="1">
                <a:solidFill>
                  <a:schemeClr val="bg1"/>
                </a:solidFill>
                <a:latin typeface="Franklin Gothic Demi" pitchFamily="34" charset="0"/>
              </a:rPr>
              <a:t>тыс.руб</a:t>
            </a: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.; 2024 год – 81 104,86108 </a:t>
            </a:r>
            <a:r>
              <a:rPr lang="ru-RU" sz="1300" b="1" dirty="0" err="1">
                <a:solidFill>
                  <a:schemeClr val="bg1"/>
                </a:solidFill>
                <a:latin typeface="Franklin Gothic Demi" pitchFamily="34" charset="0"/>
              </a:rPr>
              <a:t>тыс.руб</a:t>
            </a: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.</a:t>
            </a:r>
          </a:p>
          <a:p>
            <a:pPr algn="ctr">
              <a:defRPr/>
            </a:pP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.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71" y="638360"/>
            <a:ext cx="629785" cy="629785"/>
          </a:xfrm>
          <a:prstGeom prst="rect">
            <a:avLst/>
          </a:prstGeom>
        </p:spPr>
      </p:pic>
      <p:sp>
        <p:nvSpPr>
          <p:cNvPr id="36" name="Пятиугольник 35"/>
          <p:cNvSpPr/>
          <p:nvPr/>
        </p:nvSpPr>
        <p:spPr>
          <a:xfrm rot="5400000">
            <a:off x="2071174" y="-3310"/>
            <a:ext cx="4732829" cy="858801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290451" y="2674967"/>
            <a:ext cx="8125602" cy="217246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1. Доля неиспользуемого недвижимого имущества в общем количестве недвижимого имущества муниципального образования Нефтеюганский район, на уровне </a:t>
            </a:r>
            <a:r>
              <a:rPr lang="ru-RU" sz="1400" b="1" u="sng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&lt;</a:t>
            </a:r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1%</a:t>
            </a:r>
          </a:p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2023 год – </a:t>
            </a:r>
            <a:r>
              <a:rPr lang="ru-RU" sz="1400" b="1" u="sng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&lt;</a:t>
            </a:r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1%</a:t>
            </a:r>
          </a:p>
          <a:p>
            <a:pPr lvl="0" algn="ctr" fontAlgn="base"/>
            <a:endParaRPr lang="ru-RU" sz="1400" b="1" dirty="0">
              <a:solidFill>
                <a:srgbClr val="F1FCFE"/>
              </a:solidFill>
              <a:latin typeface="Franklin Gothic Medium" pitchFamily="34" charset="0"/>
              <a:cs typeface="Times New Roman" pitchFamily="18" charset="0"/>
            </a:endParaRPr>
          </a:p>
          <a:p>
            <a:pPr lvl="0" algn="ctr" fontAlgn="base"/>
            <a:endParaRPr lang="ru-RU" sz="1400" b="1" dirty="0">
              <a:solidFill>
                <a:srgbClr val="F1FCFE"/>
              </a:solidFill>
              <a:latin typeface="Franklin Gothic Medium" pitchFamily="34" charset="0"/>
              <a:cs typeface="Times New Roman" pitchFamily="18" charset="0"/>
            </a:endParaRPr>
          </a:p>
          <a:p>
            <a:pPr lvl="0"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  <a:t>2. Доля предоставленного субъектам малого и среднего предпринимательства и социально ориентированным некоммерческим организациям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район, в общем количестве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район, на уровне 80%</a:t>
            </a:r>
          </a:p>
          <a:p>
            <a:pPr lvl="0"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  <a:t>2023 год – 80%</a:t>
            </a:r>
            <a:br>
              <a:rPr lang="ru-RU" sz="10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</a:br>
            <a:endParaRPr lang="ru-RU" sz="1000" b="1" dirty="0">
              <a:solidFill>
                <a:srgbClr val="F1FCFE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808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46363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млн.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94986427"/>
              </p:ext>
            </p:extLst>
          </p:nvPr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413713" y="2959616"/>
            <a:ext cx="327804" cy="334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775198" y="2923187"/>
            <a:ext cx="3944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50,41238924 – местный бюджет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766807" y="3604249"/>
            <a:ext cx="3952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endParaRPr lang="ru-RU" dirty="0">
              <a:solidFill>
                <a:srgbClr val="002060"/>
              </a:solidFill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577615" y="1023829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1856254"/>
              </p:ext>
            </p:extLst>
          </p:nvPr>
        </p:nvGraphicFramePr>
        <p:xfrm>
          <a:off x="4232040" y="1229671"/>
          <a:ext cx="4582767" cy="4546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6102928" y="3158503"/>
            <a:ext cx="20712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50,41238924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937764" y="4457064"/>
            <a:ext cx="99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7614" y="1801138"/>
            <a:ext cx="38419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2023 год – 50,41238924</a:t>
            </a:r>
          </a:p>
          <a:p>
            <a:pPr lvl="0" algn="ctr" fontAlgn="base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2660</TotalTime>
  <Words>642</Words>
  <Application>Microsoft Office PowerPoint</Application>
  <PresentationFormat>Экран (4:3)</PresentationFormat>
  <Paragraphs>89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Большакова Ольга Николаевна</cp:lastModifiedBy>
  <cp:revision>362</cp:revision>
  <cp:lastPrinted>2022-10-14T07:59:39Z</cp:lastPrinted>
  <dcterms:created xsi:type="dcterms:W3CDTF">2018-09-04T12:10:47Z</dcterms:created>
  <dcterms:modified xsi:type="dcterms:W3CDTF">2024-07-12T11:03:31Z</dcterms:modified>
</cp:coreProperties>
</file>