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1"/>
  </p:notesMasterIdLst>
  <p:sldIdLst>
    <p:sldId id="256" r:id="rId2"/>
    <p:sldId id="258" r:id="rId3"/>
    <p:sldId id="298" r:id="rId4"/>
    <p:sldId id="314" r:id="rId5"/>
    <p:sldId id="315" r:id="rId6"/>
    <p:sldId id="316" r:id="rId7"/>
    <p:sldId id="317" r:id="rId8"/>
    <p:sldId id="313" r:id="rId9"/>
    <p:sldId id="290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7885"/>
    <a:srgbClr val="DBF6FE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77445" autoAdjust="0"/>
  </p:normalViewPr>
  <p:slideViewPr>
    <p:cSldViewPr snapToGrid="0">
      <p:cViewPr varScale="1">
        <p:scale>
          <a:sx n="90" d="100"/>
          <a:sy n="90" d="100"/>
        </p:scale>
        <p:origin x="690" y="84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accent6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8,93542644</a:t>
            </a:r>
            <a:r>
              <a:rPr lang="ru-RU" b="1" baseline="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 руб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c:rich>
      </c:tx>
      <c:layout>
        <c:manualLayout>
          <c:xMode val="edge"/>
          <c:yMode val="edge"/>
          <c:x val="0.29943744531933503"/>
          <c:y val="3.240740740740740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accent6">
                  <a:lumMod val="7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Лист1!$E$80:$E$85</c:f>
              <c:strCache>
                <c:ptCount val="6"/>
                <c:pt idx="0">
                  <c:v>ФБ </c:v>
                </c:pt>
                <c:pt idx="1">
                  <c:v>ОБ</c:v>
                </c:pt>
                <c:pt idx="2">
                  <c:v>МБ</c:v>
                </c:pt>
                <c:pt idx="3">
                  <c:v>СС</c:v>
                </c:pt>
                <c:pt idx="4">
                  <c:v>СП</c:v>
                </c:pt>
                <c:pt idx="5">
                  <c:v>ИИ</c:v>
                </c:pt>
              </c:strCache>
            </c:strRef>
          </c:cat>
          <c:val>
            <c:numRef>
              <c:f>Лист1!$F$80:$F$85</c:f>
              <c:numCache>
                <c:formatCode>General</c:formatCode>
                <c:ptCount val="6"/>
                <c:pt idx="0">
                  <c:v>0</c:v>
                </c:pt>
                <c:pt idx="1">
                  <c:v>5.1955999999999998</c:v>
                </c:pt>
                <c:pt idx="2">
                  <c:v>3.7398264399999999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7574784226276444"/>
          <c:y val="0.9034248978226721"/>
          <c:w val="0.49546037504766088"/>
          <c:h val="7.232316134006021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08.07.2024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349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5839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9113" indent="-342900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4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0639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2781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0382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50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115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497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456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65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755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90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379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2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2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67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559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743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7/8/2024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31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=""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9709" y="1231900"/>
            <a:ext cx="7914904" cy="14122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400" b="1" dirty="0">
                <a:solidFill>
                  <a:srgbClr val="002060"/>
                </a:solidFill>
                <a:latin typeface="Franklin Gothic Medium" panose="020B0603020102020204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rgbClr val="002060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=""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947651" y="2754884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=""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=""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=""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/>
            </a: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pic>
        <p:nvPicPr>
          <p:cNvPr id="10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820" y="77189"/>
            <a:ext cx="1365661" cy="1888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47651" y="3573738"/>
            <a:ext cx="7721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«Улучшение условий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охраны труда, содействие занятости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населения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47701" y="2726700"/>
            <a:ext cx="2295857" cy="100902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81005" y="1344388"/>
            <a:ext cx="2262553" cy="93231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646853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83203" y="1471222"/>
            <a:ext cx="55727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социально-трудовых отношений администрации Нефтеюганского района</a:t>
            </a:r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178181" y="2808164"/>
            <a:ext cx="578279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Отдел по делам молодежи </a:t>
            </a:r>
            <a:r>
              <a:rPr lang="ru-RU" dirty="0" smtClean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администрации </a:t>
            </a:r>
            <a:r>
              <a:rPr lang="ru-RU" dirty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Нефтеюганского </a:t>
            </a:r>
            <a:r>
              <a:rPr lang="ru-RU" dirty="0" smtClean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района                                                                                                        Департамент образования Нефтеюганского района                                                      Департамент культуры и спорта Нефтеюганского района   </a:t>
            </a:r>
          </a:p>
          <a:p>
            <a:pPr lvl="0"/>
            <a:r>
              <a:rPr lang="ru-RU" dirty="0" smtClean="0">
                <a:solidFill>
                  <a:srgbClr val="44546A">
                    <a:lumMod val="50000"/>
                  </a:srgbClr>
                </a:solidFill>
                <a:latin typeface="Franklin Gothic Medium" pitchFamily="34" charset="0"/>
              </a:rPr>
              <a:t>Контрольно-счетная палата Нефтеюганского района                                               </a:t>
            </a:r>
            <a:endParaRPr lang="ru-RU" dirty="0">
              <a:solidFill>
                <a:srgbClr val="44546A">
                  <a:lumMod val="50000"/>
                </a:srgbClr>
              </a:solidFill>
              <a:latin typeface="Franklin Gothic Medium" pitchFamily="34" charset="0"/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Franklin Gothic Medium" pitchFamily="34" charset="0"/>
              </a:rPr>
              <a:t>Администрации городского и сельских поселений Нефтеюганского района </a:t>
            </a:r>
            <a:endParaRPr lang="ru-RU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35" name="Группа 34">
            <a:extLst>
              <a:ext uri="{FF2B5EF4-FFF2-40B4-BE49-F238E27FC236}">
                <a16:creationId xmlns=""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93386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=""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=""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0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343262" y="1694767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Овал 1"/>
          <p:cNvSpPr/>
          <p:nvPr/>
        </p:nvSpPr>
        <p:spPr>
          <a:xfrm>
            <a:off x="454241" y="1581342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251116" y="1613880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=""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0" y="959530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=""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=""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вал 13"/>
          <p:cNvSpPr/>
          <p:nvPr/>
        </p:nvSpPr>
        <p:spPr>
          <a:xfrm>
            <a:off x="434210" y="3386234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15" name="Овал 14"/>
          <p:cNvSpPr/>
          <p:nvPr/>
        </p:nvSpPr>
        <p:spPr>
          <a:xfrm>
            <a:off x="454241" y="4351428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36844" y="3427992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36844" y="4393186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21" name="Группа 20"/>
          <p:cNvGrpSpPr/>
          <p:nvPr/>
        </p:nvGrpSpPr>
        <p:grpSpPr>
          <a:xfrm>
            <a:off x="2631976" y="447407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2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2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Объект 2"/>
          <p:cNvSpPr txBox="1">
            <a:spLocks/>
          </p:cNvSpPr>
          <p:nvPr/>
        </p:nvSpPr>
        <p:spPr>
          <a:xfrm>
            <a:off x="3131568" y="3386234"/>
            <a:ext cx="5477774" cy="74188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Franklin Gothic Book" panose="020B0503020102020204" pitchFamily="34" charset="0"/>
              </a:rPr>
              <a:t>Информационное обеспечение и пропаганда охраны труда.</a:t>
            </a:r>
            <a:endParaRPr lang="ru-RU" sz="1800" b="1" dirty="0">
              <a:latin typeface="Franklin Gothic Book" panose="020B0503020102020204" pitchFamily="34" charset="0"/>
            </a:endParaRP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3131568" y="4249656"/>
            <a:ext cx="5477774" cy="643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Franklin Gothic Book"/>
              </a:rPr>
              <a:t>Реализация мер, направленных на улучшение условий труда работников.</a:t>
            </a:r>
            <a:endParaRPr lang="ru-RU" sz="1800" b="1" dirty="0">
              <a:latin typeface="Franklin Gothic Book"/>
            </a:endParaRPr>
          </a:p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  <p:pic>
        <p:nvPicPr>
          <p:cNvPr id="2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709" y="67598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20008" y="1517139"/>
            <a:ext cx="5440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b="1" dirty="0" smtClean="0">
                <a:latin typeface="Franklin Gothic Book"/>
              </a:rPr>
              <a:t>Улучшение условий и охраны труда работников Нефтеюганского района.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265337" y="2364299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sp>
        <p:nvSpPr>
          <p:cNvPr id="33" name="Овал 32"/>
          <p:cNvSpPr/>
          <p:nvPr/>
        </p:nvSpPr>
        <p:spPr>
          <a:xfrm>
            <a:off x="454241" y="2322541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rgbClr val="00B050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38" name="Группа 37"/>
          <p:cNvGrpSpPr/>
          <p:nvPr/>
        </p:nvGrpSpPr>
        <p:grpSpPr>
          <a:xfrm>
            <a:off x="2343262" y="2445185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3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7" name="Группа 46"/>
          <p:cNvGrpSpPr/>
          <p:nvPr/>
        </p:nvGrpSpPr>
        <p:grpSpPr>
          <a:xfrm>
            <a:off x="2631976" y="3508879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48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49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51" name="Прямоугольник 50"/>
          <p:cNvSpPr/>
          <p:nvPr/>
        </p:nvSpPr>
        <p:spPr>
          <a:xfrm>
            <a:off x="2920008" y="2410465"/>
            <a:ext cx="54406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ru-RU" b="1" dirty="0">
                <a:latin typeface="Franklin Gothic Book"/>
              </a:rPr>
              <a:t>Содействие занятости населения.</a:t>
            </a:r>
          </a:p>
        </p:txBody>
      </p:sp>
      <p:sp>
        <p:nvSpPr>
          <p:cNvPr id="52" name="Овал 51"/>
          <p:cNvSpPr/>
          <p:nvPr/>
        </p:nvSpPr>
        <p:spPr>
          <a:xfrm>
            <a:off x="454241" y="5393419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3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136844" y="543517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Franklin Gothic Heavy" panose="020B0903020102020204" pitchFamily="34" charset="0"/>
            </a:endParaRPr>
          </a:p>
        </p:txBody>
      </p:sp>
      <p:grpSp>
        <p:nvGrpSpPr>
          <p:cNvPr id="58" name="Группа 57"/>
          <p:cNvGrpSpPr/>
          <p:nvPr/>
        </p:nvGrpSpPr>
        <p:grpSpPr>
          <a:xfrm>
            <a:off x="2631976" y="5516063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59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60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61" name="Объект 2"/>
          <p:cNvSpPr txBox="1">
            <a:spLocks/>
          </p:cNvSpPr>
          <p:nvPr/>
        </p:nvSpPr>
        <p:spPr>
          <a:xfrm>
            <a:off x="3131568" y="5331553"/>
            <a:ext cx="5477774" cy="6431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800" b="1" dirty="0" smtClean="0">
                <a:latin typeface="Franklin Gothic Book"/>
              </a:rPr>
              <a:t>Участие в обеспечении реализации единой государственной политики в сфере труда и занятости.</a:t>
            </a:r>
            <a:endParaRPr lang="ru-RU" sz="1800" b="1" dirty="0">
              <a:latin typeface="Franklin Gothic Book"/>
            </a:endParaRPr>
          </a:p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условий и охраны труда работников Нефтеюганского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653776" y="1750778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38038" y="1750778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04515" y="167768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61273" y="170373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080677" y="1767122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388" y="181565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99739" y="1238963"/>
            <a:ext cx="58314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=""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=""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=""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873131" y="1780734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441795" y="1739052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503" y="1773897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69751" y="1726112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260589" y="1703549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11" y="1800061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95819" y="2846302"/>
            <a:ext cx="2418459" cy="1055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района                                                    Докукина И.Ф.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395819" y="4056471"/>
            <a:ext cx="2418459" cy="10437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</a:t>
            </a:r>
            <a:r>
              <a:rPr lang="ru-RU" sz="1200" b="1" dirty="0" smtClean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                                                         Кытманова Д.М.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18028" y="1256179"/>
            <a:ext cx="64852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Информационное обеспечение и пропаганда охраны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anose="020B0503020102020204" pitchFamily="34" charset="0"/>
              </a:rPr>
              <a:t>труда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410876" y="2646376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сбора и обработки информации о состоянии условий и охраны труда у работодателей, осуществляющих деятельность на территории муниципального образования Нефтеюганский район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417645" y="3922628"/>
            <a:ext cx="2858738" cy="88066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методического руководства работой служб охраны труда в организациях, расположенных на территории Нефтеюганского района</a:t>
            </a:r>
          </a:p>
        </p:txBody>
      </p:sp>
      <p:sp>
        <p:nvSpPr>
          <p:cNvPr id="46" name="Скругленный прямоугольник 45"/>
          <p:cNvSpPr/>
          <p:nvPr/>
        </p:nvSpPr>
        <p:spPr>
          <a:xfrm>
            <a:off x="3441795" y="4923710"/>
            <a:ext cx="2858738" cy="58228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Уведомительная регистрация коллективных договоров и территориальных соглашений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263257" y="3374234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переданных отдельных государственных полномочий в сфере трудовых отношений и государственного управления охраной труда</a:t>
            </a:r>
          </a:p>
        </p:txBody>
      </p:sp>
    </p:spTree>
    <p:extLst>
      <p:ext uri="{BB962C8B-B14F-4D97-AF65-F5344CB8AC3E}">
        <p14:creationId xmlns:p14="http://schemas.microsoft.com/office/powerpoint/2010/main" val="3524490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6654" y="132053"/>
            <a:ext cx="84331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условий и охраны труда работников Нефтеюганского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764332" y="182300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63632" y="1784167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312255" y="190813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832923" y="176830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169591" y="177302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1456" y="1845126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19029" y="1230085"/>
            <a:ext cx="84950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Реализация мер, направленных на улучшение условий труда работников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=""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=""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=""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2324" y="44486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903251" y="1787917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08282" y="181437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14" y="1866090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53737" y="1718300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401798" y="188457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510" y="1828134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387899" y="3930637"/>
            <a:ext cx="2418459" cy="1055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района                                                    Докукина И.Ф.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396793" y="5148926"/>
            <a:ext cx="2418459" cy="10437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Специалист-эксперт отдела социально-трудовых отношений администрации Нефтеюганского </a:t>
            </a:r>
            <a:r>
              <a:rPr lang="ru-RU" sz="1200" b="1" dirty="0" smtClean="0">
                <a:solidFill>
                  <a:srgbClr val="1D6FA9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                                                         Кытманова Д.М.</a:t>
            </a:r>
            <a:endParaRPr lang="ru-RU"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382718" y="2936942"/>
            <a:ext cx="2858738" cy="7572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проведения муниципальных конкурсов в сфере охраны труда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382718" y="3930637"/>
            <a:ext cx="2858738" cy="88960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специальной оценки условий труда в администрации Нефтеюганского района</a:t>
            </a:r>
            <a:endParaRPr lang="ru-RU" sz="12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24806" y="342388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>
              <a:buClr>
                <a:srgbClr val="FF0000"/>
              </a:buClr>
            </a:pPr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безопасности и создание благоприятных условий труда работающих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396793" y="2638361"/>
            <a:ext cx="2418459" cy="105586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отдела социально-трудовых отношений администрации Нефтеюганского района                                                    Рошка И.В.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402849" y="5056656"/>
            <a:ext cx="2858738" cy="104643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по охране труда, в том числе по оказанию первой помощи пострадавшим на производстве, проверка знания требований охраны труда</a:t>
            </a:r>
            <a:endParaRPr lang="ru-RU" sz="1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183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7022" y="304680"/>
            <a:ext cx="84331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Содействие занятости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населения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Franklin Gothic Book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753855" y="223519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08424" y="216806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229918" y="234189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72474" y="215840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10531" y="2169911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396" y="2271764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84549" y="1500312"/>
            <a:ext cx="84950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Участие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в обеспечении реализации единой государственной политики в сфере труда и занятости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=""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=""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=""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958889" y="233601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22267" y="2235191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675" y="22942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84549" y="2288304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88744" y="2415924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73" y="2421679"/>
            <a:ext cx="363500" cy="363500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3431366" y="318492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временного трудоустройства несовершеннолетних граждан в возрасте от 14 до 18 лет в свободное от учебы время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263257" y="318492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</a:t>
            </a:r>
            <a:r>
              <a:rPr lang="ru-RU" sz="1200" b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занятости молодежи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08424" y="3090741"/>
            <a:ext cx="2418459" cy="125874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 –эксперт </a:t>
            </a:r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отдела по делам молодежи  </a:t>
            </a: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Нефтеюганского района  Гусельщиков К.А.</a:t>
            </a:r>
          </a:p>
        </p:txBody>
      </p:sp>
    </p:spTree>
    <p:extLst>
      <p:ext uri="{BB962C8B-B14F-4D97-AF65-F5344CB8AC3E}">
        <p14:creationId xmlns:p14="http://schemas.microsoft.com/office/powerpoint/2010/main" val="1854283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7022" y="304680"/>
            <a:ext cx="84331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100" b="1" dirty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Содействие занятости </a:t>
            </a:r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населения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Franklin Gothic Book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753855" y="2235191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408424" y="2168069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229918" y="2341898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72474" y="215840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10531" y="2169911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2396" y="2271764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484549" y="1500312"/>
            <a:ext cx="849506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3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Участие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Book"/>
              </a:rPr>
              <a:t>в обеспечении реализации единой государственной политики в сфере труда и занятости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=""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785948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=""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=""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2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52121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Прямоугольник 27"/>
          <p:cNvSpPr/>
          <p:nvPr/>
        </p:nvSpPr>
        <p:spPr>
          <a:xfrm>
            <a:off x="958889" y="2336010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522267" y="2235191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675" y="2294226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84549" y="2288304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88744" y="2415924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73" y="2421679"/>
            <a:ext cx="363500" cy="363500"/>
          </a:xfrm>
          <a:prstGeom prst="rect">
            <a:avLst/>
          </a:prstGeom>
        </p:spPr>
      </p:pic>
      <p:sp>
        <p:nvSpPr>
          <p:cNvPr id="34" name="Скругленный прямоугольник 33"/>
          <p:cNvSpPr/>
          <p:nvPr/>
        </p:nvSpPr>
        <p:spPr>
          <a:xfrm>
            <a:off x="3351793" y="3137543"/>
            <a:ext cx="2858738" cy="128075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трудоустройству незанятых инвалидов трудоспособного возраста, в том числе инвалидов молодого возраста, на оборудованные (оснащенные)</a:t>
            </a:r>
          </a:p>
          <a:p>
            <a:pPr lvl="0"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места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263257" y="3184921"/>
            <a:ext cx="2858738" cy="1164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Содействие </a:t>
            </a:r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трудоустройству незанятых инвалидов на оборудованные </a:t>
            </a:r>
          </a:p>
          <a:p>
            <a:pPr algn="ctr"/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рабочие </a:t>
            </a:r>
            <a:r>
              <a:rPr lang="ru-RU" sz="12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места </a:t>
            </a:r>
            <a:endParaRPr lang="ru-RU" sz="12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408424" y="3090741"/>
            <a:ext cx="2418459" cy="125874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 городского и сельских поселений Нефтеюганского района </a:t>
            </a:r>
            <a:endParaRPr lang="ru-RU" sz="12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340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33">
            <a:extLst>
              <a:ext uri="{FF2B5EF4-FFF2-40B4-BE49-F238E27FC236}">
                <a16:creationId xmlns=""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85186" y="977958"/>
            <a:ext cx="7859486" cy="89285"/>
            <a:chOff x="947651" y="2754884"/>
            <a:chExt cx="7257566" cy="89285"/>
          </a:xfrm>
        </p:grpSpPr>
        <p:sp>
          <p:nvSpPr>
            <p:cNvPr id="6" name="Прямоугольник 5">
              <a:extLst>
                <a:ext uri="{FF2B5EF4-FFF2-40B4-BE49-F238E27FC236}">
                  <a16:creationId xmlns=""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>
              <a:extLst>
                <a:ext uri="{FF2B5EF4-FFF2-40B4-BE49-F238E27FC236}">
                  <a16:creationId xmlns=""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425" y="132052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-139783" y="417918"/>
            <a:ext cx="845827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 smtClean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Карта результатов </a:t>
            </a:r>
            <a:endParaRPr lang="ru-RU" sz="21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3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480605" y="1610045"/>
            <a:ext cx="3534323" cy="16665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Количество организованных и проведенных муниципальных конкурсов в сфере охраны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                                                 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ед. 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5261205" y="1571333"/>
            <a:ext cx="3534323" cy="17052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организаций Нефтеюганского района, охваченных методической помощью по вопросам  труда и охраны труда от  количества организаций, охваченных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отчетностью                                            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5444226" y="4565769"/>
            <a:ext cx="3534323" cy="19409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организованных временных рабочих мест для трудоустройства несовершеннолетних граждан в возрасте от 14 до 18 лет в свободное от учебы время, (от установленного Соглашением значения) </a:t>
            </a:r>
            <a:endPara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defTabSz="457200">
              <a:defRPr/>
            </a:pP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100 %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297585" y="4566184"/>
            <a:ext cx="3572666" cy="18614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 defTabSz="457200">
              <a:defRPr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Коли​чест​во​ труд​оуст​роен​ных​ </a:t>
            </a:r>
          </a:p>
          <a:p>
            <a:pPr lvl="0" algn="ctr" defTabSz="457200">
              <a:defRPr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неза​няты​х​ инва​лидо​в​ труд​оспо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​собн</a:t>
            </a: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​ого​ возр​аста​,​ в​ том​ числ​е​ </a:t>
            </a:r>
          </a:p>
          <a:p>
            <a:pPr lvl="0" algn="ctr" defTabSz="457200">
              <a:defRPr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инва​лидо​в​ моло​дого​ возр​аста​,​ </a:t>
            </a:r>
          </a:p>
          <a:p>
            <a:pPr lvl="0" algn="ctr" defTabSz="457200">
              <a:defRPr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на​ обор​удов​анны​е​ (осн​ащен​ные)​ </a:t>
            </a:r>
          </a:p>
          <a:p>
            <a:pPr lvl="0" algn="ctr" defTabSz="457200">
              <a:defRPr/>
            </a:pPr>
            <a:r>
              <a:rPr lang="ru-RU" sz="14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рабо​чие​ мест​</a:t>
            </a:r>
            <a:r>
              <a:rPr lang="ru-RU" sz="14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</a:p>
          <a:p>
            <a:pPr lvl="0" algn="ctr" defTabSz="457200">
              <a:defRPr/>
            </a:pP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чел.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27">
            <a:extLst>
              <a:ext uri="{FF2B5EF4-FFF2-40B4-BE49-F238E27FC236}">
                <a16:creationId xmlns="" xmlns:a16="http://schemas.microsoft.com/office/drawing/2014/main" id="{18BBF46F-3367-4218-942E-7D1BF5751F0E}"/>
              </a:ext>
            </a:extLst>
          </p:cNvPr>
          <p:cNvSpPr/>
          <p:nvPr/>
        </p:nvSpPr>
        <p:spPr>
          <a:xfrm>
            <a:off x="3055437" y="2990839"/>
            <a:ext cx="3165260" cy="1654016"/>
          </a:xfrm>
          <a:prstGeom prst="roundRect">
            <a:avLst>
              <a:gd name="adj" fmla="val 0"/>
            </a:avLst>
          </a:prstGeom>
          <a:solidFill>
            <a:sysClr val="window" lastClr="FFFFFF">
              <a:alpha val="71000"/>
            </a:sysClr>
          </a:solidFill>
          <a:ln w="28575" cap="flat" cmpd="sng" algn="ctr">
            <a:solidFill>
              <a:srgbClr val="00B0F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Общий объём</a:t>
            </a: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финансирования на период до 2030 года, тыс. рублей:</a:t>
            </a: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62 781,19505 из </a:t>
            </a:r>
            <a:r>
              <a:rPr kumimoji="0" lang="ru-RU" sz="1600" b="1" i="0" u="none" strike="noStrike" kern="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них:                                                               2024  год – </a:t>
            </a:r>
            <a:r>
              <a:rPr lang="ru-RU" b="1" kern="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8 935,42644</a:t>
            </a:r>
            <a:endParaRPr lang="ru-RU" b="1" kern="0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9419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31138"/>
            <a:ext cx="9144000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rPr>
              <a:t>Финансирование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на 2024 год, </a:t>
            </a: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Franklin Gothic Medium" panose="020B0603020102020204" pitchFamily="34" charset="0"/>
              </a:rPr>
              <a:t>млн.рублей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=""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83739" y="1229547"/>
            <a:ext cx="7859486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=""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=""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pic>
        <p:nvPicPr>
          <p:cNvPr id="19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7083" y="165125"/>
            <a:ext cx="826270" cy="890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647785" y="2054078"/>
            <a:ext cx="4796086" cy="2930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Федеральный бюджет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–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 0,00000000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Бюджет автономного округа – 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5,19560000</a:t>
            </a:r>
            <a:endParaRPr lang="ru-RU" sz="1600" dirty="0" smtClean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endParaRPr lang="ru-RU" sz="1000" dirty="0" smtClean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Местный бюджет </a:t>
            </a:r>
            <a:r>
              <a:rPr lang="ru-RU" sz="1600" dirty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–</a:t>
            </a:r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 3,73982644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Средства по соглашениям – 0,00000000</a:t>
            </a: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по передаче полномочий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Средства поселений – 0,00000000</a:t>
            </a:r>
          </a:p>
          <a:p>
            <a:endParaRPr lang="ru-RU" sz="10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  <a:p>
            <a:r>
              <a:rPr lang="ru-RU" sz="1600" dirty="0" smtClean="0">
                <a:solidFill>
                  <a:schemeClr val="accent4">
                    <a:lumMod val="50000"/>
                  </a:schemeClr>
                </a:solidFill>
                <a:latin typeface="Franklin Gothic Medium" pitchFamily="34" charset="0"/>
              </a:rPr>
              <a:t>Иные источники –0,00000000</a:t>
            </a:r>
            <a:endParaRPr lang="ru-RU" sz="1600" dirty="0">
              <a:solidFill>
                <a:schemeClr val="accent4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aphicFrame>
        <p:nvGraphicFramePr>
          <p:cNvPr id="9" name="Диаграмма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1708872"/>
              </p:ext>
            </p:extLst>
          </p:nvPr>
        </p:nvGraphicFramePr>
        <p:xfrm>
          <a:off x="4603899" y="2065263"/>
          <a:ext cx="4327450" cy="3665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2743</TotalTime>
  <Words>665</Words>
  <Application>Microsoft Office PowerPoint</Application>
  <PresentationFormat>Экран (4:3)</PresentationFormat>
  <Paragraphs>110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Franklin Gothic Book</vt:lpstr>
      <vt:lpstr>Franklin Gothic Heavy</vt:lpstr>
      <vt:lpstr>Franklin Gothic Medium</vt:lpstr>
      <vt:lpstr>Times New Roman</vt:lpstr>
      <vt:lpstr>Office Theme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Кытманова Дина Михайлова</cp:lastModifiedBy>
  <cp:revision>377</cp:revision>
  <cp:lastPrinted>2018-10-02T05:15:37Z</cp:lastPrinted>
  <dcterms:created xsi:type="dcterms:W3CDTF">2018-09-04T12:10:47Z</dcterms:created>
  <dcterms:modified xsi:type="dcterms:W3CDTF">2024-07-08T11:21:05Z</dcterms:modified>
</cp:coreProperties>
</file>