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71" r:id="rId2"/>
    <p:sldId id="272" r:id="rId3"/>
    <p:sldId id="273" r:id="rId4"/>
    <p:sldId id="284" r:id="rId5"/>
    <p:sldId id="278" r:id="rId6"/>
    <p:sldId id="287" r:id="rId7"/>
    <p:sldId id="279" r:id="rId8"/>
    <p:sldId id="280" r:id="rId9"/>
    <p:sldId id="283" r:id="rId1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5266"/>
    <a:srgbClr val="0000FF"/>
    <a:srgbClr val="015B16"/>
    <a:srgbClr val="108101"/>
    <a:srgbClr val="E16601"/>
    <a:srgbClr val="F8F7EC"/>
    <a:srgbClr val="EE7700"/>
    <a:srgbClr val="FFA3EB"/>
    <a:srgbClr val="FFE7FA"/>
    <a:srgbClr val="00B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4660"/>
  </p:normalViewPr>
  <p:slideViewPr>
    <p:cSldViewPr>
      <p:cViewPr varScale="1">
        <p:scale>
          <a:sx n="108" d="100"/>
          <a:sy n="108" d="100"/>
        </p:scale>
        <p:origin x="156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/>
              <a:t>тыс. руб.</a:t>
            </a:r>
          </a:p>
        </c:rich>
      </c:tx>
      <c:layout>
        <c:manualLayout>
          <c:xMode val="edge"/>
          <c:yMode val="edge"/>
          <c:x val="0.85637106705657939"/>
          <c:y val="2.732481993393535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52342536328355227"/>
          <c:y val="7.1741441874220546E-2"/>
          <c:w val="0.45682388868280166"/>
          <c:h val="0.7592284347122619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0-5EC9-46FC-9931-66F849F01314}"/>
              </c:ext>
            </c:extLst>
          </c:dPt>
          <c:dPt>
            <c:idx val="2"/>
            <c:bubble3D val="0"/>
            <c:spPr>
              <a:solidFill>
                <a:srgbClr val="015B16"/>
              </a:solidFill>
            </c:spPr>
            <c:extLst>
              <c:ext xmlns:c16="http://schemas.microsoft.com/office/drawing/2014/chart" uri="{C3380CC4-5D6E-409C-BE32-E72D297353CC}">
                <c16:uniqueId val="{00000002-5EC9-46FC-9931-66F849F01314}"/>
              </c:ext>
            </c:extLst>
          </c:dPt>
          <c:dLbls>
            <c:dLbl>
              <c:idx val="0"/>
              <c:layout>
                <c:manualLayout>
                  <c:x val="3.2132596990070407E-2"/>
                  <c:y val="2.4840745394486686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68 344,02981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E38F-4C12-87A4-442B7F33271D}"/>
                </c:ext>
              </c:extLst>
            </c:dLbl>
            <c:dLbl>
              <c:idx val="2"/>
              <c:layout>
                <c:manualLayout>
                  <c:x val="-4.3817177713732372E-3"/>
                  <c:y val="-1.738852177614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EC9-46FC-9931-66F849F01314}"/>
                </c:ext>
              </c:extLst>
            </c:dLbl>
            <c:dLbl>
              <c:idx val="3"/>
              <c:layout>
                <c:manualLayout>
                  <c:x val="-8.7634355427464745E-3"/>
                  <c:y val="6.707001256511405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100 410,08593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6C0B-41BB-B36A-05F4AF3233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Организация планирования, исполнения бюджета Нефтеюганского района и формирование отчетности об исполнении бюджета Нефтеюганского района </c:v>
                </c:pt>
                <c:pt idx="1">
                  <c:v> 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c:v>
                </c:pt>
                <c:pt idx="2">
                  <c:v>Повышение качества управления муниципальными финансами Нефтеюганского района</c:v>
                </c:pt>
                <c:pt idx="3">
                  <c:v>Обеспечение деятельности подведомственного учреждения</c:v>
                </c:pt>
              </c:strCache>
            </c:strRef>
          </c:cat>
          <c:val>
            <c:numRef>
              <c:f>Лист1!$B$2:$B$5</c:f>
              <c:numCache>
                <c:formatCode>#\ ##0.00000</c:formatCode>
                <c:ptCount val="4"/>
                <c:pt idx="0">
                  <c:v>65630.471999999994</c:v>
                </c:pt>
                <c:pt idx="1">
                  <c:v>624439.87600000005</c:v>
                </c:pt>
                <c:pt idx="2">
                  <c:v>2000</c:v>
                </c:pt>
                <c:pt idx="3">
                  <c:v>28203.507850000002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C9-46FC-9931-66F849F0131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</dgm:pt>
    <dgm:pt modelId="{97507005-764C-4E33-B1C9-257F8A6F25D8}" type="pres">
      <dgm:prSet presAssocID="{93B97BCB-EC0E-41E6-A2D5-91E93DAF61C1}" presName="childTextHidden" presStyleLbl="bgAccFollowNode1" presStyleIdx="0" presStyleCnt="1"/>
      <dgm:spPr/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2200" dirty="0"/>
            <a:t>Обеспечение условий для устойчивого исполнения расходных обязательств Нефтеюганского района</a:t>
          </a:r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 custT="1"/>
      <dgm:spPr/>
      <dgm:t>
        <a:bodyPr/>
        <a:lstStyle/>
        <a:p>
          <a:r>
            <a: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2200" dirty="0"/>
            <a:t>Совершенствование межбюджетных отношений в Нефтеюганском районе</a:t>
          </a:r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2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1" destOrd="0" parTransId="{D15E07FB-B03C-43AF-B44D-893A0EF0EC2F}" sibTransId="{55DAC939-3317-4EF1-A612-ADFBDE4CCC49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F220B85E-6A10-4839-B700-D53D74A4A6DB}" type="presParOf" srcId="{CE9873A7-E56D-4AD4-BEEA-64100DAE31B7}" destId="{884E1E90-C4C7-4DA7-956C-DCDFC951D175}" srcOrd="2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pPr algn="ctr"/>
          <a:r>
            <a:rPr lang="ru-RU" sz="1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600" b="1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«Обеспечение эффективности деятельности в сфере управления муниципальными финансами»</a:t>
          </a:r>
          <a:endParaRPr lang="ru-RU" sz="1600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0" u="none" dirty="0">
              <a:solidFill>
                <a:srgbClr val="E16601"/>
              </a:solidFill>
            </a:rPr>
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</a:r>
        </a:p>
        <a:p>
          <a:pPr algn="ctr"/>
          <a:endParaRPr lang="ru-RU" sz="12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35450" custScaleY="106563">
        <dgm:presLayoutVars>
          <dgm:bulletEnabled val="1"/>
        </dgm:presLayoutVars>
      </dgm:prSet>
      <dgm:spPr/>
    </dgm:pt>
  </dgm:ptLst>
  <dgm:cxnLst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Средняя итоговая оценка качества финансового менеджмента главных распорядителей бюджетных средств </a:t>
          </a:r>
          <a:r>
            <a:rPr lang="ru-RU" sz="1400" b="0" u="none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dirty="0">
              <a:solidFill>
                <a:srgbClr val="E16601"/>
              </a:solidFill>
            </a:rPr>
            <a:t> района 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0653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0" u="none" dirty="0">
              <a:solidFill>
                <a:srgbClr val="E16601"/>
              </a:solidFill>
            </a:rPr>
            <a:t>Соблюдение порядка составления и предоставления бюджетной (бухгалтерской) отчетности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0653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just"/>
          <a:r>
            <a:rPr lang="ru-RU" b="0" u="none" dirty="0">
              <a:solidFill>
                <a:srgbClr val="E16601"/>
              </a:solidFill>
            </a:rPr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11715" custScaleY="130803" custLinFactNeighborX="-2447" custLinFactNeighborY="3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44197" custLinFactNeighborX="-569" custLinFactNeighborY="-7856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 custT="1"/>
      <dgm:spPr/>
      <dgm:t>
        <a:bodyPr/>
        <a:lstStyle/>
        <a:p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0" u="none" dirty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b="0" u="none" dirty="0" err="1">
              <a:solidFill>
                <a:srgbClr val="E16601"/>
              </a:solidFill>
            </a:rPr>
            <a:t>Нефтеюганского</a:t>
          </a:r>
          <a:r>
            <a:rPr lang="ru-RU" b="0" u="none" dirty="0">
              <a:solidFill>
                <a:srgbClr val="E16601"/>
              </a:solidFill>
            </a:rPr>
            <a:t> района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28827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DB390682-6AFC-43DE-BE1A-C03462B13BDF}" type="presOf" srcId="{C2457D74-611F-46F5-A1D7-20F6B5A65D13}" destId="{6EB630FA-BF1E-4BF9-AAAF-6A6580C9FE7F}" srcOrd="0" destOrd="0" presId="urn:microsoft.com/office/officeart/2005/8/layout/hierarchy3"/>
    <dgm:cxn modelId="{A77E5590-B990-455F-ACED-9AEF49B6ADB7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B29B51BB-61FD-4EA9-9EA6-D31760FC0992}" type="presOf" srcId="{B4C74A82-B3F6-4AAC-9DED-BEFBCD538F6D}" destId="{14C4F992-61E4-4FE3-9502-A4015030C798}" srcOrd="1" destOrd="0" presId="urn:microsoft.com/office/officeart/2005/8/layout/hierarchy3"/>
    <dgm:cxn modelId="{FE6B03DD-9073-4828-830C-5E4805E5177A}" type="presOf" srcId="{B4C74A82-B3F6-4AAC-9DED-BEFBCD538F6D}" destId="{97BF3785-E205-48DC-97E9-9F50C8394618}" srcOrd="0" destOrd="0" presId="urn:microsoft.com/office/officeart/2005/8/layout/hierarchy3"/>
    <dgm:cxn modelId="{33F7A7DF-AEF3-4DD1-9F21-C83BF813F319}" type="presOf" srcId="{BA02AD00-9682-4FE7-8803-4337FAFB4843}" destId="{6C4A07D5-6F8F-4381-9D50-3640D24D8B7F}" srcOrd="0" destOrd="0" presId="urn:microsoft.com/office/officeart/2005/8/layout/hierarchy3"/>
    <dgm:cxn modelId="{EEE8407E-606A-487A-8A98-9C4BDB873A6D}" type="presParOf" srcId="{6C4A07D5-6F8F-4381-9D50-3640D24D8B7F}" destId="{2B09798B-88E3-4468-95C6-D0B0E92DCC03}" srcOrd="0" destOrd="0" presId="urn:microsoft.com/office/officeart/2005/8/layout/hierarchy3"/>
    <dgm:cxn modelId="{0F604E16-BD54-48C2-9FF7-EFDE36DF9366}" type="presParOf" srcId="{2B09798B-88E3-4468-95C6-D0B0E92DCC03}" destId="{8A83A3B5-C338-4728-8BDB-E456503860BB}" srcOrd="0" destOrd="0" presId="urn:microsoft.com/office/officeart/2005/8/layout/hierarchy3"/>
    <dgm:cxn modelId="{6EC7AA3E-E19E-4C6B-94DC-C96C12D2CBE4}" type="presParOf" srcId="{8A83A3B5-C338-4728-8BDB-E456503860BB}" destId="{97BF3785-E205-48DC-97E9-9F50C8394618}" srcOrd="0" destOrd="0" presId="urn:microsoft.com/office/officeart/2005/8/layout/hierarchy3"/>
    <dgm:cxn modelId="{D9BF3CFA-E05B-4B8D-A4FC-A9C2303C99B8}" type="presParOf" srcId="{8A83A3B5-C338-4728-8BDB-E456503860BB}" destId="{14C4F992-61E4-4FE3-9502-A4015030C798}" srcOrd="1" destOrd="0" presId="urn:microsoft.com/office/officeart/2005/8/layout/hierarchy3"/>
    <dgm:cxn modelId="{EE64C023-0830-472C-9D60-0EECBDDABFC9}" type="presParOf" srcId="{2B09798B-88E3-4468-95C6-D0B0E92DCC03}" destId="{A3F24835-6A61-4253-AB1D-203BFBBCE72D}" srcOrd="1" destOrd="0" presId="urn:microsoft.com/office/officeart/2005/8/layout/hierarchy3"/>
    <dgm:cxn modelId="{85202426-9220-480F-BEB0-7EB748694275}" type="presParOf" srcId="{A3F24835-6A61-4253-AB1D-203BFBBCE72D}" destId="{C251656B-826E-4089-8FB6-E8EC6380C15C}" srcOrd="0" destOrd="0" presId="urn:microsoft.com/office/officeart/2005/8/layout/hierarchy3"/>
    <dgm:cxn modelId="{891FC70B-0E6F-4D1C-A36B-D9D1C1D0FF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480" tIns="39370" rIns="78740" bIns="39370" numCol="1" spcCol="1270" anchor="ctr" anchorCtr="0">
          <a:noAutofit/>
        </a:bodyPr>
        <a:lstStyle/>
        <a:p>
          <a:pPr marL="0" lvl="0" indent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2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333960" y="385949"/>
        <a:ext cx="524244" cy="5242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267080" y="268921"/>
          <a:ext cx="1780538" cy="1246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-5400000">
        <a:off x="1" y="625030"/>
        <a:ext cx="1246377" cy="534161"/>
      </dsp:txXfrm>
    </dsp:sp>
    <dsp:sp modelId="{417DBFEA-CF59-4BA0-88DD-FC061943E9AD}">
      <dsp:nvSpPr>
        <dsp:cNvPr id="0" name=""/>
        <dsp:cNvSpPr/>
      </dsp:nvSpPr>
      <dsp:spPr>
        <a:xfrm rot="5400000">
          <a:off x="4119437" y="-2871219"/>
          <a:ext cx="1157350" cy="6903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Обеспечение условий для устойчивого исполнения расходных обязательств Нефтеюганского района</a:t>
          </a:r>
        </a:p>
      </dsp:txBody>
      <dsp:txXfrm rot="-5400000">
        <a:off x="1246378" y="58337"/>
        <a:ext cx="6846973" cy="1044356"/>
      </dsp:txXfrm>
    </dsp:sp>
    <dsp:sp modelId="{9CC37EFE-E156-4F78-9251-505F1BFB1F01}">
      <dsp:nvSpPr>
        <dsp:cNvPr id="0" name=""/>
        <dsp:cNvSpPr/>
      </dsp:nvSpPr>
      <dsp:spPr>
        <a:xfrm rot="5400000">
          <a:off x="-267080" y="1758079"/>
          <a:ext cx="1780538" cy="12463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-5400000">
        <a:off x="1" y="2114188"/>
        <a:ext cx="1246377" cy="534161"/>
      </dsp:txXfrm>
    </dsp:sp>
    <dsp:sp modelId="{0C57E42B-A082-490B-80AD-AC370FB4A099}">
      <dsp:nvSpPr>
        <dsp:cNvPr id="0" name=""/>
        <dsp:cNvSpPr/>
      </dsp:nvSpPr>
      <dsp:spPr>
        <a:xfrm rot="5400000">
          <a:off x="4119437" y="-1382061"/>
          <a:ext cx="1157350" cy="69034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Совершенствование межбюджетных отношений в Нефтеюганском районе</a:t>
          </a:r>
        </a:p>
      </dsp:txBody>
      <dsp:txXfrm rot="-5400000">
        <a:off x="1246378" y="1547495"/>
        <a:ext cx="6846973" cy="10443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Исполнение  обеспечения деятельности департамента финансов Нефтеюганского района </a:t>
          </a:r>
        </a:p>
      </dsp:txBody>
      <dsp:txXfrm>
        <a:off x="644995" y="2319729"/>
        <a:ext cx="2561857" cy="14125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80828" y="2093"/>
          <a:ext cx="3189252" cy="15946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600" b="1" u="none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«Обеспечение эффективности деятельности в сфере управления муниципальными финансами»</a:t>
          </a:r>
          <a:endParaRPr lang="ru-RU" sz="1600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27533" y="48798"/>
        <a:ext cx="3095842" cy="1501216"/>
      </dsp:txXfrm>
    </dsp:sp>
    <dsp:sp modelId="{C251656B-826E-4089-8FB6-E8EC6380C15C}">
      <dsp:nvSpPr>
        <dsp:cNvPr id="0" name=""/>
        <dsp:cNvSpPr/>
      </dsp:nvSpPr>
      <dsp:spPr>
        <a:xfrm>
          <a:off x="499753" y="1596720"/>
          <a:ext cx="318925" cy="12482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297"/>
              </a:lnTo>
              <a:lnTo>
                <a:pt x="318925" y="124829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818678" y="1995376"/>
          <a:ext cx="3455873" cy="16992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u="none" kern="1200" dirty="0">
              <a:solidFill>
                <a:srgbClr val="E16601"/>
              </a:solidFill>
            </a:rPr>
            <a:t>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b="0" u="none" kern="1200" dirty="0">
            <a:solidFill>
              <a:srgbClr val="E16601"/>
            </a:solidFill>
          </a:endParaRPr>
        </a:p>
      </dsp:txBody>
      <dsp:txXfrm>
        <a:off x="868448" y="2045146"/>
        <a:ext cx="3356333" cy="15997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351266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395212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851677"/>
          <a:ext cx="300082" cy="1174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311"/>
              </a:lnTo>
              <a:lnTo>
                <a:pt x="300082" y="117431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26779"/>
          <a:ext cx="2649749" cy="159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Средняя итоговая оценка качества финансового менеджмента главных распорядителей бюджетных средств </a:t>
          </a:r>
          <a:r>
            <a:rPr lang="ru-RU" sz="1400" b="0" u="none" kern="1200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kern="1200" dirty="0">
              <a:solidFill>
                <a:srgbClr val="E16601"/>
              </a:solidFill>
            </a:rPr>
            <a:t> района </a:t>
          </a:r>
        </a:p>
      </dsp:txBody>
      <dsp:txXfrm>
        <a:off x="647865" y="2273595"/>
        <a:ext cx="2556117" cy="15047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351266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«Обеспечение эффективности деятельности в сфере управления муниципальными финансами»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395212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851677"/>
          <a:ext cx="300082" cy="11743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311"/>
              </a:lnTo>
              <a:lnTo>
                <a:pt x="300082" y="117431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26779"/>
          <a:ext cx="2649749" cy="15984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Соблюдение порядка составления и предоставления бюджетной (бухгалтерской) отчетности</a:t>
          </a:r>
        </a:p>
      </dsp:txBody>
      <dsp:txXfrm>
        <a:off x="647865" y="2273595"/>
        <a:ext cx="2556117" cy="15047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55723" y="4776"/>
          <a:ext cx="3109866" cy="1820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09047" y="58100"/>
        <a:ext cx="3003218" cy="1713966"/>
      </dsp:txXfrm>
    </dsp:sp>
    <dsp:sp modelId="{C251656B-826E-4089-8FB6-E8EC6380C15C}">
      <dsp:nvSpPr>
        <dsp:cNvPr id="0" name=""/>
        <dsp:cNvSpPr/>
      </dsp:nvSpPr>
      <dsp:spPr>
        <a:xfrm>
          <a:off x="366710" y="1825390"/>
          <a:ext cx="366433" cy="1237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37787"/>
              </a:lnTo>
              <a:lnTo>
                <a:pt x="366433" y="123778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733143" y="2059656"/>
          <a:ext cx="2458073" cy="20070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0" u="none" kern="1200" dirty="0">
              <a:solidFill>
                <a:srgbClr val="E16601"/>
              </a:solidFill>
            </a:rPr>
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</a:r>
        </a:p>
      </dsp:txBody>
      <dsp:txXfrm>
        <a:off x="791927" y="2118440"/>
        <a:ext cx="2340505" cy="188947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184008"/>
          <a:ext cx="3000821" cy="1932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</a:t>
          </a:r>
          <a:r>
            <a:rPr lang="ru-RU" sz="20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«Обеспечение сбалансированности бюджета Нефтеюганского района»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7499" y="240622"/>
        <a:ext cx="2887593" cy="1819706"/>
      </dsp:txXfrm>
    </dsp:sp>
    <dsp:sp modelId="{C251656B-826E-4089-8FB6-E8EC6380C15C}">
      <dsp:nvSpPr>
        <dsp:cNvPr id="0" name=""/>
        <dsp:cNvSpPr/>
      </dsp:nvSpPr>
      <dsp:spPr>
        <a:xfrm>
          <a:off x="300967" y="2116942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492045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u="none" kern="1200" dirty="0">
              <a:solidFill>
                <a:srgbClr val="E16601"/>
              </a:solidFill>
            </a:rPr>
            <a:t>Средняя итоговая оценка качества организации и осуществления бюджетного процесса в поселениях, входящих в состав </a:t>
          </a:r>
          <a:r>
            <a:rPr lang="ru-RU" sz="1400" b="0" u="none" kern="1200" dirty="0" err="1">
              <a:solidFill>
                <a:srgbClr val="E16601"/>
              </a:solidFill>
            </a:rPr>
            <a:t>Нефтеюганского</a:t>
          </a:r>
          <a:r>
            <a:rPr lang="ru-RU" sz="1400" b="0" u="none" kern="1200" dirty="0">
              <a:solidFill>
                <a:srgbClr val="E16601"/>
              </a:solidFill>
            </a:rPr>
            <a:t> района</a:t>
          </a:r>
        </a:p>
      </dsp:txBody>
      <dsp:txXfrm>
        <a:off x="644995" y="2535991"/>
        <a:ext cx="2561857" cy="1412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0.05642</cdr:x>
      <cdr:y>0.70209</cdr:y>
    </cdr:from>
    <cdr:to>
      <cdr:x>0.49533</cdr:x>
      <cdr:y>0.80443</cdr:y>
    </cdr:to>
    <cdr:sp macro="" textlink="">
      <cdr:nvSpPr>
        <cdr:cNvPr id="2" name="Прямоугольник 1">
          <a:extLst xmlns:a="http://schemas.openxmlformats.org/drawingml/2006/main">
            <a:ext uri="{FF2B5EF4-FFF2-40B4-BE49-F238E27FC236}">
              <a16:creationId xmlns:a16="http://schemas.microsoft.com/office/drawing/2014/main" id="{0754988B-FA62-44DD-B67A-C105828DA30A}"/>
            </a:ext>
          </a:extLst>
        </cdr:cNvPr>
        <cdr:cNvSpPr/>
      </cdr:nvSpPr>
      <cdr:spPr>
        <a:xfrm xmlns:a="http://schemas.openxmlformats.org/drawingml/2006/main">
          <a:off x="490546" y="3589460"/>
          <a:ext cx="3816424" cy="5232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just"/>
          <a:r>
            <a:rPr lang="ru-RU" sz="1400" dirty="0">
              <a:solidFill>
                <a:schemeClr val="accent4">
                  <a:lumMod val="75000"/>
                </a:schemeClr>
              </a:solidFill>
            </a:rPr>
            <a:t>Обеспечение деятельности подведомственного учреждения</a:t>
          </a:r>
        </a:p>
      </cdr:txBody>
    </cdr:sp>
  </cdr:relSizeAnchor>
  <cdr:relSizeAnchor xmlns:cdr="http://schemas.openxmlformats.org/drawingml/2006/chartDrawing">
    <cdr:from>
      <cdr:x>0</cdr:x>
      <cdr:y>0.72572</cdr:y>
    </cdr:from>
    <cdr:to>
      <cdr:x>0.04575</cdr:x>
      <cdr:y>0.79358</cdr:y>
    </cdr:to>
    <cdr:sp macro="" textlink="">
      <cdr:nvSpPr>
        <cdr:cNvPr id="3" name="Скругленный прямоугольник 12">
          <a:extLst xmlns:a="http://schemas.openxmlformats.org/drawingml/2006/main">
            <a:ext uri="{FF2B5EF4-FFF2-40B4-BE49-F238E27FC236}">
              <a16:creationId xmlns:a16="http://schemas.microsoft.com/office/drawing/2014/main" id="{FA660C56-482F-48CE-8F84-F9735B6BA822}"/>
            </a:ext>
          </a:extLst>
        </cdr:cNvPr>
        <cdr:cNvSpPr/>
      </cdr:nvSpPr>
      <cdr:spPr>
        <a:xfrm xmlns:a="http://schemas.openxmlformats.org/drawingml/2006/main">
          <a:off x="0" y="3710308"/>
          <a:ext cx="397781" cy="346927"/>
        </a:xfrm>
        <a:prstGeom xmlns:a="http://schemas.openxmlformats.org/drawingml/2006/main" prst="roundRect">
          <a:avLst/>
        </a:prstGeom>
        <a:solidFill xmlns:a="http://schemas.openxmlformats.org/drawingml/2006/main">
          <a:srgbClr val="415266"/>
        </a:solidFill>
      </cdr:spPr>
      <cdr:style>
        <a:lnRef xmlns:a="http://schemas.openxmlformats.org/drawingml/2006/main" idx="0">
          <a:schemeClr val="accent6"/>
        </a:lnRef>
        <a:fillRef xmlns:a="http://schemas.openxmlformats.org/drawingml/2006/main" idx="3">
          <a:schemeClr val="accent6"/>
        </a:fillRef>
        <a:effectRef xmlns:a="http://schemas.openxmlformats.org/drawingml/2006/main" idx="3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>
            <a:solidFill>
              <a:srgbClr val="415266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429CB-204D-4ECD-9AB7-18C78A505297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BAB6D-A5E7-4A9A-A71B-F1B4FEA3A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31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BAB6D-A5E7-4A9A-A71B-F1B4FEA3A64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6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29.05.2024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diagramDrawing" Target="../diagrams/drawing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12" Type="http://schemas.openxmlformats.org/officeDocument/2006/relationships/diagramColors" Target="../diagrams/colors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diagramQuickStyle" Target="../diagrams/quickStyle2.xml"/><Relationship Id="rId5" Type="http://schemas.openxmlformats.org/officeDocument/2006/relationships/diagramColors" Target="../diagrams/colors1.xml"/><Relationship Id="rId10" Type="http://schemas.openxmlformats.org/officeDocument/2006/relationships/diagramLayout" Target="../diagrams/layout2.xml"/><Relationship Id="rId4" Type="http://schemas.openxmlformats.org/officeDocument/2006/relationships/diagramQuickStyle" Target="../diagrams/quickStyle1.xml"/><Relationship Id="rId9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diagramLayout" Target="../diagrams/layout3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3.xml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0" Type="http://schemas.microsoft.com/office/2007/relationships/diagramDrawing" Target="../diagrams/drawing3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3.xml"/><Relationship Id="rId1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4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17" Type="http://schemas.microsoft.com/office/2007/relationships/hdphoto" Target="../media/hdphoto1.wdp"/><Relationship Id="rId2" Type="http://schemas.openxmlformats.org/officeDocument/2006/relationships/diagramData" Target="../diagrams/data4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4.xml"/><Relationship Id="rId11" Type="http://schemas.openxmlformats.org/officeDocument/2006/relationships/image" Target="../media/image12.png"/><Relationship Id="rId5" Type="http://schemas.openxmlformats.org/officeDocument/2006/relationships/diagramColors" Target="../diagrams/colors4.xml"/><Relationship Id="rId15" Type="http://schemas.microsoft.com/office/2007/relationships/hdphoto" Target="../media/hdphoto2.wdp"/><Relationship Id="rId10" Type="http://schemas.openxmlformats.org/officeDocument/2006/relationships/image" Target="../media/image11.png"/><Relationship Id="rId4" Type="http://schemas.openxmlformats.org/officeDocument/2006/relationships/diagramQuickStyle" Target="../diagrams/quickStyle4.xml"/><Relationship Id="rId9" Type="http://schemas.microsoft.com/office/2007/relationships/hdphoto" Target="../media/hdphoto3.wdp"/><Relationship Id="rId1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diagramColors" Target="../diagrams/colors5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5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5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5.xml"/><Relationship Id="rId9" Type="http://schemas.openxmlformats.org/officeDocument/2006/relationships/image" Target="../media/image9.png"/><Relationship Id="rId1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diagramColors" Target="../diagrams/colors6.xml"/><Relationship Id="rId12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6.xml"/><Relationship Id="rId11" Type="http://schemas.openxmlformats.org/officeDocument/2006/relationships/image" Target="../media/image8.png"/><Relationship Id="rId5" Type="http://schemas.openxmlformats.org/officeDocument/2006/relationships/diagramLayout" Target="../diagrams/layout6.xml"/><Relationship Id="rId10" Type="http://schemas.openxmlformats.org/officeDocument/2006/relationships/image" Target="../media/image14.jpeg"/><Relationship Id="rId4" Type="http://schemas.openxmlformats.org/officeDocument/2006/relationships/diagramData" Target="../diagrams/data6.xml"/><Relationship Id="rId9" Type="http://schemas.openxmlformats.org/officeDocument/2006/relationships/image" Target="../media/image9.png"/><Relationship Id="rId1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13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7.xml"/><Relationship Id="rId12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7.xml"/><Relationship Id="rId11" Type="http://schemas.microsoft.com/office/2007/relationships/hdphoto" Target="../media/hdphoto3.wdp"/><Relationship Id="rId5" Type="http://schemas.openxmlformats.org/officeDocument/2006/relationships/diagramData" Target="../diagrams/data7.xml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microsoft.com/office/2007/relationships/diagramDrawing" Target="../diagrams/drawing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13" Type="http://schemas.openxmlformats.org/officeDocument/2006/relationships/image" Target="../media/image9.png"/><Relationship Id="rId3" Type="http://schemas.microsoft.com/office/2007/relationships/hdphoto" Target="../media/hdphoto2.wdp"/><Relationship Id="rId7" Type="http://schemas.openxmlformats.org/officeDocument/2006/relationships/diagramLayout" Target="../diagrams/layout8.xml"/><Relationship Id="rId12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diagramData" Target="../diagrams/data8.xml"/><Relationship Id="rId11" Type="http://schemas.openxmlformats.org/officeDocument/2006/relationships/image" Target="../media/image8.png"/><Relationship Id="rId5" Type="http://schemas.microsoft.com/office/2007/relationships/hdphoto" Target="../media/hdphoto1.wdp"/><Relationship Id="rId10" Type="http://schemas.microsoft.com/office/2007/relationships/diagramDrawing" Target="../diagrams/drawing8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8.xml"/><Relationship Id="rId1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chart" Target="../charts/chart1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9624" y="876457"/>
            <a:ext cx="7848600" cy="1927225"/>
          </a:xfrm>
        </p:spPr>
        <p:txBody>
          <a:bodyPr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Публичная декларация Муниципальной программы нефтеюганского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990656" cy="1752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«Управление муниципальными финансами»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820915" cy="92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MoskovkinaLD\Desktop\!!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296" y="4581128"/>
            <a:ext cx="3888432" cy="182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bg1">
                    <a:lumMod val="10000"/>
                    <a:lumOff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bg1">
                  <a:lumMod val="10000"/>
                  <a:lumOff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1484784"/>
            <a:ext cx="6264696" cy="1500187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долгосрочной сбалансированности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устойчивости бюджетной системы, повышение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качества управления муниципальными финансами 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Нефтеюганского района.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87871"/>
            <a:ext cx="8136904" cy="181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4509119"/>
            <a:ext cx="8892480" cy="29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97773178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47664" y="6194433"/>
            <a:ext cx="6930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/>
              <a:t>Муниципальной программой не предусмотрена реализация национальных проектов Российской Федерации</a:t>
            </a:r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132374"/>
              </p:ext>
            </p:extLst>
          </p:nvPr>
        </p:nvGraphicFramePr>
        <p:xfrm>
          <a:off x="2339752" y="4869160"/>
          <a:ext cx="6552728" cy="1822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95%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68 344,02981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95%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Ежегодно</a:t>
                      </a:r>
                      <a:endParaRPr lang="ru-RU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457 626,83262 </a:t>
                      </a:r>
                      <a:r>
                        <a:rPr lang="ru-RU" sz="14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63888" y="77828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63888" y="118360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67944" y="3216002"/>
            <a:ext cx="4608512" cy="1296144"/>
            <a:chOff x="4543178" y="3284984"/>
            <a:chExt cx="3989262" cy="131850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1246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581145" y="4221088"/>
            <a:ext cx="1872208" cy="2766492"/>
            <a:chOff x="827584" y="4063719"/>
            <a:chExt cx="1872208" cy="2766492"/>
          </a:xfrm>
        </p:grpSpPr>
        <p:pic>
          <p:nvPicPr>
            <p:cNvPr id="3074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Прямоугольник 15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622948451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84368" y="4531103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81430"/>
            <a:ext cx="3096344" cy="255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79746" y="832661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63129" y="1227297"/>
            <a:ext cx="1944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242682203"/>
              </p:ext>
            </p:extLst>
          </p:nvPr>
        </p:nvGraphicFramePr>
        <p:xfrm>
          <a:off x="-62372" y="699539"/>
          <a:ext cx="4455381" cy="3696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717840"/>
              </p:ext>
            </p:extLst>
          </p:nvPr>
        </p:nvGraphicFramePr>
        <p:xfrm>
          <a:off x="2339752" y="4869160"/>
          <a:ext cx="6552728" cy="1595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50%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50%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31369" y="4455292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983118" y="357855"/>
            <a:ext cx="2788512" cy="2639097"/>
            <a:chOff x="5983118" y="357855"/>
            <a:chExt cx="2788512" cy="2639097"/>
          </a:xfrm>
        </p:grpSpPr>
        <p:pic>
          <p:nvPicPr>
            <p:cNvPr id="1027" name="Picture 3" descr="\\srvkomfin\share\#Нормативно-правовые акты\#Муниципальные-правовые акты АНР\Проекты Постановлений\2019\МП УМФ 2019-2020 и на 2030\Публичная декларация (Презентация) с учетом изм. № 1668-па от 09.08.2019\5959a527e4e93.png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53" t="9607" r="11149" b="14458"/>
            <a:stretch/>
          </p:blipFill>
          <p:spPr bwMode="auto">
            <a:xfrm>
              <a:off x="6012160" y="357855"/>
              <a:ext cx="2759470" cy="2639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Овал 1"/>
            <p:cNvSpPr/>
            <p:nvPr/>
          </p:nvSpPr>
          <p:spPr>
            <a:xfrm>
              <a:off x="6261360" y="1340768"/>
              <a:ext cx="398872" cy="3896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983118" y="1361093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≥50%</a:t>
              </a:r>
            </a:p>
          </p:txBody>
        </p:sp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9444" y="1209453"/>
              <a:ext cx="161925" cy="15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531" y="1376174"/>
              <a:ext cx="161925" cy="1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268760"/>
              <a:ext cx="161925" cy="203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10" descr="\\srvkomfin\share\Доходы\2019\#Финансовая грамотность\Лекции СурГУ_октябрь 2019 г\Заставки на экран\brand.g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29000" b="75000" l="64000" r="99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84" t="27805" b="26868"/>
            <a:stretch/>
          </p:blipFill>
          <p:spPr bwMode="auto">
            <a:xfrm>
              <a:off x="7655253" y="1237477"/>
              <a:ext cx="214203" cy="26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22"/>
          <p:cNvGrpSpPr/>
          <p:nvPr/>
        </p:nvGrpSpPr>
        <p:grpSpPr>
          <a:xfrm>
            <a:off x="588981" y="4221088"/>
            <a:ext cx="1872208" cy="2646820"/>
            <a:chOff x="827584" y="4063719"/>
            <a:chExt cx="1872208" cy="2766492"/>
          </a:xfrm>
        </p:grpSpPr>
        <p:pic>
          <p:nvPicPr>
            <p:cNvPr id="24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Прямоугольник 24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6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51431" y="32647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/>
        </p:nvGrpSpPr>
        <p:grpSpPr>
          <a:xfrm>
            <a:off x="4631612" y="3068303"/>
            <a:ext cx="4306764" cy="1296144"/>
            <a:chOff x="4543178" y="3284984"/>
            <a:chExt cx="3989262" cy="1318507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4543178" y="3284984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572000" y="3356994"/>
              <a:ext cx="3888432" cy="1246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663079"/>
            <a:ext cx="1828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34952" y="1077851"/>
            <a:ext cx="19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292934"/>
              </a:solidFill>
              <a:effectLst/>
              <a:uLnTx/>
              <a:uFillTx/>
              <a:latin typeface="Arial"/>
              <a:ea typeface="+mn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292934"/>
                </a:solidFill>
                <a:effectLst/>
                <a:uLnTx/>
                <a:uFillTx/>
                <a:latin typeface="Arial"/>
                <a:ea typeface="+mn-ea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43715" y="2809401"/>
            <a:ext cx="4781350" cy="1644987"/>
            <a:chOff x="4543178" y="3068146"/>
            <a:chExt cx="3989262" cy="165814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068146"/>
              <a:ext cx="3989262" cy="1658148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43178" y="3140730"/>
              <a:ext cx="3888432" cy="14403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sng" strike="noStrike" kern="1200" cap="none" spc="0" normalizeH="0" baseline="0" noProof="0" dirty="0">
                  <a:ln>
                    <a:noFill/>
                  </a:ln>
                  <a:solidFill>
                    <a:srgbClr val="4C5A6A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Мероприятие:</a:t>
              </a:r>
            </a:p>
            <a:p>
              <a:pPr marL="0" marR="0" lvl="0" indent="0" algn="ju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4C5A6A">
                      <a:lumMod val="75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Совершенствование системы оценки качества финансового менеджмента, осуществляемого главными распорядителями бюджетных средств и главными администраторами доходов Нефтеюганского района</a:t>
              </a:r>
              <a:endPara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4C5A6A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225268" y="4115212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63080"/>
            <a:ext cx="3024336" cy="19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395672"/>
              </p:ext>
            </p:extLst>
          </p:nvPr>
        </p:nvGraphicFramePr>
        <p:xfrm>
          <a:off x="2339752" y="4869160"/>
          <a:ext cx="6552728" cy="1791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73,5%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73,5%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68344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593961" y="4130574"/>
            <a:ext cx="1872208" cy="2766492"/>
            <a:chOff x="827584" y="4063719"/>
            <a:chExt cx="1872208" cy="2766492"/>
          </a:xfrm>
        </p:grpSpPr>
        <p:pic>
          <p:nvPicPr>
            <p:cNvPr id="20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663079"/>
            <a:ext cx="1828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b="1" dirty="0">
              <a:latin typeface="+mj-lt"/>
            </a:endParaRPr>
          </a:p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34952" y="1077851"/>
            <a:ext cx="1973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pPr algn="just"/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4043715" y="2797580"/>
            <a:ext cx="4781350" cy="1475365"/>
            <a:chOff x="4543178" y="3056229"/>
            <a:chExt cx="3989262" cy="165814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056229"/>
              <a:ext cx="3989262" cy="1658148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43178" y="3118167"/>
              <a:ext cx="3888432" cy="744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ctr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Обеспечение деятельности подведомственного учреждения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225268" y="4115212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663080"/>
            <a:ext cx="3024336" cy="196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623189"/>
              </p:ext>
            </p:extLst>
          </p:nvPr>
        </p:nvGraphicFramePr>
        <p:xfrm>
          <a:off x="2339752" y="4869160"/>
          <a:ext cx="6552728" cy="1791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8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≥ 100%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100 410,08593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100%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523 290,73386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68344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593961" y="4130574"/>
            <a:ext cx="1872208" cy="2766492"/>
            <a:chOff x="827584" y="4063719"/>
            <a:chExt cx="1872208" cy="2766492"/>
          </a:xfrm>
        </p:grpSpPr>
        <p:pic>
          <p:nvPicPr>
            <p:cNvPr id="20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827584" y="4063719"/>
              <a:ext cx="1872208" cy="2766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1547664" y="4221088"/>
              <a:ext cx="648072" cy="1067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282147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71" y="4241276"/>
            <a:ext cx="1871634" cy="276782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627461" y="792812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27461" y="1186479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3894398" y="2964170"/>
            <a:ext cx="4926074" cy="1430382"/>
            <a:chOff x="4543178" y="3284985"/>
            <a:chExt cx="3989262" cy="12961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543178" y="3284985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572000" y="3356993"/>
              <a:ext cx="3888432" cy="10812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>
                  <a:solidFill>
                    <a:schemeClr val="accent4">
                      <a:lumMod val="75000"/>
                    </a:schemeClr>
                  </a:solidFill>
                </a:rPr>
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 </a:t>
              </a:r>
              <a:endParaRPr lang="ru-RU" sz="14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73076869"/>
              </p:ext>
            </p:extLst>
          </p:nvPr>
        </p:nvGraphicFramePr>
        <p:xfrm>
          <a:off x="58361" y="614362"/>
          <a:ext cx="335755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177531" y="4509120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MoskovkinaLD\Desktop\!!!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82"/>
          <a:stretch/>
        </p:blipFill>
        <p:spPr bwMode="auto">
          <a:xfrm>
            <a:off x="6097302" y="614362"/>
            <a:ext cx="2723170" cy="1915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642412"/>
              </p:ext>
            </p:extLst>
          </p:nvPr>
        </p:nvGraphicFramePr>
        <p:xfrm>
          <a:off x="2123729" y="4859384"/>
          <a:ext cx="6840759" cy="18099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3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7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1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9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034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977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baseline="0" dirty="0">
                          <a:effectLst/>
                        </a:rPr>
                        <a:t>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2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60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100,0%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624 439,87600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100,0%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5 019 682,97600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455876" y="1028596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200" dirty="0">
              <a:latin typeface="+mj-lt"/>
              <a:cs typeface="Times New Roman" pitchFamily="18" charset="0"/>
            </a:endParaRPr>
          </a:p>
          <a:p>
            <a:r>
              <a:rPr lang="ru-RU" sz="12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pic>
        <p:nvPicPr>
          <p:cNvPr id="3074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4063719"/>
            <a:ext cx="1872208" cy="27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55876" y="806963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3043" y="332078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547664" y="4221088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2187409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524322" y="4365103"/>
            <a:ext cx="720086" cy="78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3942041" y="3173684"/>
            <a:ext cx="4978573" cy="1028960"/>
            <a:chOff x="4543178" y="3284983"/>
            <a:chExt cx="3989262" cy="129614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4543178" y="3284983"/>
              <a:ext cx="3989262" cy="1296144"/>
            </a:xfrm>
            <a:prstGeom prst="rect">
              <a:avLst/>
            </a:prstGeom>
            <a:solidFill>
              <a:srgbClr val="F8F7EC"/>
            </a:solidFill>
            <a:ln w="53975"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572000" y="3356993"/>
              <a:ext cx="3888432" cy="648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ru-RU" sz="1400" b="1" u="sng" dirty="0">
                  <a:solidFill>
                    <a:schemeClr val="accent4">
                      <a:lumMod val="75000"/>
                    </a:schemeClr>
                  </a:solidFill>
                </a:rPr>
                <a:t>Мероприятие:</a:t>
              </a:r>
            </a:p>
            <a:p>
              <a:pPr lvl="0" algn="just"/>
              <a:r>
                <a:rPr lang="ru-RU" sz="1400" b="1" dirty="0"/>
                <a:t>Повышение качества управления муниципальными финансами Нефтеюганского района</a:t>
              </a:r>
            </a:p>
          </p:txBody>
        </p:sp>
      </p:grpSp>
      <p:pic>
        <p:nvPicPr>
          <p:cNvPr id="3" name="Picture 3" descr="C:\Users\MoskovkinaLD\Desktop\Otchetnost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74676"/>
            <a:ext cx="3055764" cy="203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680568"/>
              </p:ext>
            </p:extLst>
          </p:nvPr>
        </p:nvGraphicFramePr>
        <p:xfrm>
          <a:off x="2384400" y="4790639"/>
          <a:ext cx="6552728" cy="17106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329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71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объем финансирования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7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75 </a:t>
                      </a:r>
                      <a:r>
                        <a:rPr lang="ru-RU" sz="14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баллов</a:t>
                      </a:r>
                      <a:endParaRPr lang="ru-RU" sz="1400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2 000,00000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/>
                        </a:rPr>
                        <a:t>≥ 75 баллов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16 000,00000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475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416832" y="2300036"/>
            <a:ext cx="8727168" cy="5112568"/>
            <a:chOff x="323528" y="1311441"/>
            <a:chExt cx="8727168" cy="5112568"/>
          </a:xfrm>
        </p:grpSpPr>
        <p:graphicFrame>
          <p:nvGraphicFramePr>
            <p:cNvPr id="2" name="Диаграмма 1"/>
            <p:cNvGraphicFramePr/>
            <p:nvPr>
              <p:extLst>
                <p:ext uri="{D42A27DB-BD31-4B8C-83A1-F6EECF244321}">
                  <p14:modId xmlns:p14="http://schemas.microsoft.com/office/powerpoint/2010/main" val="2321528375"/>
                </p:ext>
              </p:extLst>
            </p:nvPr>
          </p:nvGraphicFramePr>
          <p:xfrm>
            <a:off x="355476" y="1311441"/>
            <a:ext cx="8695220" cy="51125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827583" y="1340768"/>
              <a:ext cx="41764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ru-RU" sz="1400" dirty="0"/>
  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27583" y="2492896"/>
              <a:ext cx="396044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/>
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827583" y="4067780"/>
              <a:ext cx="3816424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400" dirty="0"/>
                <a:t>Повышение качества управления муниципальными финансами Нефтеюганского района</a:t>
              </a:r>
            </a:p>
          </p:txBody>
        </p:sp>
        <p:sp>
          <p:nvSpPr>
            <p:cNvPr id="3" name="Скругленный прямоугольник 2"/>
            <p:cNvSpPr/>
            <p:nvPr/>
          </p:nvSpPr>
          <p:spPr>
            <a:xfrm>
              <a:off x="323528" y="3005373"/>
              <a:ext cx="360040" cy="36004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55476" y="4257092"/>
              <a:ext cx="360040" cy="360040"/>
            </a:xfrm>
            <a:prstGeom prst="roundRect">
              <a:avLst/>
            </a:prstGeom>
            <a:solidFill>
              <a:srgbClr val="015B16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323528" y="1637801"/>
              <a:ext cx="360040" cy="360040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461144" y="3336469"/>
              <a:ext cx="75533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u="sng" dirty="0">
                  <a:solidFill>
                    <a:schemeClr val="bg2">
                      <a:lumMod val="10000"/>
                    </a:schemeClr>
                  </a:solidFill>
                </a:rPr>
                <a:t>2024</a:t>
              </a:r>
            </a:p>
            <a:p>
              <a:r>
                <a:rPr lang="ru-RU" sz="2000" b="1" u="sng" dirty="0">
                  <a:solidFill>
                    <a:schemeClr val="bg2">
                      <a:lumMod val="10000"/>
                    </a:schemeClr>
                  </a:solidFill>
                </a:rPr>
                <a:t> год </a:t>
              </a:r>
            </a:p>
          </p:txBody>
        </p:sp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212247"/>
            <a:ext cx="5364596" cy="922726"/>
            <a:chOff x="885" y="400269"/>
            <a:chExt cx="3000821" cy="1500410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400269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323528" y="1253514"/>
            <a:ext cx="3528392" cy="879342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6 016 600,54248</a:t>
            </a:r>
            <a:r>
              <a:rPr lang="ru-RU" sz="1600" dirty="0">
                <a:solidFill>
                  <a:schemeClr val="tx1"/>
                </a:solidFill>
              </a:rPr>
              <a:t>тыс. рублей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202666" y="1196752"/>
            <a:ext cx="1982271" cy="1030624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2024 год – </a:t>
            </a:r>
            <a:r>
              <a:rPr lang="ru-RU" sz="1600" b="1" dirty="0">
                <a:solidFill>
                  <a:schemeClr val="tx1"/>
                </a:solidFill>
              </a:rPr>
              <a:t>795 193,99174</a:t>
            </a:r>
            <a:r>
              <a:rPr lang="ru-RU" sz="1600" dirty="0">
                <a:solidFill>
                  <a:schemeClr val="tx1"/>
                </a:solidFill>
              </a:rPr>
              <a:t>тыс</a:t>
            </a:r>
            <a:r>
              <a:rPr lang="ru-RU" sz="1600" b="1" dirty="0">
                <a:solidFill>
                  <a:schemeClr val="tx1"/>
                </a:solidFill>
              </a:rPr>
              <a:t>.</a:t>
            </a:r>
            <a:r>
              <a:rPr lang="ru-RU" sz="1600" dirty="0">
                <a:solidFill>
                  <a:schemeClr val="tx1"/>
                </a:solidFill>
              </a:rPr>
              <a:t>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1196752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4067944" y="1506122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Группа 7"/>
          <p:cNvGrpSpPr/>
          <p:nvPr/>
        </p:nvGrpSpPr>
        <p:grpSpPr>
          <a:xfrm>
            <a:off x="6932116" y="1102764"/>
            <a:ext cx="2651354" cy="1936408"/>
            <a:chOff x="6887376" y="1141287"/>
            <a:chExt cx="2651354" cy="1935684"/>
          </a:xfrm>
        </p:grpSpPr>
        <p:pic>
          <p:nvPicPr>
            <p:cNvPr id="19" name="Picture 2" descr="C:\Users\RakovaE.A\Desktop\МП Презентация\kisspng-arrow-clip-art-orange-arrow-5aa329c10ede94.7370710515206424970609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0870" b="90326" l="28778" r="98556">
                          <a14:foregroundMark x1="45889" y1="35870" x2="54667" y2="37935"/>
                          <a14:foregroundMark x1="49444" y1="51304" x2="56000" y2="51739"/>
                          <a14:foregroundMark x1="42000" y1="66304" x2="51667" y2="68043"/>
                          <a14:foregroundMark x1="67444" y1="62065" x2="69556" y2="75326"/>
                          <a14:foregroundMark x1="63444" y1="52174" x2="33667" y2="49130"/>
                          <a14:foregroundMark x1="38000" y1="35870" x2="72667" y2="35435"/>
                          <a14:foregroundMark x1="77889" y1="38804" x2="81000" y2="87717"/>
                          <a14:foregroundMark x1="35778" y1="65435" x2="51222" y2="62391"/>
                          <a14:foregroundMark x1="55111" y1="66739" x2="56444" y2="90326"/>
                          <a14:foregroundMark x1="56000" y1="89457" x2="56000" y2="894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H="1">
              <a:off x="7245211" y="783452"/>
              <a:ext cx="1935684" cy="2651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Прямоугольник 32"/>
            <p:cNvSpPr/>
            <p:nvPr/>
          </p:nvSpPr>
          <p:spPr>
            <a:xfrm rot="16200000">
              <a:off x="7257946" y="1775084"/>
              <a:ext cx="669166" cy="904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4124</TotalTime>
  <Words>684</Words>
  <Application>Microsoft Office PowerPoint</Application>
  <PresentationFormat>Экран (4:3)</PresentationFormat>
  <Paragraphs>138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Ясность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Данилова Анастасия Ивановна</cp:lastModifiedBy>
  <cp:revision>565</cp:revision>
  <cp:lastPrinted>2022-09-06T04:21:25Z</cp:lastPrinted>
  <dcterms:created xsi:type="dcterms:W3CDTF">2017-02-16T04:13:57Z</dcterms:created>
  <dcterms:modified xsi:type="dcterms:W3CDTF">2024-05-29T04:17:38Z</dcterms:modified>
</cp:coreProperties>
</file>