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13"/>
  </p:notesMasterIdLst>
  <p:sldIdLst>
    <p:sldId id="323" r:id="rId2"/>
    <p:sldId id="325" r:id="rId3"/>
    <p:sldId id="302" r:id="rId4"/>
    <p:sldId id="332" r:id="rId5"/>
    <p:sldId id="326" r:id="rId6"/>
    <p:sldId id="322" r:id="rId7"/>
    <p:sldId id="334" r:id="rId8"/>
    <p:sldId id="335" r:id="rId9"/>
    <p:sldId id="347" r:id="rId10"/>
    <p:sldId id="327" r:id="rId11"/>
    <p:sldId id="333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имергазина Регина Разиловна" initials="ТРР" lastIdx="1" clrIdx="0">
    <p:extLst>
      <p:ext uri="{19B8F6BF-5375-455C-9EA6-DF929625EA0E}">
        <p15:presenceInfo xmlns:p15="http://schemas.microsoft.com/office/powerpoint/2012/main" userId="S-1-5-21-1640303835-3458130752-2682420707-255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8514" autoAdjust="0"/>
  </p:normalViewPr>
  <p:slideViewPr>
    <p:cSldViewPr snapToGrid="0">
      <p:cViewPr varScale="1">
        <p:scale>
          <a:sx n="123" d="100"/>
          <a:sy n="123" d="100"/>
        </p:scale>
        <p:origin x="342" y="90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7C0-4BE5-97BD-647CF7855C58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C0-4BE5-97BD-647CF7855C5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86 480,48886</a:t>
                    </a:r>
                  </a:p>
                  <a:p>
                    <a:r>
                      <a:rPr lang="en-US" baseline="0" dirty="0"/>
                      <a:t>94,6%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A7C0-4BE5-97BD-647CF7855C58}"/>
                </c:ext>
              </c:extLst>
            </c:dLbl>
            <c:dLbl>
              <c:idx val="1"/>
              <c:layout>
                <c:manualLayout>
                  <c:x val="5.181971784776903E-2"/>
                  <c:y val="6.32391732283464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dk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baseline="0" dirty="0"/>
                      <a:t>4 892,497 </a:t>
                    </a:r>
                  </a:p>
                  <a:p>
                    <a:pPr>
                      <a:defRPr sz="1000"/>
                    </a:pPr>
                    <a:r>
                      <a:rPr lang="en-US" sz="1000" baseline="0" dirty="0"/>
                      <a:t>5,4%</a:t>
                    </a:r>
                  </a:p>
                  <a:p>
                    <a:pPr>
                      <a:defRPr sz="1000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dk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470833333333336"/>
                      <c:h val="0.1184375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A7C0-4BE5-97BD-647CF7855C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Бюджет Нефтеюганского района</c:v>
                </c:pt>
                <c:pt idx="1">
                  <c:v>Бюджет автономного округа</c:v>
                </c:pt>
              </c:strCache>
            </c:strRef>
          </c:cat>
          <c:val>
            <c:numRef>
              <c:f>Лист1!$B$2:$B$3</c:f>
              <c:numCache>
                <c:formatCode>_-* #\ ##0.00000\ _₽_-;\-* #\ ##0.00000\ _₽_-;_-* "-"?????\ _₽_-;_-@_-</c:formatCode>
                <c:ptCount val="2"/>
                <c:pt idx="0">
                  <c:v>88663.485860000001</c:v>
                </c:pt>
                <c:pt idx="1">
                  <c:v>4892.4970000000003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0-4BE5-97BD-647CF7855C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641F9B2-5ED8-495D-ABFA-2733A60226E2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A436D5F7-F1BA-4F95-BC5D-418DF313180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41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72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39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75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21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6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2133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0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89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8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4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5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0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6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59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6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2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101" y="0"/>
            <a:ext cx="1365622" cy="1521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91312" y="2815086"/>
            <a:ext cx="7759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«Развитие гражданского общества»  </a:t>
            </a:r>
            <a:endParaRPr lang="ru-RU" sz="2400" kern="0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9962" y="5938455"/>
            <a:ext cx="5494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Ответственный исполнитель муниципальной программы –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Управление по связям с общественностью 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администрации Нефтеюганского района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101" y="1665155"/>
            <a:ext cx="7565792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8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25" y="350376"/>
            <a:ext cx="2605745" cy="2223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9144" y="404173"/>
            <a:ext cx="23390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числа жителей Нефтеюганского района, участвующих в мероприятиях, проводимых СО НКО, чел.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9324" y="1719898"/>
            <a:ext cx="734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8000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27554" y="1645629"/>
            <a:ext cx="9501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8150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60" y="1550129"/>
            <a:ext cx="446965" cy="44696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8777" y="2146434"/>
            <a:ext cx="19398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4 400чел.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1268" y="-156473"/>
            <a:ext cx="8367623" cy="6640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Карта результатов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7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908" y="386937"/>
            <a:ext cx="3437621" cy="218786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834889" y="428310"/>
            <a:ext cx="32477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Общий объём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финансирования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на период до 2030 года, </a:t>
            </a:r>
          </a:p>
          <a:p>
            <a:pPr algn="ctr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708 042,84593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рублей, из них: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2024 год  –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91 372,98586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244531" y="418230"/>
            <a:ext cx="2406508" cy="213860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54060" y="367769"/>
            <a:ext cx="20627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деятельностью СО НКО, %.</a:t>
            </a:r>
          </a:p>
          <a:p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15227" y="1297565"/>
            <a:ext cx="588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70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541" y="1386554"/>
            <a:ext cx="446965" cy="44696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625" y="3384165"/>
            <a:ext cx="8367217" cy="1346845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978722" y="3355981"/>
            <a:ext cx="690328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форм непосредственного осуществления местного самоуправления и участия населения в осуществлении местного самоуправления в Нефтеюганском районе и случаев их применения, ед.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73620" y="4066696"/>
            <a:ext cx="106938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199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336" y="4033970"/>
            <a:ext cx="368756" cy="287204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2860071" y="4292826"/>
            <a:ext cx="2693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199 ед.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397622" y="1531415"/>
            <a:ext cx="588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66,5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525201" y="1909384"/>
            <a:ext cx="1778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70 %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613" y="4559930"/>
            <a:ext cx="8366426" cy="919006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4572000" y="5076676"/>
            <a:ext cx="69310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72,0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964" y="5075772"/>
            <a:ext cx="368756" cy="197315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3058698" y="5260089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71 %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58698" y="5056927"/>
            <a:ext cx="7007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71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13" y="2561355"/>
            <a:ext cx="8366426" cy="8125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6557" y="2658845"/>
            <a:ext cx="7792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cs typeface="FrankRuehl" panose="020E0503060101010101" pitchFamily="34" charset="-79"/>
              </a:rPr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8227" y="2904359"/>
            <a:ext cx="635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cs typeface="FrankRuehl" panose="020E0503060101010101" pitchFamily="34" charset="-79"/>
              </a:rPr>
              <a:t>100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967" y="2828991"/>
            <a:ext cx="368756" cy="293439"/>
          </a:xfrm>
          <a:prstGeom prst="rect">
            <a:avLst/>
          </a:prstGeom>
        </p:spPr>
      </p:pic>
      <p:sp>
        <p:nvSpPr>
          <p:cNvPr id="48" name="Прямоугольник 47"/>
          <p:cNvSpPr/>
          <p:nvPr/>
        </p:nvSpPr>
        <p:spPr>
          <a:xfrm>
            <a:off x="4316305" y="2913033"/>
            <a:ext cx="904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90061" y="3151522"/>
            <a:ext cx="259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План на 2024 год – 100 %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6D2CD6D0-8D78-43BC-A222-83BC368CD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226" y="5472845"/>
            <a:ext cx="8367217" cy="1481797"/>
          </a:xfrm>
          <a:prstGeom prst="rect">
            <a:avLst/>
          </a:prstGeom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D7DBD3B6-BD15-4F66-8631-45B32786072B}"/>
              </a:ext>
            </a:extLst>
          </p:cNvPr>
          <p:cNvSpPr/>
          <p:nvPr/>
        </p:nvSpPr>
        <p:spPr>
          <a:xfrm>
            <a:off x="1019768" y="4633669"/>
            <a:ext cx="69032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информационной открытостью органов местного самоуправления, %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B4F93233-F9D7-4773-AD66-8314C1648DCB}"/>
              </a:ext>
            </a:extLst>
          </p:cNvPr>
          <p:cNvSpPr/>
          <p:nvPr/>
        </p:nvSpPr>
        <p:spPr>
          <a:xfrm>
            <a:off x="496557" y="5546213"/>
            <a:ext cx="805910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волонтерства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волонтерство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отчетную дату  отчетного периода (прошедшего года), чел.</a:t>
            </a:r>
          </a:p>
          <a:p>
            <a:pPr algn="ctr"/>
            <a:endParaRPr lang="ru-RU" sz="13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ADAFBD9-139E-44C7-8C99-3220427A68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70" y="6563526"/>
            <a:ext cx="370173" cy="152901"/>
          </a:xfrm>
          <a:prstGeom prst="rect">
            <a:avLst/>
          </a:prstGeo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B2260F9A-67D4-4648-A042-B6B48478D69B}"/>
              </a:ext>
            </a:extLst>
          </p:cNvPr>
          <p:cNvSpPr/>
          <p:nvPr/>
        </p:nvSpPr>
        <p:spPr>
          <a:xfrm>
            <a:off x="4314092" y="6501019"/>
            <a:ext cx="797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6230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CCB0CA5-4E61-446C-8D59-86527B2C7883}"/>
              </a:ext>
            </a:extLst>
          </p:cNvPr>
          <p:cNvSpPr/>
          <p:nvPr/>
        </p:nvSpPr>
        <p:spPr>
          <a:xfrm>
            <a:off x="3105483" y="4052654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197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761E0CCA-E59E-4CF7-83C6-5BF9D80EFEF0}"/>
              </a:ext>
            </a:extLst>
          </p:cNvPr>
          <p:cNvSpPr/>
          <p:nvPr/>
        </p:nvSpPr>
        <p:spPr>
          <a:xfrm>
            <a:off x="3100407" y="6521690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5900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61C08F81-0341-4391-9F3F-B6C1B1844155}"/>
              </a:ext>
            </a:extLst>
          </p:cNvPr>
          <p:cNvSpPr/>
          <p:nvPr/>
        </p:nvSpPr>
        <p:spPr>
          <a:xfrm>
            <a:off x="2815617" y="6675578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5983 чел.</a:t>
            </a:r>
          </a:p>
        </p:txBody>
      </p:sp>
    </p:spTree>
    <p:extLst>
      <p:ext uri="{BB962C8B-B14F-4D97-AF65-F5344CB8AC3E}">
        <p14:creationId xmlns:p14="http://schemas.microsoft.com/office/powerpoint/2010/main" val="2304436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25" y="148990"/>
            <a:ext cx="7823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тыс.руб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. на 2024 год</a:t>
            </a: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2745032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457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5036" y="45004"/>
            <a:ext cx="881223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473" y="-13581"/>
            <a:ext cx="823031" cy="89009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860723" y="2110298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7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62827" y="1370357"/>
            <a:ext cx="11098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sp>
        <p:nvSpPr>
          <p:cNvPr id="10" name="Овал 9"/>
          <p:cNvSpPr/>
          <p:nvPr/>
        </p:nvSpPr>
        <p:spPr>
          <a:xfrm>
            <a:off x="299669" y="394905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279872" y="4689517"/>
            <a:ext cx="605590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6901" y="3938733"/>
            <a:ext cx="1451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2127" y="4644504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2317297" y="403753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5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Объект 2"/>
          <p:cNvSpPr txBox="1">
            <a:spLocks/>
          </p:cNvSpPr>
          <p:nvPr/>
        </p:nvSpPr>
        <p:spPr>
          <a:xfrm>
            <a:off x="2725797" y="3920149"/>
            <a:ext cx="5852013" cy="574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Обеспечение поддержки гражданских инициатив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2805361" y="4348771"/>
            <a:ext cx="6201906" cy="702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17297" y="1402761"/>
            <a:ext cx="6705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pPr algn="just"/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358181" y="475174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1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Овал 28"/>
          <p:cNvSpPr/>
          <p:nvPr/>
        </p:nvSpPr>
        <p:spPr>
          <a:xfrm>
            <a:off x="310076" y="537593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1642" y="5422563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2805361" y="5419894"/>
            <a:ext cx="6290157" cy="692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2367763" y="552889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Овал 27">
            <a:extLst>
              <a:ext uri="{FF2B5EF4-FFF2-40B4-BE49-F238E27FC236}">
                <a16:creationId xmlns:a16="http://schemas.microsoft.com/office/drawing/2014/main" id="{68429DC4-5BB6-4DCB-9F4B-5CF44994C695}"/>
              </a:ext>
            </a:extLst>
          </p:cNvPr>
          <p:cNvSpPr/>
          <p:nvPr/>
        </p:nvSpPr>
        <p:spPr>
          <a:xfrm>
            <a:off x="299669" y="607758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3A17D2-2556-4AE2-B302-871931CB9BEC}"/>
              </a:ext>
            </a:extLst>
          </p:cNvPr>
          <p:cNvSpPr txBox="1"/>
          <p:nvPr/>
        </p:nvSpPr>
        <p:spPr>
          <a:xfrm>
            <a:off x="932127" y="6021340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B352CF19-B739-44E2-A8E3-690D54B64A8E}"/>
              </a:ext>
            </a:extLst>
          </p:cNvPr>
          <p:cNvGrpSpPr/>
          <p:nvPr/>
        </p:nvGrpSpPr>
        <p:grpSpPr>
          <a:xfrm>
            <a:off x="2389305" y="613820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194AFFE6-D5E4-4C74-95DC-8A6FF8CFAA29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5DFC7343-A273-48B5-8DA0-F56C6024EB37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Объект 2">
            <a:extLst>
              <a:ext uri="{FF2B5EF4-FFF2-40B4-BE49-F238E27FC236}">
                <a16:creationId xmlns:a16="http://schemas.microsoft.com/office/drawing/2014/main" id="{38687BBA-F9A2-4419-96B2-58D82A18B4DB}"/>
              </a:ext>
            </a:extLst>
          </p:cNvPr>
          <p:cNvSpPr txBox="1">
            <a:spLocks/>
          </p:cNvSpPr>
          <p:nvPr/>
        </p:nvSpPr>
        <p:spPr>
          <a:xfrm>
            <a:off x="2805360" y="5977289"/>
            <a:ext cx="6290157" cy="745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800" b="1" dirty="0">
              <a:latin typeface="Franklin Gothic Book" panose="020B0503020102020204" pitchFamily="34" charset="0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07C1B471-A2DC-4D73-A369-87AA3683732D}"/>
              </a:ext>
            </a:extLst>
          </p:cNvPr>
          <p:cNvGrpSpPr/>
          <p:nvPr/>
        </p:nvGrpSpPr>
        <p:grpSpPr>
          <a:xfrm>
            <a:off x="1884953" y="3169951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41" name="Нашивка 65">
              <a:extLst>
                <a:ext uri="{FF2B5EF4-FFF2-40B4-BE49-F238E27FC236}">
                  <a16:creationId xmlns:a16="http://schemas.microsoft.com/office/drawing/2014/main" id="{1C8FAEF1-92ED-420F-9018-622AE5F015E6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Нашивка 66">
              <a:extLst>
                <a:ext uri="{FF2B5EF4-FFF2-40B4-BE49-F238E27FC236}">
                  <a16:creationId xmlns:a16="http://schemas.microsoft.com/office/drawing/2014/main" id="{D90E70A4-B0E7-4352-947C-F22F40EDA9F3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B1A49A67-2A18-4A33-B23C-5BE830D50D72}"/>
              </a:ext>
            </a:extLst>
          </p:cNvPr>
          <p:cNvSpPr/>
          <p:nvPr/>
        </p:nvSpPr>
        <p:spPr>
          <a:xfrm>
            <a:off x="2264751" y="2899191"/>
            <a:ext cx="6742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Franklin Gothic Book" panose="020B0503020102020204" pitchFamily="34" charset="0"/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2A6F53-7E85-4831-8938-368B98DA61D7}"/>
              </a:ext>
            </a:extLst>
          </p:cNvPr>
          <p:cNvSpPr txBox="1"/>
          <p:nvPr/>
        </p:nvSpPr>
        <p:spPr>
          <a:xfrm>
            <a:off x="-1" y="790268"/>
            <a:ext cx="37272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</a:p>
          <a:p>
            <a:endParaRPr lang="ru-RU" sz="26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0982780-3875-4499-87E1-37E5436163F3}"/>
              </a:ext>
            </a:extLst>
          </p:cNvPr>
          <p:cNvSpPr/>
          <p:nvPr/>
        </p:nvSpPr>
        <p:spPr>
          <a:xfrm>
            <a:off x="3664437" y="745849"/>
            <a:ext cx="4678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</p:spTree>
    <p:extLst>
      <p:ext uri="{BB962C8B-B14F-4D97-AF65-F5344CB8AC3E}">
        <p14:creationId xmlns:p14="http://schemas.microsoft.com/office/powerpoint/2010/main" val="397871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281429" y="2006577"/>
            <a:ext cx="4336390" cy="8761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71892" y="1988257"/>
            <a:ext cx="1901972" cy="1967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1389" y="2132603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Оказание  поддержки социально ориентированным некоммерческим организациям в Нефтеюганском районе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594489" y="1049372"/>
            <a:ext cx="386622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15806" y="101023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516600" y="1105562"/>
            <a:ext cx="1337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349369" y="1158271"/>
            <a:ext cx="15327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Соисполнители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6635414" y="10193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31" y="106072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3464" y="1683326"/>
            <a:ext cx="870401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поддержки гражданских инициатив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03859" y="2019175"/>
            <a:ext cx="41637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Финансовая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06499" y="1039909"/>
            <a:ext cx="1810469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367450" y="103569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24" y="107702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504" y="10380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60989" y="1079684"/>
            <a:ext cx="1530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Основные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2" y="115356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757005" y="1904032"/>
            <a:ext cx="2247745" cy="18903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289512" y="4298498"/>
            <a:ext cx="4317155" cy="83797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Имущественная поддержка социально ориентированных </a:t>
            </a:r>
          </a:p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83891" y="2867065"/>
            <a:ext cx="4328398" cy="74072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Информационная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84605" y="3608747"/>
            <a:ext cx="4330080" cy="6937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Консультационная поддержка социально ориентированных некоммерческих организаций Нефтеюганского района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1388" y="-38207"/>
            <a:ext cx="81905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01388" y="5021370"/>
            <a:ext cx="1958961" cy="17760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Организация деятельности многопрофильного ресурсного центра по развитию СОНКО, добровольческих (волонтерских) объединений, креативных сообществ и инициативных проектов</a:t>
            </a:r>
            <a:endParaRPr lang="ru-RU" sz="11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336370" y="5396812"/>
            <a:ext cx="4382461" cy="10410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Проведение обучающих тренингов, семинаров, мастер-классов для сотрудников СОНКО и гражданских активистов с целью повышения профессиональных компетенций.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769480" y="4945180"/>
            <a:ext cx="2247745" cy="19128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345" y="1625123"/>
            <a:ext cx="450824" cy="4111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5745" y="155449"/>
            <a:ext cx="7695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8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23" y="1574127"/>
            <a:ext cx="426625" cy="36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5745" y="1270380"/>
            <a:ext cx="2484123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Основные мероприятия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309646" y="127544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4" y="1360716"/>
            <a:ext cx="363500" cy="3635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6917" y="1262107"/>
            <a:ext cx="2875939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Направление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68388" y="1253480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19" y="1299855"/>
            <a:ext cx="390739" cy="38921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538757" y="1241999"/>
            <a:ext cx="245067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Соисполнители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64615" y="1251534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80" y="1291528"/>
            <a:ext cx="450824" cy="468938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522023" y="2329720"/>
            <a:ext cx="1862817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Реализация инициативных проектов в Нефтеюганском районе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76888" y="2329720"/>
            <a:ext cx="3395995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Реализация мероприятия по проведению конкурсного отбора инициативных проектов, направленных на решение вопросов местного значения муниципального образования 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Нефтеюганский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 район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83898" y="1846006"/>
            <a:ext cx="2247745" cy="903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3898" y="2763684"/>
            <a:ext cx="2247745" cy="7557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</p:txBody>
      </p:sp>
      <p:sp>
        <p:nvSpPr>
          <p:cNvPr id="26" name="Пятиугольник 25"/>
          <p:cNvSpPr/>
          <p:nvPr/>
        </p:nvSpPr>
        <p:spPr>
          <a:xfrm>
            <a:off x="458129" y="5150710"/>
            <a:ext cx="8597975" cy="53242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/>
              <a:t>Увеличение числа жителей Нефтеюганского района, участвующих в мероприятиях, проводимых СО НКО до 8150 человек к 2030 году</a:t>
            </a:r>
          </a:p>
        </p:txBody>
      </p:sp>
      <p:sp>
        <p:nvSpPr>
          <p:cNvPr id="27" name="Объект 4"/>
          <p:cNvSpPr txBox="1">
            <a:spLocks/>
          </p:cNvSpPr>
          <p:nvPr/>
        </p:nvSpPr>
        <p:spPr>
          <a:xfrm>
            <a:off x="450514" y="5665485"/>
            <a:ext cx="8597975" cy="44832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1600" dirty="0"/>
              <a:t>Увеличение доли граждан, удовлетворенных деятельностью СО НКО до 70% к 2030 году</a:t>
            </a:r>
          </a:p>
        </p:txBody>
      </p:sp>
      <p:sp>
        <p:nvSpPr>
          <p:cNvPr id="29" name="Объект 4"/>
          <p:cNvSpPr txBox="1">
            <a:spLocks/>
          </p:cNvSpPr>
          <p:nvPr/>
        </p:nvSpPr>
        <p:spPr>
          <a:xfrm>
            <a:off x="465745" y="6097101"/>
            <a:ext cx="8597975" cy="50972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/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91513" y="3461968"/>
            <a:ext cx="2247745" cy="8568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</p:txBody>
      </p:sp>
      <p:sp>
        <p:nvSpPr>
          <p:cNvPr id="30" name="Скругленный прямоугольник 27">
            <a:extLst>
              <a:ext uri="{FF2B5EF4-FFF2-40B4-BE49-F238E27FC236}">
                <a16:creationId xmlns:a16="http://schemas.microsoft.com/office/drawing/2014/main" id="{31C35B70-3169-46D0-854A-A18EFA60DE7E}"/>
              </a:ext>
            </a:extLst>
          </p:cNvPr>
          <p:cNvSpPr/>
          <p:nvPr/>
        </p:nvSpPr>
        <p:spPr>
          <a:xfrm>
            <a:off x="6591513" y="4343952"/>
            <a:ext cx="2247745" cy="8067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4500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606487" y="3101627"/>
            <a:ext cx="3299124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3421" y="3065437"/>
            <a:ext cx="2254715" cy="24722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027" y="3077726"/>
            <a:ext cx="21621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форм непосредственного осуществления населением местного самоуправления и участия населения в осуществлении местного самоуправления в Нефтеюганском районе</a:t>
            </a:r>
            <a:endParaRPr lang="ru-RU" sz="14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787002" y="1421069"/>
            <a:ext cx="304373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432449" y="140477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470718" y="1505271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44615" y="1437870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25561" y="139581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14" y="148447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88944" y="2181218"/>
            <a:ext cx="870401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0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0456" y="3231590"/>
            <a:ext cx="333515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Приобретение (изготовление) методических и иных материалов для развития форм  непосредственного  осуществления населением местного самоуправления и участия населения в осуществлении местного самоуправления, органов ТОС, проведение мероприятий, направленных на популяризацию форм участия населения, оплата расходов, связанных с участием лиц, входящих в состав органов территориальных общественных самоуправлений, сельских старост, в форумах, семинарах, конференциях, "круглых столах".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67462" y="145483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88690" y="1421069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59" y="1482690"/>
            <a:ext cx="390739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88944" y="142833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937" y="1462226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38" y="1545962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090247" y="3101627"/>
            <a:ext cx="2870159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вопросам местного самоуправления и обращениям граждан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администрации Нефтеюганского района </a:t>
            </a:r>
          </a:p>
        </p:txBody>
      </p:sp>
      <p:sp>
        <p:nvSpPr>
          <p:cNvPr id="25" name="Пятиугольник 24"/>
          <p:cNvSpPr/>
          <p:nvPr/>
        </p:nvSpPr>
        <p:spPr>
          <a:xfrm>
            <a:off x="240166" y="5667638"/>
            <a:ext cx="8903834" cy="100662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sz="1600" dirty="0"/>
              <a:t>Увеличение количества форм непосредственного осуществления населением местного самоуправления и участия населения в осуществлении местного самоуправления и случаев их применения в Нефтеюганском районе до 199 ед. к 2030 году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02470" y="-43043"/>
            <a:ext cx="8289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1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531229" y="2377857"/>
            <a:ext cx="3137849" cy="9996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5139" y="2685455"/>
            <a:ext cx="1993422" cy="2997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1309" y="3244051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доступа граждан к социально, экономически и общественно значимой информации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9906" y="2349264"/>
            <a:ext cx="3176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о социально-экономическом, общественном развитии Нефтеюганского района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756286" y="2350208"/>
            <a:ext cx="3199879" cy="384520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строительства и жилищно-коммунального комплекса Нефтеюганского района </a:t>
            </a: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502489" y="5365513"/>
            <a:ext cx="3182819" cy="6806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социологического опроса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29636" y="3432171"/>
            <a:ext cx="3155672" cy="7888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в рамках муниципального задания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02489" y="4291129"/>
            <a:ext cx="3182819" cy="101786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Информационно-презентационное обеспечение мероприятий, развитие территориального маркетинга и брендинга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139" y="6195411"/>
            <a:ext cx="8704015" cy="562222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6305D37A-CD3A-41A7-BC81-67051890C45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400" y="1290899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18210" y="2062223"/>
            <a:ext cx="4003507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12240" y="153566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474242" y="2081932"/>
            <a:ext cx="385293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мероприятиях, направленных на развитие и поддержку добровольчества (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волонтерства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1300" dirty="0">
              <a:latin typeface="Franklin Gothic Medium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491867" y="2414580"/>
            <a:ext cx="2499991" cy="3054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81409" y="3019421"/>
            <a:ext cx="4031228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 гражданско-патриотического и правового воспитания молодежи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92112" y="3941381"/>
            <a:ext cx="4031228" cy="177780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45330" y="775952"/>
            <a:ext cx="2762146" cy="5656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04459" y="775952"/>
            <a:ext cx="2395412" cy="57679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11701" y="883259"/>
            <a:ext cx="1743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599487" y="765481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746916" y="740099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25" y="84395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41264" y="812331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2695" y="76160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44130" y="840291"/>
            <a:ext cx="1511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4" y="847641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16406" y="76358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4">
            <a:extLst>
              <a:ext uri="{FF2B5EF4-FFF2-40B4-BE49-F238E27FC236}">
                <a16:creationId xmlns:a16="http://schemas.microsoft.com/office/drawing/2014/main" id="{B6C3EB19-0CCC-47CC-8186-6C8D69F76945}"/>
              </a:ext>
            </a:extLst>
          </p:cNvPr>
          <p:cNvSpPr/>
          <p:nvPr/>
        </p:nvSpPr>
        <p:spPr>
          <a:xfrm>
            <a:off x="358251" y="2069038"/>
            <a:ext cx="1942313" cy="108799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Региональный проект "Социальная активность" </a:t>
            </a:r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369561" y="3281932"/>
            <a:ext cx="1942313" cy="22114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развития </a:t>
            </a:r>
          </a:p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гражданско-патриотических, военно-патриотических качеств молодежи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Объект 4">
            <a:extLst>
              <a:ext uri="{FF2B5EF4-FFF2-40B4-BE49-F238E27FC236}">
                <a16:creationId xmlns:a16="http://schemas.microsoft.com/office/drawing/2014/main" id="{9D76EA4B-02EB-4471-8FEC-2DF00A49DBBB}"/>
              </a:ext>
            </a:extLst>
          </p:cNvPr>
          <p:cNvSpPr txBox="1">
            <a:spLocks/>
          </p:cNvSpPr>
          <p:nvPr/>
        </p:nvSpPr>
        <p:spPr>
          <a:xfrm>
            <a:off x="369561" y="5765663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014A7DA5-B48B-4B3C-AE21-1A6962B6E8D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73" y="847641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4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Скругленный прямоугольник 36"/>
          <p:cNvSpPr/>
          <p:nvPr/>
        </p:nvSpPr>
        <p:spPr>
          <a:xfrm>
            <a:off x="6266457" y="2490920"/>
            <a:ext cx="2725402" cy="31509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31229" y="2490920"/>
            <a:ext cx="3573480" cy="31548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284689" y="2498559"/>
            <a:ext cx="2093022" cy="31188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развития молодежной политики и патриотического воспитания граждан на территории Нефтеюганского района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" name="Объект 4">
            <a:extLst>
              <a:ext uri="{FF2B5EF4-FFF2-40B4-BE49-F238E27FC236}">
                <a16:creationId xmlns:a16="http://schemas.microsoft.com/office/drawing/2014/main" id="{E6BDE3B3-A7B6-44FA-B922-9817CBEACFBB}"/>
              </a:ext>
            </a:extLst>
          </p:cNvPr>
          <p:cNvSpPr txBox="1">
            <a:spLocks/>
          </p:cNvSpPr>
          <p:nvPr/>
        </p:nvSpPr>
        <p:spPr>
          <a:xfrm>
            <a:off x="397170" y="5698924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</p:spTree>
    <p:extLst>
      <p:ext uri="{BB962C8B-B14F-4D97-AF65-F5344CB8AC3E}">
        <p14:creationId xmlns:p14="http://schemas.microsoft.com/office/powerpoint/2010/main" val="159004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Региональные проекты, направленные на </a:t>
            </a:r>
          </a:p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реализацию национальных проектов Российской Федерации «Демография» и «Образование»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14995897"/>
              </p:ext>
            </p:extLst>
          </p:nvPr>
        </p:nvGraphicFramePr>
        <p:xfrm>
          <a:off x="343762" y="2080702"/>
          <a:ext cx="4797434" cy="563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274327" y="2860261"/>
            <a:ext cx="5290450" cy="613214"/>
            <a:chOff x="226423" y="-1600801"/>
            <a:chExt cx="4768063" cy="613214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226423" y="-1600801"/>
              <a:ext cx="4768063" cy="613214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ятиугольник 4"/>
            <p:cNvSpPr/>
            <p:nvPr/>
          </p:nvSpPr>
          <p:spPr>
            <a:xfrm>
              <a:off x="345352" y="-1551296"/>
              <a:ext cx="4045968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/>
                <a:t>Социальная активность</a:t>
              </a:r>
            </a:p>
          </p:txBody>
        </p:sp>
      </p:grpSp>
      <p:pic>
        <p:nvPicPr>
          <p:cNvPr id="4098" name="Picture 2" descr="https://avatars.mds.yandex.net/get-zen_doc/3472554/pub_603ef7a53f8405597fc924f4_603ef7d25f6b8d26fe060dd7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249" y="2114666"/>
            <a:ext cx="344821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0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3901</TotalTime>
  <Words>1247</Words>
  <Application>Microsoft Office PowerPoint</Application>
  <PresentationFormat>Экран (4:3)</PresentationFormat>
  <Paragraphs>154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Franklin Gothic Book</vt:lpstr>
      <vt:lpstr>Franklin Gothic Heavy</vt:lpstr>
      <vt:lpstr>Franklin Gothic Medium</vt:lpstr>
      <vt:lpstr>FrankRuehl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Тимергазина Регина Разиловна</cp:lastModifiedBy>
  <cp:revision>437</cp:revision>
  <cp:lastPrinted>2021-06-17T07:54:12Z</cp:lastPrinted>
  <dcterms:created xsi:type="dcterms:W3CDTF">2018-09-04T12:10:47Z</dcterms:created>
  <dcterms:modified xsi:type="dcterms:W3CDTF">2024-12-17T07:21:33Z</dcterms:modified>
</cp:coreProperties>
</file>