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71" r:id="rId2"/>
    <p:sldId id="284" r:id="rId3"/>
    <p:sldId id="272" r:id="rId4"/>
    <p:sldId id="279" r:id="rId5"/>
    <p:sldId id="280" r:id="rId6"/>
    <p:sldId id="283" r:id="rId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анилова Анастасия Ивановна" initials="ДАИ" lastIdx="2" clrIdx="0">
    <p:extLst>
      <p:ext uri="{19B8F6BF-5375-455C-9EA6-DF929625EA0E}">
        <p15:presenceInfo xmlns:p15="http://schemas.microsoft.com/office/powerpoint/2012/main" userId="S-1-5-21-1640303835-3458130752-2682420707-91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15266"/>
    <a:srgbClr val="EE7700"/>
    <a:srgbClr val="015B16"/>
    <a:srgbClr val="108101"/>
    <a:srgbClr val="E16601"/>
    <a:srgbClr val="F8F7EC"/>
    <a:srgbClr val="FFA3EB"/>
    <a:srgbClr val="FFE7FA"/>
    <a:srgbClr val="00B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1206" autoAdjust="0"/>
  </p:normalViewPr>
  <p:slideViewPr>
    <p:cSldViewPr snapToGrid="0">
      <p:cViewPr varScale="1">
        <p:scale>
          <a:sx n="104" d="100"/>
          <a:sy n="104" d="100"/>
        </p:scale>
        <p:origin x="1680" y="-216"/>
      </p:cViewPr>
      <p:guideLst>
        <p:guide orient="horz" pos="213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00213700959171"/>
          <c:y val="9.7012019122134474E-2"/>
          <c:w val="0.45682388868280166"/>
          <c:h val="0.7592284347122619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70000"/>
                      <a:satMod val="150000"/>
                    </a:schemeClr>
                  </a:gs>
                  <a:gs pos="34000">
                    <a:schemeClr val="accent1">
                      <a:shade val="70000"/>
                      <a:satMod val="140000"/>
                    </a:schemeClr>
                  </a:gs>
                  <a:gs pos="70000">
                    <a:schemeClr val="accent1">
                      <a:tint val="100000"/>
                      <a:shade val="90000"/>
                      <a:satMod val="140000"/>
                    </a:schemeClr>
                  </a:gs>
                  <a:gs pos="100000">
                    <a:schemeClr val="accent1">
                      <a:tint val="100000"/>
                      <a:shade val="100000"/>
                      <a:satMod val="10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2700000" algn="b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5100000"/>
                </a:lightRig>
              </a:scene3d>
              <a:sp3d contourW="6350">
                <a:bevelT w="29210" h="12700"/>
                <a:contourClr>
                  <a:schemeClr val="dk1">
                    <a:shade val="30000"/>
                    <a:satMod val="13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A62-4DB0-98D8-07EAC925B8F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70000"/>
                      <a:satMod val="150000"/>
                    </a:schemeClr>
                  </a:gs>
                  <a:gs pos="34000">
                    <a:schemeClr val="accent2">
                      <a:shade val="70000"/>
                      <a:satMod val="140000"/>
                    </a:schemeClr>
                  </a:gs>
                  <a:gs pos="70000">
                    <a:schemeClr val="accent2">
                      <a:tint val="100000"/>
                      <a:shade val="90000"/>
                      <a:satMod val="140000"/>
                    </a:schemeClr>
                  </a:gs>
                  <a:gs pos="100000">
                    <a:schemeClr val="accent2">
                      <a:tint val="100000"/>
                      <a:shade val="100000"/>
                      <a:satMod val="10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2700000" algn="b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5100000"/>
                </a:lightRig>
              </a:scene3d>
              <a:sp3d contourW="6350">
                <a:bevelT w="29210" h="12700"/>
                <a:contourClr>
                  <a:schemeClr val="dk1">
                    <a:shade val="30000"/>
                    <a:satMod val="13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5EC9-46FC-9931-66F849F0131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70000"/>
                      <a:satMod val="150000"/>
                    </a:schemeClr>
                  </a:gs>
                  <a:gs pos="34000">
                    <a:schemeClr val="accent3">
                      <a:shade val="70000"/>
                      <a:satMod val="140000"/>
                    </a:schemeClr>
                  </a:gs>
                  <a:gs pos="70000">
                    <a:schemeClr val="accent3">
                      <a:tint val="100000"/>
                      <a:shade val="90000"/>
                      <a:satMod val="140000"/>
                    </a:schemeClr>
                  </a:gs>
                  <a:gs pos="100000">
                    <a:schemeClr val="accent3">
                      <a:tint val="100000"/>
                      <a:shade val="100000"/>
                      <a:satMod val="10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2700000" algn="b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5100000"/>
                </a:lightRig>
              </a:scene3d>
              <a:sp3d contourW="6350">
                <a:bevelT w="29210" h="12700"/>
                <a:contourClr>
                  <a:schemeClr val="dk1">
                    <a:shade val="30000"/>
                    <a:satMod val="13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5EC9-46FC-9931-66F849F0131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70000"/>
                      <a:satMod val="150000"/>
                    </a:schemeClr>
                  </a:gs>
                  <a:gs pos="34000">
                    <a:schemeClr val="accent4">
                      <a:shade val="70000"/>
                      <a:satMod val="140000"/>
                    </a:schemeClr>
                  </a:gs>
                  <a:gs pos="70000">
                    <a:schemeClr val="accent4">
                      <a:tint val="100000"/>
                      <a:shade val="90000"/>
                      <a:satMod val="140000"/>
                    </a:schemeClr>
                  </a:gs>
                  <a:gs pos="100000">
                    <a:schemeClr val="accent4">
                      <a:tint val="100000"/>
                      <a:shade val="100000"/>
                      <a:satMod val="10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2700000" algn="b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5100000"/>
                </a:lightRig>
              </a:scene3d>
              <a:sp3d contourW="6350">
                <a:bevelT w="29210" h="12700"/>
                <a:contourClr>
                  <a:schemeClr val="dk1">
                    <a:shade val="30000"/>
                    <a:satMod val="13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9FD-4E6B-AE74-5872A5C99B3B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70000"/>
                      <a:satMod val="150000"/>
                    </a:schemeClr>
                  </a:gs>
                  <a:gs pos="34000">
                    <a:schemeClr val="accent5">
                      <a:shade val="70000"/>
                      <a:satMod val="140000"/>
                    </a:schemeClr>
                  </a:gs>
                  <a:gs pos="70000">
                    <a:schemeClr val="accent5">
                      <a:tint val="100000"/>
                      <a:shade val="90000"/>
                      <a:satMod val="140000"/>
                    </a:schemeClr>
                  </a:gs>
                  <a:gs pos="100000">
                    <a:schemeClr val="accent5">
                      <a:tint val="100000"/>
                      <a:shade val="100000"/>
                      <a:satMod val="10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>
                <a:noFill/>
              </a:ln>
              <a:effectLst>
                <a:outerShdw blurRad="38100" dist="25400" dir="2700000" algn="br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5100000"/>
                </a:lightRig>
              </a:scene3d>
              <a:sp3d contourW="6350">
                <a:bevelT w="29210" h="12700"/>
                <a:contourClr>
                  <a:schemeClr val="dk1">
                    <a:shade val="30000"/>
                    <a:satMod val="130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196D-4BA5-8E4E-71F0E15765CE}"/>
              </c:ext>
            </c:extLst>
          </c:dPt>
          <c:dLbls>
            <c:dLbl>
              <c:idx val="0"/>
              <c:layout>
                <c:manualLayout>
                  <c:x val="-1.4368162324484618E-3"/>
                  <c:y val="-0.167190960016819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57</a:t>
                    </a:r>
                    <a:r>
                      <a:rPr lang="en-US" baseline="0" dirty="0"/>
                      <a:t> 622,01168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DA62-4DB0-98D8-07EAC925B8FA}"/>
                </c:ext>
              </c:extLst>
            </c:dLbl>
            <c:dLbl>
              <c:idx val="1"/>
              <c:layout>
                <c:manualLayout>
                  <c:x val="8.0777582317973773E-2"/>
                  <c:y val="-0.137246310461568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EC9-46FC-9931-66F849F01314}"/>
                </c:ext>
              </c:extLst>
            </c:dLbl>
            <c:dLbl>
              <c:idx val="2"/>
              <c:layout>
                <c:manualLayout>
                  <c:x val="-0.10413105031153447"/>
                  <c:y val="0.1493951141492398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C9-46FC-9931-66F849F01314}"/>
                </c:ext>
              </c:extLst>
            </c:dLbl>
            <c:dLbl>
              <c:idx val="3"/>
              <c:layout>
                <c:manualLayout>
                  <c:x val="-0.15948660180176755"/>
                  <c:y val="9.232933612869134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828</a:t>
                    </a:r>
                    <a:r>
                      <a:rPr lang="en-US" baseline="0" dirty="0"/>
                      <a:t> </a:t>
                    </a:r>
                    <a:r>
                      <a:rPr lang="en-US" dirty="0"/>
                      <a:t>606,73287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F9FD-4E6B-AE74-5872A5C99B3B}"/>
                </c:ext>
              </c:extLst>
            </c:dLbl>
            <c:dLbl>
              <c:idx val="4"/>
              <c:layout>
                <c:manualLayout>
                  <c:x val="-0.16393960077099332"/>
                  <c:y val="-0.169392206138653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96D-4BA5-8E4E-71F0E15765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Обеспечение деятельности органов местного самоуправления Нефтеюганмского район</c:v>
                </c:pt>
                <c:pt idx="1">
                  <c:v>Обеспечение деятельности казенного учреждения, осуществляющего полномочия по ведению централизованного бухгалтерского учета и отчетности</c:v>
                </c:pt>
                <c:pt idx="2">
                  <c:v>Функциональная и техническая поддержка информационных систем обеспечения бюджетных правоотношений</c:v>
                </c:pt>
                <c:pt idx="3">
                  <c:v> 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c:v>
                </c:pt>
                <c:pt idx="4">
                  <c:v>Повышение качества управления муниципальными финансами Нефтеюганского района</c:v>
                </c:pt>
              </c:strCache>
            </c:strRef>
          </c:cat>
          <c:val>
            <c:numRef>
              <c:f>Лист1!$B$2:$B$6</c:f>
              <c:numCache>
                <c:formatCode>#\ ##0.00000</c:formatCode>
                <c:ptCount val="5"/>
                <c:pt idx="0">
                  <c:v>57622.116800000003</c:v>
                </c:pt>
                <c:pt idx="1">
                  <c:v>79403.399999999994</c:v>
                </c:pt>
                <c:pt idx="2">
                  <c:v>6283.7640000000001</c:v>
                </c:pt>
                <c:pt idx="3">
                  <c:v>828606.73286999995</c:v>
                </c:pt>
                <c:pt idx="4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C9-46FC-9931-66F849F0131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 custT="1"/>
      <dgm:spPr/>
      <dgm:t>
        <a:bodyPr/>
        <a:lstStyle/>
        <a:p>
          <a:r>
            <a: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Показатель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dirty="0"/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 custT="1"/>
      <dgm:spPr/>
      <dgm:t>
        <a:bodyPr/>
        <a:lstStyle/>
        <a:p>
          <a:r>
            <a: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Показатель 2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dirty="0"/>
            <a:t>Средняя итоговая оценка качества организации и осуществления бюджетного процесса в поселениях, входящих в состав Нефтеюганского района</a:t>
          </a:r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2" custScaleY="51899" custLinFactNeighborX="1680" custLinFactNeighborY="3916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2" custScaleX="82645" custScaleY="100979" custLinFactNeighborX="-3672" custLinFactNeighborY="-8442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1" presStyleCnt="2" custScaleY="45231" custLinFactNeighborX="7001" custLinFactNeighborY="21398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1" presStyleCnt="2" custScaleX="93464" custScaleY="86097" custLinFactNeighborX="1391" custLinFactNeighborY="22562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1" destOrd="0" parTransId="{D15E07FB-B03C-43AF-B44D-893A0EF0EC2F}" sibTransId="{55DAC939-3317-4EF1-A612-ADFBDE4CCC49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F220B85E-6A10-4839-B700-D53D74A4A6DB}" type="presParOf" srcId="{CE9873A7-E56D-4AD4-BEEA-64100DAE31B7}" destId="{884E1E90-C4C7-4DA7-956C-DCDFC951D175}" srcOrd="2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1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Комплекс процессных мероприятий «Выравнивание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 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11715" custScaleY="130803" custLinFactNeighborX="-2447" custLinFactNeighborY="3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20986" custLinFactNeighborX="-569" custLinFactNeighborY="-785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D251D249-04E0-4C3C-8627-598CB3929BFD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899CECC5-7E81-411E-8B47-75F748DBCAE7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AFA9EB2F-96B1-4D76-81A2-4F1C42635B7C}" type="presParOf" srcId="{A3F24835-6A61-4253-AB1D-203BFBBCE72D}" destId="{C251656B-826E-4089-8FB6-E8EC6380C15C}" srcOrd="0" destOrd="0" presId="urn:microsoft.com/office/officeart/2005/8/layout/hierarchy3"/>
    <dgm:cxn modelId="{50D57546-D176-46DE-9167-16140BA9794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0" u="none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b="0" u="none" dirty="0" err="1">
              <a:solidFill>
                <a:srgbClr val="E16601"/>
              </a:solidFill>
            </a:rPr>
            <a:t>Нефтеюганского</a:t>
          </a:r>
          <a:r>
            <a:rPr lang="ru-RU" b="0" u="none" dirty="0">
              <a:solidFill>
                <a:srgbClr val="E16601"/>
              </a:solidFill>
            </a:rPr>
            <a:t> района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1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Комплекс процессных мероприятий "Повышение качества управления муниципальными финансами Нефтеюганского района"</a:t>
          </a:r>
          <a:endParaRPr lang="ru-RU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28827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DB390682-6AFC-43DE-BE1A-C03462B13BDF}" type="presOf" srcId="{C2457D74-611F-46F5-A1D7-20F6B5A65D13}" destId="{6EB630FA-BF1E-4BF9-AAAF-6A6580C9FE7F}" srcOrd="0" destOrd="0" presId="urn:microsoft.com/office/officeart/2005/8/layout/hierarchy3"/>
    <dgm:cxn modelId="{A77E5590-B990-455F-ACED-9AEF49B6ADB7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B29B51BB-61FD-4EA9-9EA6-D31760FC0992}" type="presOf" srcId="{B4C74A82-B3F6-4AAC-9DED-BEFBCD538F6D}" destId="{14C4F992-61E4-4FE3-9502-A4015030C798}" srcOrd="1" destOrd="0" presId="urn:microsoft.com/office/officeart/2005/8/layout/hierarchy3"/>
    <dgm:cxn modelId="{FE6B03DD-9073-4828-830C-5E4805E5177A}" type="presOf" srcId="{B4C74A82-B3F6-4AAC-9DED-BEFBCD538F6D}" destId="{97BF3785-E205-48DC-97E9-9F50C8394618}" srcOrd="0" destOrd="0" presId="urn:microsoft.com/office/officeart/2005/8/layout/hierarchy3"/>
    <dgm:cxn modelId="{33F7A7DF-AEF3-4DD1-9F21-C83BF813F319}" type="presOf" srcId="{BA02AD00-9682-4FE7-8803-4337FAFB4843}" destId="{6C4A07D5-6F8F-4381-9D50-3640D24D8B7F}" srcOrd="0" destOrd="0" presId="urn:microsoft.com/office/officeart/2005/8/layout/hierarchy3"/>
    <dgm:cxn modelId="{EEE8407E-606A-487A-8A98-9C4BDB873A6D}" type="presParOf" srcId="{6C4A07D5-6F8F-4381-9D50-3640D24D8B7F}" destId="{2B09798B-88E3-4468-95C6-D0B0E92DCC03}" srcOrd="0" destOrd="0" presId="urn:microsoft.com/office/officeart/2005/8/layout/hierarchy3"/>
    <dgm:cxn modelId="{0F604E16-BD54-48C2-9FF7-EFDE36DF9366}" type="presParOf" srcId="{2B09798B-88E3-4468-95C6-D0B0E92DCC03}" destId="{8A83A3B5-C338-4728-8BDB-E456503860BB}" srcOrd="0" destOrd="0" presId="urn:microsoft.com/office/officeart/2005/8/layout/hierarchy3"/>
    <dgm:cxn modelId="{6EC7AA3E-E19E-4C6B-94DC-C96C12D2CBE4}" type="presParOf" srcId="{8A83A3B5-C338-4728-8BDB-E456503860BB}" destId="{97BF3785-E205-48DC-97E9-9F50C8394618}" srcOrd="0" destOrd="0" presId="urn:microsoft.com/office/officeart/2005/8/layout/hierarchy3"/>
    <dgm:cxn modelId="{D9BF3CFA-E05B-4B8D-A4FC-A9C2303C99B8}" type="presParOf" srcId="{8A83A3B5-C338-4728-8BDB-E456503860BB}" destId="{14C4F992-61E4-4FE3-9502-A4015030C798}" srcOrd="1" destOrd="0" presId="urn:microsoft.com/office/officeart/2005/8/layout/hierarchy3"/>
    <dgm:cxn modelId="{EE64C023-0830-472C-9D60-0EECBDDABFC9}" type="presParOf" srcId="{2B09798B-88E3-4468-95C6-D0B0E92DCC03}" destId="{A3F24835-6A61-4253-AB1D-203BFBBCE72D}" srcOrd="1" destOrd="0" presId="urn:microsoft.com/office/officeart/2005/8/layout/hierarchy3"/>
    <dgm:cxn modelId="{85202426-9220-480F-BEB0-7EB748694275}" type="presParOf" srcId="{A3F24835-6A61-4253-AB1D-203BFBBCE72D}" destId="{C251656B-826E-4089-8FB6-E8EC6380C15C}" srcOrd="0" destOrd="0" presId="urn:microsoft.com/office/officeart/2005/8/layout/hierarchy3"/>
    <dgm:cxn modelId="{891FC70B-0E6F-4D1C-A36B-D9D1C1D0FF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343793" y="100093"/>
          <a:ext cx="1192489" cy="16083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Показатель 1</a:t>
          </a:r>
        </a:p>
      </dsp:txBody>
      <dsp:txXfrm rot="-5400000">
        <a:off x="135839" y="308047"/>
        <a:ext cx="1608398" cy="1192489"/>
      </dsp:txXfrm>
    </dsp:sp>
    <dsp:sp modelId="{417DBFEA-CF59-4BA0-88DD-FC061943E9AD}">
      <dsp:nvSpPr>
        <dsp:cNvPr id="0" name=""/>
        <dsp:cNvSpPr/>
      </dsp:nvSpPr>
      <dsp:spPr>
        <a:xfrm rot="5400000">
          <a:off x="4048397" y="-1913160"/>
          <a:ext cx="1508134" cy="5503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sp:txBody>
      <dsp:txXfrm rot="-5400000">
        <a:off x="2050561" y="158297"/>
        <a:ext cx="5430186" cy="1360892"/>
      </dsp:txXfrm>
    </dsp:sp>
    <dsp:sp modelId="{9CC37EFE-E156-4F78-9251-505F1BFB1F01}">
      <dsp:nvSpPr>
        <dsp:cNvPr id="0" name=""/>
        <dsp:cNvSpPr/>
      </dsp:nvSpPr>
      <dsp:spPr>
        <a:xfrm rot="5400000">
          <a:off x="505981" y="1500696"/>
          <a:ext cx="1039278" cy="160839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Показатель 2</a:t>
          </a:r>
        </a:p>
      </dsp:txBody>
      <dsp:txXfrm rot="-5400000">
        <a:off x="221421" y="1785256"/>
        <a:ext cx="1608398" cy="1039278"/>
      </dsp:txXfrm>
    </dsp:sp>
    <dsp:sp modelId="{0C57E42B-A082-490B-80AD-AC370FB4A099}">
      <dsp:nvSpPr>
        <dsp:cNvPr id="0" name=""/>
        <dsp:cNvSpPr/>
      </dsp:nvSpPr>
      <dsp:spPr>
        <a:xfrm rot="5400000">
          <a:off x="4496704" y="-861045"/>
          <a:ext cx="1285869" cy="62243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Средняя итоговая оценка качества организации и осуществления бюджетного процесса в поселениях, входящих в состав Нефтеюганского района</a:t>
          </a:r>
        </a:p>
      </dsp:txBody>
      <dsp:txXfrm rot="-5400000">
        <a:off x="2027486" y="1670944"/>
        <a:ext cx="6161536" cy="11603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14639"/>
          <a:ext cx="3355285" cy="19642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Комплекс процессных мероприятий «Выравнивание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района»</a:t>
          </a:r>
        </a:p>
      </dsp:txBody>
      <dsp:txXfrm>
        <a:off x="57532" y="72171"/>
        <a:ext cx="3240221" cy="1849226"/>
      </dsp:txXfrm>
    </dsp:sp>
    <dsp:sp modelId="{C251656B-826E-4089-8FB6-E8EC6380C15C}">
      <dsp:nvSpPr>
        <dsp:cNvPr id="0" name=""/>
        <dsp:cNvSpPr/>
      </dsp:nvSpPr>
      <dsp:spPr>
        <a:xfrm>
          <a:off x="335528" y="1978929"/>
          <a:ext cx="322989" cy="1161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1187"/>
              </a:lnTo>
              <a:lnTo>
                <a:pt x="322989" y="116118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8517" y="2231683"/>
          <a:ext cx="2652055" cy="18168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 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sp:txBody>
      <dsp:txXfrm>
        <a:off x="711731" y="2284897"/>
        <a:ext cx="2545627" cy="17104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184008"/>
          <a:ext cx="3000821" cy="1932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Комплекс процессных мероприятий "Повышение качества управления муниципальными финансами Нефтеюганского района"</a:t>
          </a:r>
          <a:endParaRPr lang="ru-RU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499" y="240622"/>
        <a:ext cx="2887593" cy="1819706"/>
      </dsp:txXfrm>
    </dsp:sp>
    <dsp:sp modelId="{C251656B-826E-4089-8FB6-E8EC6380C15C}">
      <dsp:nvSpPr>
        <dsp:cNvPr id="0" name=""/>
        <dsp:cNvSpPr/>
      </dsp:nvSpPr>
      <dsp:spPr>
        <a:xfrm>
          <a:off x="300967" y="2116942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492045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sz="1400" b="0" u="none" kern="1200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>
              <a:solidFill>
                <a:srgbClr val="E16601"/>
              </a:solidFill>
            </a:rPr>
            <a:t> района</a:t>
          </a:r>
        </a:p>
      </dsp:txBody>
      <dsp:txXfrm>
        <a:off x="644995" y="2535991"/>
        <a:ext cx="2561857" cy="1412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0.05642</cdr:x>
      <cdr:y>0.70209</cdr:y>
    </cdr:from>
    <cdr:to>
      <cdr:x>0.49533</cdr:x>
      <cdr:y>0.76229</cdr:y>
    </cdr:to>
    <cdr:sp macro="" textlink="">
      <cdr:nvSpPr>
        <cdr:cNvPr id="2" name="Прямоугольник 1">
          <a:extLst xmlns:a="http://schemas.openxmlformats.org/drawingml/2006/main">
            <a:ext uri="{FF2B5EF4-FFF2-40B4-BE49-F238E27FC236}">
              <a16:creationId xmlns:a16="http://schemas.microsoft.com/office/drawing/2014/main" id="{0754988B-FA62-44DD-B67A-C105828DA30A}"/>
            </a:ext>
          </a:extLst>
        </cdr:cNvPr>
        <cdr:cNvSpPr/>
      </cdr:nvSpPr>
      <cdr:spPr>
        <a:xfrm xmlns:a="http://schemas.openxmlformats.org/drawingml/2006/main">
          <a:off x="490584" y="3589483"/>
          <a:ext cx="3816419" cy="3077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just"/>
          <a:endParaRPr lang="ru-RU" sz="1400" dirty="0">
            <a:solidFill>
              <a:schemeClr val="accent4">
                <a:lumMod val="75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</cdr:x>
      <cdr:y>0.03893</cdr:y>
    </cdr:from>
    <cdr:to>
      <cdr:x>0.03175</cdr:x>
      <cdr:y>0.10299</cdr:y>
    </cdr:to>
    <cdr:sp macro="" textlink="">
      <cdr:nvSpPr>
        <cdr:cNvPr id="3" name="Скругленный прямоугольник 12">
          <a:extLst xmlns:a="http://schemas.openxmlformats.org/drawingml/2006/main">
            <a:ext uri="{FF2B5EF4-FFF2-40B4-BE49-F238E27FC236}">
              <a16:creationId xmlns:a16="http://schemas.microsoft.com/office/drawing/2014/main" id="{FA660C56-482F-48CE-8F84-F9735B6BA822}"/>
            </a:ext>
          </a:extLst>
        </cdr:cNvPr>
        <cdr:cNvSpPr/>
      </cdr:nvSpPr>
      <cdr:spPr>
        <a:xfrm xmlns:a="http://schemas.openxmlformats.org/drawingml/2006/main">
          <a:off x="-422970" y="199032"/>
          <a:ext cx="276073" cy="327511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2">
            <a:lumMod val="75000"/>
          </a:schemeClr>
        </a:solidFill>
      </cdr:spPr>
      <cdr:style>
        <a:lnRef xmlns:a="http://schemas.openxmlformats.org/drawingml/2006/main" idx="0">
          <a:schemeClr val="accent6"/>
        </a:lnRef>
        <a:fillRef xmlns:a="http://schemas.openxmlformats.org/drawingml/2006/main" idx="3">
          <a:schemeClr val="accent6"/>
        </a:fillRef>
        <a:effectRef xmlns:a="http://schemas.openxmlformats.org/drawingml/2006/main" idx="3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>
            <a:solidFill>
              <a:srgbClr val="415266"/>
            </a:solidFill>
          </a:endParaRPr>
        </a:p>
      </cdr:txBody>
    </cdr:sp>
  </cdr:relSizeAnchor>
  <cdr:relSizeAnchor xmlns:cdr="http://schemas.openxmlformats.org/drawingml/2006/chartDrawing">
    <cdr:from>
      <cdr:x>0.04453</cdr:x>
      <cdr:y>0.02139</cdr:y>
    </cdr:from>
    <cdr:to>
      <cdr:x>0.52484</cdr:x>
      <cdr:y>0.19597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E1116461-30D4-4201-ABBC-4965CBFD990A}"/>
            </a:ext>
          </a:extLst>
        </cdr:cNvPr>
        <cdr:cNvSpPr txBox="1"/>
      </cdr:nvSpPr>
      <cdr:spPr>
        <a:xfrm xmlns:a="http://schemas.openxmlformats.org/drawingml/2006/main">
          <a:off x="387170" y="109371"/>
          <a:ext cx="4176464" cy="89255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ru-RU" sz="1300" dirty="0"/>
            <a:t>Обеспечение деятельности казенного учреждения, осуществляющего полномочия по ведению централизованного бухгалтерского учета и отчетности</a:t>
          </a:r>
        </a:p>
      </cdr:txBody>
    </cdr:sp>
  </cdr:relSizeAnchor>
  <cdr:relSizeAnchor xmlns:cdr="http://schemas.openxmlformats.org/drawingml/2006/chartDrawing">
    <cdr:from>
      <cdr:x>0.0015</cdr:x>
      <cdr:y>0.22074</cdr:y>
    </cdr:from>
    <cdr:to>
      <cdr:x>0.03325</cdr:x>
      <cdr:y>0.2848</cdr:y>
    </cdr:to>
    <cdr:sp macro="" textlink="">
      <cdr:nvSpPr>
        <cdr:cNvPr id="5" name="Скругленный прямоугольник 12">
          <a:extLst xmlns:a="http://schemas.openxmlformats.org/drawingml/2006/main">
            <a:ext uri="{FF2B5EF4-FFF2-40B4-BE49-F238E27FC236}">
              <a16:creationId xmlns:a16="http://schemas.microsoft.com/office/drawing/2014/main" id="{E9CE06B1-2DE5-4908-B837-25B1FE7BA34B}"/>
            </a:ext>
          </a:extLst>
        </cdr:cNvPr>
        <cdr:cNvSpPr/>
      </cdr:nvSpPr>
      <cdr:spPr>
        <a:xfrm xmlns:a="http://schemas.openxmlformats.org/drawingml/2006/main">
          <a:off x="13252" y="1123432"/>
          <a:ext cx="280638" cy="326027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2">
            <a:lumMod val="50000"/>
          </a:schemeClr>
        </a:solidFill>
      </cdr:spPr>
      <cdr:style>
        <a:lnRef xmlns:a="http://schemas.openxmlformats.org/drawingml/2006/main" idx="0">
          <a:schemeClr val="accent6"/>
        </a:lnRef>
        <a:fillRef xmlns:a="http://schemas.openxmlformats.org/drawingml/2006/main" idx="3">
          <a:schemeClr val="accent6"/>
        </a:fillRef>
        <a:effectRef xmlns:a="http://schemas.openxmlformats.org/drawingml/2006/main" idx="3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>
            <a:solidFill>
              <a:srgbClr val="415266"/>
            </a:solidFill>
          </a:endParaRPr>
        </a:p>
        <a:p xmlns:a="http://schemas.openxmlformats.org/drawingml/2006/main">
          <a:pPr algn="ctr"/>
          <a:endParaRPr lang="ru-RU" dirty="0">
            <a:solidFill>
              <a:srgbClr val="415266"/>
            </a:solidFill>
          </a:endParaRPr>
        </a:p>
      </cdr:txBody>
    </cdr:sp>
  </cdr:relSizeAnchor>
  <cdr:relSizeAnchor xmlns:cdr="http://schemas.openxmlformats.org/drawingml/2006/chartDrawing">
    <cdr:from>
      <cdr:x>0.04496</cdr:x>
      <cdr:y>0.19885</cdr:y>
    </cdr:from>
    <cdr:to>
      <cdr:x>0.51285</cdr:x>
      <cdr:y>0.41353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D1FA8781-FBF0-4847-A5A2-078DA3F26AEE}"/>
            </a:ext>
          </a:extLst>
        </cdr:cNvPr>
        <cdr:cNvSpPr txBox="1"/>
      </cdr:nvSpPr>
      <cdr:spPr>
        <a:xfrm xmlns:a="http://schemas.openxmlformats.org/drawingml/2006/main">
          <a:off x="397401" y="1012025"/>
          <a:ext cx="4135673" cy="109260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just"/>
          <a:r>
            <a:rPr lang="ru-RU" sz="1300" dirty="0"/>
            <a:t>Функциональная и техническая поддержка информационных систем обеспечения бюджетных правоотношений</a:t>
          </a:r>
          <a:r>
            <a:rPr lang="en-US" sz="1300" dirty="0"/>
            <a:t> (</a:t>
          </a:r>
          <a:r>
            <a:rPr lang="ru-RU" sz="1300" dirty="0"/>
            <a:t>соисполнитель: Администрация Нефтеюганского района (Отдел планирования, анализа и отчетности)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429CB-204D-4ECD-9AB7-18C78A505297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BAB6D-A5E7-4A9A-A71B-F1B4FEA3A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31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9BAB6D-A5E7-4A9A-A71B-F1B4FEA3A64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933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BAB6D-A5E7-4A9A-A71B-F1B4FEA3A64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27.11.2024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diagramLayout" Target="../diagrams/layout2.xml"/><Relationship Id="rId12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2.xml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microsoft.com/office/2007/relationships/diagramDrawing" Target="../diagrams/drawing2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2.xml"/><Relationship Id="rId1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9.png"/><Relationship Id="rId3" Type="http://schemas.microsoft.com/office/2007/relationships/hdphoto" Target="../media/hdphoto3.wdp"/><Relationship Id="rId7" Type="http://schemas.openxmlformats.org/officeDocument/2006/relationships/diagramLayout" Target="../diagrams/layout3.xml"/><Relationship Id="rId12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3.xml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microsoft.com/office/2007/relationships/diagramDrawing" Target="../diagrams/drawing3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3.xml"/><Relationship Id="rId1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chart" Target="../charts/chart1.xm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624" y="876457"/>
            <a:ext cx="7848600" cy="1927225"/>
          </a:xfrm>
        </p:spPr>
        <p:txBody>
          <a:bodyPr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Публичная декларация Муниципальной программы нефтеюганского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990656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«Управление муниципальными финансами»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77112"/>
            <a:ext cx="820915" cy="92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oskovkinaLD\Desktop\!!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296" y="4581128"/>
            <a:ext cx="3888432" cy="182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29AE8A-E47F-4312-8950-978DD22AC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Ответственный исполнитель (соисполнитель) муниципальной программы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5FE19F-42B3-450D-A226-63EB6CBD5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42836"/>
            <a:ext cx="8229600" cy="4334164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70C0"/>
                </a:solidFill>
              </a:rPr>
              <a:t>Ответственный исполнитель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Департамент финансов Нефтеюганского района</a:t>
            </a:r>
          </a:p>
          <a:p>
            <a:endParaRPr lang="ru-RU" sz="1800" b="1" dirty="0">
              <a:solidFill>
                <a:srgbClr val="0070C0"/>
              </a:solidFill>
            </a:endParaRPr>
          </a:p>
          <a:p>
            <a:endParaRPr lang="ru-RU" sz="1800" b="1" dirty="0">
              <a:solidFill>
                <a:srgbClr val="0070C0"/>
              </a:solidFill>
            </a:endParaRPr>
          </a:p>
          <a:p>
            <a:endParaRPr lang="ru-RU" sz="1800" dirty="0">
              <a:solidFill>
                <a:srgbClr val="0070C0"/>
              </a:solidFill>
            </a:endParaRPr>
          </a:p>
          <a:p>
            <a:endParaRPr lang="ru-RU" sz="1800" dirty="0">
              <a:solidFill>
                <a:srgbClr val="0070C0"/>
              </a:solidFill>
            </a:endParaRPr>
          </a:p>
          <a:p>
            <a:r>
              <a:rPr lang="ru-RU" sz="1800" dirty="0">
                <a:solidFill>
                  <a:srgbClr val="0070C0"/>
                </a:solidFill>
              </a:rPr>
              <a:t>Соисполнитель  </a:t>
            </a:r>
          </a:p>
          <a:p>
            <a:r>
              <a:rPr lang="ru-RU" sz="1800" b="1" dirty="0">
                <a:solidFill>
                  <a:srgbClr val="0070C0"/>
                </a:solidFill>
              </a:rPr>
              <a:t>Администрация Нефтеюганского района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5F1AE9-9731-48A3-A8F7-9CAF93416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456" y="3193373"/>
            <a:ext cx="3096344" cy="25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724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620715"/>
            <a:ext cx="7790148" cy="59851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муниципальной программы:</a:t>
            </a:r>
            <a:endParaRPr lang="ru-RU" sz="24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1620" y="1313028"/>
            <a:ext cx="6840760" cy="1450323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</a:t>
            </a:r>
            <a:b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устойчивости бюджетной системы, повышение </a:t>
            </a:r>
            <a:b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управления муниципальными финансами </a:t>
            </a:r>
            <a:b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Нефтеюганского района.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4509119"/>
            <a:ext cx="8892480" cy="29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02536613"/>
              </p:ext>
            </p:extLst>
          </p:nvPr>
        </p:nvGraphicFramePr>
        <p:xfrm>
          <a:off x="438012" y="2605636"/>
          <a:ext cx="8267976" cy="2894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5722797"/>
            <a:ext cx="69305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Государственная программа Ханты-Мансийского автономного округа – Югры «Управление государственными финансами и создание условий для эффективного управления муниципальными финансами»</a:t>
            </a:r>
            <a:endParaRPr lang="ru-RU" sz="1600" u="sng" dirty="0"/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057" y="4149080"/>
            <a:ext cx="1950775" cy="28848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27461" y="792812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27461" y="118647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3894398" y="2964170"/>
            <a:ext cx="4926074" cy="1430382"/>
            <a:chOff x="4543178" y="3284985"/>
            <a:chExt cx="3989262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5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2788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endParaRPr lang="ru-RU" sz="1400" b="1" u="sng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472614476"/>
              </p:ext>
            </p:extLst>
          </p:nvPr>
        </p:nvGraphicFramePr>
        <p:xfrm>
          <a:off x="108482" y="614362"/>
          <a:ext cx="335755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177531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MoskovkinaLD\Desktop\!!!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2"/>
          <a:stretch/>
        </p:blipFill>
        <p:spPr bwMode="auto">
          <a:xfrm>
            <a:off x="6097302" y="614362"/>
            <a:ext cx="2723170" cy="191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413525"/>
              </p:ext>
            </p:extLst>
          </p:nvPr>
        </p:nvGraphicFramePr>
        <p:xfrm>
          <a:off x="2123729" y="4859384"/>
          <a:ext cx="6840759" cy="1809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3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7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034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77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>
                          <a:effectLst/>
                        </a:rPr>
                        <a:t>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6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828 606,73287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3 516 566,04120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9D2045C-2857-4108-8E69-E02A2FF8F8F8}"/>
              </a:ext>
            </a:extLst>
          </p:cNvPr>
          <p:cNvSpPr txBox="1"/>
          <p:nvPr/>
        </p:nvSpPr>
        <p:spPr>
          <a:xfrm>
            <a:off x="4074504" y="3284985"/>
            <a:ext cx="465705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/>
              <a:t>Обеспечение предоставления межбюджетных трансфертов бюджетам поселений </a:t>
            </a:r>
            <a:r>
              <a:rPr lang="ru-RU" sz="1200" b="1"/>
              <a:t>Нефтеюганского района, </a:t>
            </a:r>
            <a:r>
              <a:rPr lang="ru-RU" sz="1200" b="1" dirty="0"/>
              <a:t>в том числе для обеспечения выравнивания бюджетной обеспеченности,  сбалансированности местных бюджетов</a:t>
            </a:r>
          </a:p>
        </p:txBody>
      </p:sp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455876" y="102859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55876" y="80696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478946019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4322" y="4365103"/>
            <a:ext cx="720086" cy="78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3942041" y="3173684"/>
            <a:ext cx="4978573" cy="1028960"/>
            <a:chOff x="4543178" y="3284983"/>
            <a:chExt cx="3989262" cy="129614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4543178" y="3284983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572000" y="3356993"/>
              <a:ext cx="3888432" cy="387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endParaRPr lang="ru-RU" sz="1400" b="1" dirty="0"/>
            </a:p>
          </p:txBody>
        </p:sp>
      </p:grpSp>
      <p:pic>
        <p:nvPicPr>
          <p:cNvPr id="3" name="Picture 3" descr="C:\Users\MoskovkinaLD\Desktop\Otchetnos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4676"/>
            <a:ext cx="3055764" cy="203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101123"/>
              </p:ext>
            </p:extLst>
          </p:nvPr>
        </p:nvGraphicFramePr>
        <p:xfrm>
          <a:off x="2384400" y="4790639"/>
          <a:ext cx="6552728" cy="1710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</a:t>
                      </a:r>
                      <a:r>
                        <a:rPr lang="ru-RU" sz="14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баллов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2 000,00000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000,00000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F928220-667B-4FAB-A464-50813BB28C9E}"/>
              </a:ext>
            </a:extLst>
          </p:cNvPr>
          <p:cNvSpPr txBox="1"/>
          <p:nvPr/>
        </p:nvSpPr>
        <p:spPr>
          <a:xfrm>
            <a:off x="4139952" y="3272392"/>
            <a:ext cx="44644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/>
              <a:t>Стимулирование повышения эффективности деятельности органов местного самоуправления поселений Нефтеюганского района по качеству управления муниципальными финансами</a:t>
            </a:r>
          </a:p>
        </p:txBody>
      </p:sp>
    </p:spTree>
    <p:extLst>
      <p:ext uri="{BB962C8B-B14F-4D97-AF65-F5344CB8AC3E}">
        <p14:creationId xmlns:p14="http://schemas.microsoft.com/office/powerpoint/2010/main" val="1905475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355960" y="1708231"/>
            <a:ext cx="8843940" cy="5798142"/>
            <a:chOff x="259896" y="774726"/>
            <a:chExt cx="8843940" cy="5798142"/>
          </a:xfrm>
        </p:grpSpPr>
        <p:graphicFrame>
          <p:nvGraphicFramePr>
            <p:cNvPr id="2" name="Диаграмма 1"/>
            <p:cNvGraphicFramePr/>
            <p:nvPr>
              <p:extLst>
                <p:ext uri="{D42A27DB-BD31-4B8C-83A1-F6EECF244321}">
                  <p14:modId xmlns:p14="http://schemas.microsoft.com/office/powerpoint/2010/main" val="3357610460"/>
                </p:ext>
              </p:extLst>
            </p:nvPr>
          </p:nvGraphicFramePr>
          <p:xfrm>
            <a:off x="264849" y="1483478"/>
            <a:ext cx="8838987" cy="50893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758080" y="978581"/>
              <a:ext cx="417646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300" dirty="0"/>
                <a:t>Обеспечение выполнения полномочий и функций департамента финансов Нефтеюганского района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70252" y="3650752"/>
              <a:ext cx="3937351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300" dirty="0"/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35952" y="4888977"/>
              <a:ext cx="381642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300" dirty="0"/>
                <a:t>Повышение качества управления муниципальными финансами Нефтеюганского района</a:t>
              </a:r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259896" y="3731468"/>
              <a:ext cx="245908" cy="327504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64849" y="4981108"/>
              <a:ext cx="245908" cy="32750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259896" y="1073225"/>
              <a:ext cx="245908" cy="303154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sz="800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953252" y="774726"/>
              <a:ext cx="103298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u="sng" dirty="0">
                  <a:solidFill>
                    <a:schemeClr val="bg2">
                      <a:lumMod val="10000"/>
                    </a:schemeClr>
                  </a:solidFill>
                </a:rPr>
                <a:t>202</a:t>
              </a:r>
              <a:r>
                <a:rPr lang="en-US" sz="1000" b="1" u="sng" dirty="0">
                  <a:solidFill>
                    <a:schemeClr val="bg2">
                      <a:lumMod val="10000"/>
                    </a:schemeClr>
                  </a:solidFill>
                </a:rPr>
                <a:t>5</a:t>
              </a:r>
              <a:r>
                <a:rPr lang="ru-RU" sz="1000" b="1" u="sng" dirty="0">
                  <a:solidFill>
                    <a:schemeClr val="bg2">
                      <a:lumMod val="10000"/>
                    </a:schemeClr>
                  </a:solidFill>
                </a:rPr>
                <a:t> год </a:t>
              </a:r>
            </a:p>
            <a:p>
              <a:r>
                <a:rPr lang="ru-RU" sz="1000" b="1" u="sng" dirty="0">
                  <a:solidFill>
                    <a:schemeClr val="bg2">
                      <a:lumMod val="10000"/>
                    </a:schemeClr>
                  </a:solidFill>
                </a:rPr>
                <a:t>(</a:t>
              </a:r>
              <a:r>
                <a:rPr lang="ru-RU" sz="1000" b="1" u="sng" dirty="0" err="1">
                  <a:solidFill>
                    <a:schemeClr val="bg2">
                      <a:lumMod val="10000"/>
                    </a:schemeClr>
                  </a:solidFill>
                </a:rPr>
                <a:t>тыс.рублей</a:t>
              </a:r>
              <a:r>
                <a:rPr lang="ru-RU" sz="1000" b="1" u="sng" dirty="0">
                  <a:solidFill>
                    <a:schemeClr val="bg2">
                      <a:lumMod val="10000"/>
                    </a:schemeClr>
                  </a:solidFill>
                </a:rPr>
                <a:t>)</a:t>
              </a: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041235" y="368812"/>
            <a:ext cx="5458691" cy="822679"/>
            <a:chOff x="-19255" y="654853"/>
            <a:chExt cx="3000821" cy="1412518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-19255" y="686323"/>
              <a:ext cx="3000821" cy="79597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16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885" y="654853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106304" y="841168"/>
            <a:ext cx="3036109" cy="660953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Общий объем финансирования на период до 2030 года: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</a:rPr>
              <a:t>4 539 717,82888 </a:t>
            </a:r>
            <a:r>
              <a:rPr lang="ru-RU" sz="1400" dirty="0">
                <a:solidFill>
                  <a:schemeClr val="tx1"/>
                </a:solidFill>
              </a:rPr>
              <a:t>тыс. рублей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824978" y="850730"/>
            <a:ext cx="1538007" cy="704960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2025 год –</a:t>
            </a:r>
            <a:r>
              <a:rPr lang="ru-RU" sz="1400" b="1" dirty="0">
                <a:solidFill>
                  <a:schemeClr val="tx1"/>
                </a:solidFill>
              </a:rPr>
              <a:t>973 915,90855 </a:t>
            </a:r>
            <a:r>
              <a:rPr lang="ru-RU" sz="1400" dirty="0">
                <a:solidFill>
                  <a:schemeClr val="tx1"/>
                </a:solidFill>
              </a:rPr>
              <a:t>тыс</a:t>
            </a:r>
            <a:r>
              <a:rPr lang="ru-RU" sz="1400" b="1" dirty="0">
                <a:solidFill>
                  <a:schemeClr val="tx1"/>
                </a:solidFill>
              </a:rPr>
              <a:t>.</a:t>
            </a:r>
            <a:r>
              <a:rPr lang="ru-RU" sz="1400" dirty="0">
                <a:solidFill>
                  <a:schemeClr val="tx1"/>
                </a:solidFill>
              </a:rPr>
              <a:t>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56109" y="1196752"/>
            <a:ext cx="8066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224874" y="869059"/>
            <a:ext cx="1553056" cy="633061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6857881" y="194751"/>
            <a:ext cx="982179" cy="221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4503</TotalTime>
  <Words>463</Words>
  <Application>Microsoft Office PowerPoint</Application>
  <PresentationFormat>Экран (4:3)</PresentationFormat>
  <Paragraphs>70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Ясность</vt:lpstr>
      <vt:lpstr>Публичная декларация Муниципальной программы нефтеюганского района</vt:lpstr>
      <vt:lpstr>Ответственный исполнитель (соисполнитель) муниципальной программы</vt:lpstr>
      <vt:lpstr>Цель муниципальной программы: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Данилова Анастасия Ивановна</cp:lastModifiedBy>
  <cp:revision>627</cp:revision>
  <cp:lastPrinted>2022-09-06T04:21:25Z</cp:lastPrinted>
  <dcterms:created xsi:type="dcterms:W3CDTF">2017-02-16T04:13:57Z</dcterms:created>
  <dcterms:modified xsi:type="dcterms:W3CDTF">2024-11-27T06:12:56Z</dcterms:modified>
</cp:coreProperties>
</file>