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</p:sldMasterIdLst>
  <p:notesMasterIdLst>
    <p:notesMasterId r:id="rId14"/>
  </p:notesMasterIdLst>
  <p:handoutMasterIdLst>
    <p:handoutMasterId r:id="rId15"/>
  </p:handoutMasterIdLst>
  <p:sldIdLst>
    <p:sldId id="256" r:id="rId4"/>
    <p:sldId id="258" r:id="rId5"/>
    <p:sldId id="298" r:id="rId6"/>
    <p:sldId id="270" r:id="rId7"/>
    <p:sldId id="313" r:id="rId8"/>
    <p:sldId id="307" r:id="rId9"/>
    <p:sldId id="309" r:id="rId10"/>
    <p:sldId id="312" r:id="rId11"/>
    <p:sldId id="321" r:id="rId12"/>
    <p:sldId id="323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E9F1E14-FEE2-4897-83A3-052CAC50E4DF}">
          <p14:sldIdLst>
            <p14:sldId id="256"/>
            <p14:sldId id="258"/>
            <p14:sldId id="298"/>
            <p14:sldId id="270"/>
            <p14:sldId id="313"/>
            <p14:sldId id="307"/>
            <p14:sldId id="309"/>
            <p14:sldId id="312"/>
            <p14:sldId id="321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FE"/>
    <a:srgbClr val="DBF6FE"/>
    <a:srgbClr val="2B7885"/>
    <a:srgbClr val="6EC6A4"/>
    <a:srgbClr val="64CF95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2" d="100"/>
          <a:sy n="112" d="100"/>
        </p:scale>
        <p:origin x="672" y="10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2022 год</a:t>
            </a:r>
          </a:p>
        </c:rich>
      </c:tx>
      <c:layout>
        <c:manualLayout>
          <c:xMode val="edge"/>
          <c:yMode val="edge"/>
          <c:x val="0.41333992555431592"/>
          <c:y val="2.683962373806218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672672038382774"/>
          <c:y val="9.0992453205010343E-2"/>
          <c:w val="0.81971328033267377"/>
          <c:h val="0.9371549153495174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8A4C-493B-9119-BE8821E3B1AF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8A4C-493B-9119-BE8821E3B1AF}"/>
              </c:ext>
            </c:extLst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1.6778624499999999</c:v>
                </c:pt>
                <c:pt idx="1">
                  <c:v>66.861130000000003</c:v>
                </c:pt>
                <c:pt idx="2">
                  <c:v>0.73085650999999996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741BEC5-6362-4EC4-9933-A01973E089C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E1ABE6-ED47-4574-AE09-B141EEA2A04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87B78A7-55AC-44C9-BAAF-7C68C806FD46}">
      <dgm:prSet custT="1"/>
      <dgm:spPr>
        <a:solidFill>
          <a:srgbClr val="0070C0"/>
        </a:solidFill>
      </dgm:spPr>
      <dgm:t>
        <a:bodyPr/>
        <a:lstStyle/>
        <a:p>
          <a:r>
            <a:rPr lang="ru-RU" sz="1300" b="1" dirty="0">
              <a:latin typeface="Times New Roman" panose="02020603050405020304" pitchFamily="18" charset="0"/>
              <a:cs typeface="Traditional Arabic" panose="020B0604020202020204" pitchFamily="18" charset="-78"/>
            </a:rPr>
            <a:t>Доля граждан, обеспеченных мерами социальной поддержки, от численности граждан, имеющих право на их получение и обратившихся за их получением, на уровне 100%.</a:t>
          </a:r>
          <a:endParaRPr lang="ru-RU" sz="1300" b="1" u="sng" dirty="0">
            <a:latin typeface="Times New Roman" panose="02020603050405020304" pitchFamily="18" charset="0"/>
            <a:cs typeface="Traditional Arabic" panose="020B0604020202020204" pitchFamily="18" charset="-78"/>
          </a:endParaRPr>
        </a:p>
      </dgm:t>
    </dgm:pt>
    <dgm:pt modelId="{46284221-7F14-4B66-A5E3-92E85118FDCA}" type="parTrans" cxnId="{CD80A10A-559A-4E74-B67E-69E8B6A2007E}">
      <dgm:prSet/>
      <dgm:spPr/>
      <dgm:t>
        <a:bodyPr/>
        <a:lstStyle/>
        <a:p>
          <a:endParaRPr lang="ru-RU"/>
        </a:p>
      </dgm:t>
    </dgm:pt>
    <dgm:pt modelId="{18843151-5016-4E45-9960-8FAF72EF7AAF}" type="sibTrans" cxnId="{CD80A10A-559A-4E74-B67E-69E8B6A2007E}">
      <dgm:prSet/>
      <dgm:spPr/>
      <dgm:t>
        <a:bodyPr/>
        <a:lstStyle/>
        <a:p>
          <a:endParaRPr lang="ru-RU"/>
        </a:p>
      </dgm:t>
    </dgm:pt>
    <dgm:pt modelId="{A7370136-354C-4590-824F-898D2E4C2D33}" type="pres">
      <dgm:prSet presAssocID="{91E1ABE6-ED47-4574-AE09-B141EEA2A04B}" presName="Name0" presStyleCnt="0">
        <dgm:presLayoutVars>
          <dgm:dir/>
          <dgm:animLvl val="lvl"/>
          <dgm:resizeHandles val="exact"/>
        </dgm:presLayoutVars>
      </dgm:prSet>
      <dgm:spPr/>
    </dgm:pt>
    <dgm:pt modelId="{A0C7FE15-D39C-42BC-BE53-574B70CEE0E2}" type="pres">
      <dgm:prSet presAssocID="{C87B78A7-55AC-44C9-BAAF-7C68C806FD46}" presName="parTxOnly" presStyleLbl="node1" presStyleIdx="0" presStyleCnt="1" custLinFactY="48451" custLinFactNeighborX="8726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80A10A-559A-4E74-B67E-69E8B6A2007E}" srcId="{91E1ABE6-ED47-4574-AE09-B141EEA2A04B}" destId="{C87B78A7-55AC-44C9-BAAF-7C68C806FD46}" srcOrd="0" destOrd="0" parTransId="{46284221-7F14-4B66-A5E3-92E85118FDCA}" sibTransId="{18843151-5016-4E45-9960-8FAF72EF7AAF}"/>
    <dgm:cxn modelId="{EAF2A692-5041-4534-A63E-A2558357E9E3}" type="presOf" srcId="{91E1ABE6-ED47-4574-AE09-B141EEA2A04B}" destId="{A7370136-354C-4590-824F-898D2E4C2D33}" srcOrd="0" destOrd="0" presId="urn:microsoft.com/office/officeart/2005/8/layout/chevron1"/>
    <dgm:cxn modelId="{D98C1EDE-3C19-44BD-8D05-23CE8902430B}" type="presOf" srcId="{C87B78A7-55AC-44C9-BAAF-7C68C806FD46}" destId="{A0C7FE15-D39C-42BC-BE53-574B70CEE0E2}" srcOrd="0" destOrd="0" presId="urn:microsoft.com/office/officeart/2005/8/layout/chevron1"/>
    <dgm:cxn modelId="{0B62118C-3975-45BC-8677-41C1345469D6}" type="presParOf" srcId="{A7370136-354C-4590-824F-898D2E4C2D33}" destId="{A0C7FE15-D39C-42BC-BE53-574B70CEE0E2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CCCFF90-38D1-4325-874B-E05225CE3F3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E1ABE6-ED47-4574-AE09-B141EEA2A04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87B78A7-55AC-44C9-BAAF-7C68C806FD46}">
      <dgm:prSet custT="1"/>
      <dgm:spPr>
        <a:solidFill>
          <a:srgbClr val="0070C0"/>
        </a:solidFill>
      </dgm:spPr>
      <dgm:t>
        <a:bodyPr/>
        <a:lstStyle/>
        <a:p>
          <a:r>
            <a:rPr lang="ru-RU" sz="1300" b="1" dirty="0">
              <a:latin typeface="Times New Roman" panose="02020603050405020304" pitchFamily="18" charset="0"/>
              <a:cs typeface="Traditional Arabic" panose="020B0604020202020204" pitchFamily="18" charset="-78"/>
            </a:rPr>
            <a:t>Доля обеспеченных жилыми помещениями детей-сирот и детей, оставшихся без попечения родителей, и лиц из числа детей-сирот и детей, оставшихся без попечения родителей, состоявших на учете на получение жилого помещения, включая лиц в возрасте от 23 лет и старше, за отчетный год в общей численности детей, оставшихся без попечения родителей, и лиц из их числа, состоящих на учете на получение жилого помещения, включая лиц в возрасте от 23 лет и старше (всего на начало отчетного года) с 49% до 58%</a:t>
          </a:r>
          <a:endParaRPr lang="ru-RU" sz="1300" b="1" u="sng" dirty="0">
            <a:latin typeface="Times New Roman" panose="02020603050405020304" pitchFamily="18" charset="0"/>
            <a:cs typeface="Traditional Arabic" panose="020B0604020202020204" pitchFamily="18" charset="-78"/>
          </a:endParaRPr>
        </a:p>
      </dgm:t>
    </dgm:pt>
    <dgm:pt modelId="{46284221-7F14-4B66-A5E3-92E85118FDCA}" type="parTrans" cxnId="{CD80A10A-559A-4E74-B67E-69E8B6A2007E}">
      <dgm:prSet/>
      <dgm:spPr/>
      <dgm:t>
        <a:bodyPr/>
        <a:lstStyle/>
        <a:p>
          <a:endParaRPr lang="ru-RU"/>
        </a:p>
      </dgm:t>
    </dgm:pt>
    <dgm:pt modelId="{18843151-5016-4E45-9960-8FAF72EF7AAF}" type="sibTrans" cxnId="{CD80A10A-559A-4E74-B67E-69E8B6A2007E}">
      <dgm:prSet/>
      <dgm:spPr/>
      <dgm:t>
        <a:bodyPr/>
        <a:lstStyle/>
        <a:p>
          <a:endParaRPr lang="ru-RU"/>
        </a:p>
      </dgm:t>
    </dgm:pt>
    <dgm:pt modelId="{A7370136-354C-4590-824F-898D2E4C2D33}" type="pres">
      <dgm:prSet presAssocID="{91E1ABE6-ED47-4574-AE09-B141EEA2A04B}" presName="Name0" presStyleCnt="0">
        <dgm:presLayoutVars>
          <dgm:dir/>
          <dgm:animLvl val="lvl"/>
          <dgm:resizeHandles val="exact"/>
        </dgm:presLayoutVars>
      </dgm:prSet>
      <dgm:spPr/>
    </dgm:pt>
    <dgm:pt modelId="{A0C7FE15-D39C-42BC-BE53-574B70CEE0E2}" type="pres">
      <dgm:prSet presAssocID="{C87B78A7-55AC-44C9-BAAF-7C68C806FD46}" presName="parTxOnly" presStyleLbl="node1" presStyleIdx="0" presStyleCnt="1" custLinFactY="48451" custLinFactNeighborX="8726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80A10A-559A-4E74-B67E-69E8B6A2007E}" srcId="{91E1ABE6-ED47-4574-AE09-B141EEA2A04B}" destId="{C87B78A7-55AC-44C9-BAAF-7C68C806FD46}" srcOrd="0" destOrd="0" parTransId="{46284221-7F14-4B66-A5E3-92E85118FDCA}" sibTransId="{18843151-5016-4E45-9960-8FAF72EF7AAF}"/>
    <dgm:cxn modelId="{F3674A5A-8803-4D0B-8AE8-F81B1D73E600}" type="presOf" srcId="{C87B78A7-55AC-44C9-BAAF-7C68C806FD46}" destId="{A0C7FE15-D39C-42BC-BE53-574B70CEE0E2}" srcOrd="0" destOrd="0" presId="urn:microsoft.com/office/officeart/2005/8/layout/chevron1"/>
    <dgm:cxn modelId="{4CD0ADF1-5F47-42D6-9F84-C7B6EBDAB999}" type="presOf" srcId="{91E1ABE6-ED47-4574-AE09-B141EEA2A04B}" destId="{A7370136-354C-4590-824F-898D2E4C2D33}" srcOrd="0" destOrd="0" presId="urn:microsoft.com/office/officeart/2005/8/layout/chevron1"/>
    <dgm:cxn modelId="{A9B6AEE2-2554-45C9-BF8C-89A3D3000CC2}" type="presParOf" srcId="{A7370136-354C-4590-824F-898D2E4C2D33}" destId="{A0C7FE15-D39C-42BC-BE53-574B70CEE0E2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741BEC5-6362-4EC4-9933-A01973E089C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E1ABE6-ED47-4574-AE09-B141EEA2A04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87B78A7-55AC-44C9-BAAF-7C68C806FD46}">
      <dgm:prSet custT="1"/>
      <dgm:spPr>
        <a:solidFill>
          <a:srgbClr val="0070C0"/>
        </a:solidFill>
      </dgm:spPr>
      <dgm:t>
        <a:bodyPr/>
        <a:lstStyle/>
        <a:p>
          <a:endParaRPr lang="ru-RU" sz="1200" b="1" dirty="0">
            <a:latin typeface="Times New Roman" panose="02020603050405020304" pitchFamily="18" charset="0"/>
            <a:cs typeface="Traditional Arabic" panose="020B0604020202020204" pitchFamily="18" charset="-78"/>
          </a:endParaRPr>
        </a:p>
        <a:p>
          <a:r>
            <a:rPr lang="ru-RU" sz="1300" b="1" dirty="0">
              <a:latin typeface="Times New Roman" panose="02020603050405020304" pitchFamily="18" charset="0"/>
              <a:cs typeface="Traditional Arabic" panose="020B0604020202020204" pitchFamily="18" charset="-78"/>
            </a:rPr>
            <a:t>Исполнение бюджета органа местного самоуправления по исполнению государственных полномочий в сфере опеки и попечительства, на уровне 100%.</a:t>
          </a:r>
        </a:p>
        <a:p>
          <a:endParaRPr lang="ru-RU" sz="1600" b="1" u="sng" dirty="0">
            <a:latin typeface="Times New Roman" panose="02020603050405020304" pitchFamily="18" charset="0"/>
            <a:cs typeface="Traditional Arabic" panose="020B0604020202020204" pitchFamily="18" charset="-78"/>
          </a:endParaRPr>
        </a:p>
      </dgm:t>
    </dgm:pt>
    <dgm:pt modelId="{18843151-5016-4E45-9960-8FAF72EF7AAF}" type="sibTrans" cxnId="{CD80A10A-559A-4E74-B67E-69E8B6A2007E}">
      <dgm:prSet/>
      <dgm:spPr/>
      <dgm:t>
        <a:bodyPr/>
        <a:lstStyle/>
        <a:p>
          <a:endParaRPr lang="ru-RU"/>
        </a:p>
      </dgm:t>
    </dgm:pt>
    <dgm:pt modelId="{46284221-7F14-4B66-A5E3-92E85118FDCA}" type="parTrans" cxnId="{CD80A10A-559A-4E74-B67E-69E8B6A2007E}">
      <dgm:prSet/>
      <dgm:spPr/>
      <dgm:t>
        <a:bodyPr/>
        <a:lstStyle/>
        <a:p>
          <a:endParaRPr lang="ru-RU"/>
        </a:p>
      </dgm:t>
    </dgm:pt>
    <dgm:pt modelId="{A7370136-354C-4590-824F-898D2E4C2D33}" type="pres">
      <dgm:prSet presAssocID="{91E1ABE6-ED47-4574-AE09-B141EEA2A04B}" presName="Name0" presStyleCnt="0">
        <dgm:presLayoutVars>
          <dgm:dir/>
          <dgm:animLvl val="lvl"/>
          <dgm:resizeHandles val="exact"/>
        </dgm:presLayoutVars>
      </dgm:prSet>
      <dgm:spPr/>
    </dgm:pt>
    <dgm:pt modelId="{A0C7FE15-D39C-42BC-BE53-574B70CEE0E2}" type="pres">
      <dgm:prSet presAssocID="{C87B78A7-55AC-44C9-BAAF-7C68C806FD46}" presName="parTxOnly" presStyleLbl="node1" presStyleIdx="0" presStyleCnt="1" custLinFactNeighborX="-530" custLinFactNeighborY="11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80A10A-559A-4E74-B67E-69E8B6A2007E}" srcId="{91E1ABE6-ED47-4574-AE09-B141EEA2A04B}" destId="{C87B78A7-55AC-44C9-BAAF-7C68C806FD46}" srcOrd="0" destOrd="0" parTransId="{46284221-7F14-4B66-A5E3-92E85118FDCA}" sibTransId="{18843151-5016-4E45-9960-8FAF72EF7AAF}"/>
    <dgm:cxn modelId="{EAF2A692-5041-4534-A63E-A2558357E9E3}" type="presOf" srcId="{91E1ABE6-ED47-4574-AE09-B141EEA2A04B}" destId="{A7370136-354C-4590-824F-898D2E4C2D33}" srcOrd="0" destOrd="0" presId="urn:microsoft.com/office/officeart/2005/8/layout/chevron1"/>
    <dgm:cxn modelId="{D98C1EDE-3C19-44BD-8D05-23CE8902430B}" type="presOf" srcId="{C87B78A7-55AC-44C9-BAAF-7C68C806FD46}" destId="{A0C7FE15-D39C-42BC-BE53-574B70CEE0E2}" srcOrd="0" destOrd="0" presId="urn:microsoft.com/office/officeart/2005/8/layout/chevron1"/>
    <dgm:cxn modelId="{0B62118C-3975-45BC-8677-41C1345469D6}" type="presParOf" srcId="{A7370136-354C-4590-824F-898D2E4C2D33}" destId="{A0C7FE15-D39C-42BC-BE53-574B70CEE0E2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F54BF-828D-4E7C-96F6-AACBB5E28D7B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EB232-3288-4C2C-8987-07FA38666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4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154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96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301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11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71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2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82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015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263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27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19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47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4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24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0859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04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3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34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271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6587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81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12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571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896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876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1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86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4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Layout" Target="../diagrams/layout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12" Type="http://schemas.openxmlformats.org/officeDocument/2006/relationships/diagramData" Target="../diagrams/data2.xml"/><Relationship Id="rId1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0.png"/><Relationship Id="rId5" Type="http://schemas.openxmlformats.org/officeDocument/2006/relationships/diagramLayout" Target="../diagrams/layout1.xml"/><Relationship Id="rId15" Type="http://schemas.openxmlformats.org/officeDocument/2006/relationships/diagramColors" Target="../diagrams/colors2.xml"/><Relationship Id="rId10" Type="http://schemas.openxmlformats.org/officeDocument/2006/relationships/image" Target="../media/image9.png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Relationship Id="rId1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diagramQuickStyle" Target="../diagrams/quickStyle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Layout" Target="../diagrams/layout4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3.xml"/><Relationship Id="rId15" Type="http://schemas.microsoft.com/office/2007/relationships/diagramDrawing" Target="../diagrams/drawing4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9.png"/><Relationship Id="rId14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diagramColors" Target="../diagrams/colors6.xml"/><Relationship Id="rId3" Type="http://schemas.openxmlformats.org/officeDocument/2006/relationships/diagramLayout" Target="../diagrams/layout5.xml"/><Relationship Id="rId7" Type="http://schemas.openxmlformats.org/officeDocument/2006/relationships/image" Target="../media/image8.png"/><Relationship Id="rId12" Type="http://schemas.openxmlformats.org/officeDocument/2006/relationships/diagramQuickStyle" Target="../diagrams/quickStyle6.xml"/><Relationship Id="rId2" Type="http://schemas.openxmlformats.org/officeDocument/2006/relationships/diagramData" Target="../diagrams/data5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5.xml"/><Relationship Id="rId15" Type="http://schemas.openxmlformats.org/officeDocument/2006/relationships/image" Target="../media/image6.png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0.png"/><Relationship Id="rId14" Type="http://schemas.microsoft.com/office/2007/relationships/diagramDrawing" Target="../diagrams/drawin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397" y="2201107"/>
            <a:ext cx="8062175" cy="9027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декларация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 Нефтеюганского района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890772" y="3079610"/>
            <a:ext cx="725756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811370" y="3202384"/>
            <a:ext cx="7389412" cy="15756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поддержка жителей Нефтеюганского района на 2019-2024 годы и на период до 2030 года»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(постановление администрации Нефтеюганского района от 22.11.2016 № 2075-па-нпа)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8ED591B-60D1-4DDA-8D64-7F778B066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91" y="0"/>
            <a:ext cx="1759218" cy="220110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113E104A-847B-4F0C-9668-1EF3218D719E}"/>
              </a:ext>
            </a:extLst>
          </p:cNvPr>
          <p:cNvSpPr txBox="1">
            <a:spLocks/>
          </p:cNvSpPr>
          <p:nvPr/>
        </p:nvSpPr>
        <p:spPr>
          <a:xfrm>
            <a:off x="39554" y="6197200"/>
            <a:ext cx="9064891" cy="543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по опеке и попечительству администрации Нефтеюганского района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0213" y="5140716"/>
            <a:ext cx="33862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СОГЛАСОВАНО	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Заместитель главы района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В.Г.Михалев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программы, млн. рублей</a:t>
            </a:r>
            <a:endParaRPr lang="en-US" sz="2600" b="1" dirty="0"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36882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058152"/>
              </p:ext>
            </p:extLst>
          </p:nvPr>
        </p:nvGraphicFramePr>
        <p:xfrm>
          <a:off x="2169510" y="1607225"/>
          <a:ext cx="2466883" cy="4341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68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1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7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303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07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07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70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81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84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3713" y="2010580"/>
            <a:ext cx="327804" cy="334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90658" y="2880932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905233" y="2010580"/>
            <a:ext cx="11682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1,67786245 </a:t>
            </a:r>
            <a:endParaRPr lang="ru-RU" sz="1600" dirty="0">
              <a:solidFill>
                <a:prstClr val="black"/>
              </a:solidFill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905232" y="3719711"/>
            <a:ext cx="1168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0,73085651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751759" y="2880932"/>
            <a:ext cx="13217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66,86113000</a:t>
            </a:r>
            <a:endParaRPr lang="ru-RU" sz="1600" dirty="0">
              <a:solidFill>
                <a:prstClr val="black"/>
              </a:solidFill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=""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7467031"/>
              </p:ext>
            </p:extLst>
          </p:nvPr>
        </p:nvGraphicFramePr>
        <p:xfrm>
          <a:off x="3943188" y="1238250"/>
          <a:ext cx="5084781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602311" y="3488879"/>
            <a:ext cx="18931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69,26984896</a:t>
            </a:r>
            <a:endParaRPr lang="ru-RU" sz="20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5233" y="4590034"/>
            <a:ext cx="1168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0,00000000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13713" y="4607699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0"/>
            <a:ext cx="1017587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040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61938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за реализацию</a:t>
            </a:r>
          </a:p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5191" y="1365162"/>
            <a:ext cx="8208201" cy="4855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 муниципальной программы: </a:t>
            </a:r>
          </a:p>
          <a:p>
            <a:pPr lvl="0" algn="just"/>
            <a:endParaRPr lang="ru-RU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Нефтеюганского района  (отдел по опеке и попечительству).</a:t>
            </a:r>
          </a:p>
          <a:p>
            <a:pPr marL="285750" lvl="0" indent="-285750" algn="just">
              <a:buFontTx/>
              <a:buChar char="-"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Соисполнители муниципальной программы: </a:t>
            </a:r>
          </a:p>
          <a:p>
            <a:pPr lvl="0" algn="just"/>
            <a:endParaRPr lang="ru-RU" sz="105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имущественных отношений Нефтеюганского района; </a:t>
            </a:r>
          </a:p>
          <a:p>
            <a:pPr marL="285750" lvl="0" indent="-285750" algn="just">
              <a:buFontTx/>
              <a:buChar char="-"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«Управление по делам администрации Нефтеюганского района»;</a:t>
            </a:r>
          </a:p>
          <a:p>
            <a:pPr marL="285750" lvl="0" indent="-285750" algn="just">
              <a:buFontTx/>
              <a:buChar char="-"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  администрация Нефтеюганского района (отдел по делам </a:t>
            </a:r>
          </a:p>
          <a:p>
            <a:pPr lvl="0" algn="just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несовершеннолетних, защите их прав);</a:t>
            </a:r>
          </a:p>
          <a:p>
            <a:pPr marL="285750" lvl="0" indent="-285750" algn="just">
              <a:buFontTx/>
              <a:buChar char="-"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управление по вопросам местного самоуправления и обращениям граждан администрации Нефтеюганского района.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93300" y="3624205"/>
            <a:ext cx="2434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017523" y="4594922"/>
            <a:ext cx="58580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A25D071-A4FC-452B-8C6D-2E2E5603AB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855343" y="1612160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794400" y="1612160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224556" y="148951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667" y="1612160"/>
            <a:ext cx="912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1942413" y="3386045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204689" y="320732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9871" y="3285827"/>
            <a:ext cx="1202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sp>
        <p:nvSpPr>
          <p:cNvPr id="34" name="Овал 33"/>
          <p:cNvSpPr/>
          <p:nvPr/>
        </p:nvSpPr>
        <p:spPr>
          <a:xfrm>
            <a:off x="211408" y="430037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6292" y="4445450"/>
            <a:ext cx="1202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186977" y="1295867"/>
            <a:ext cx="6617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устойчивого естественного роста численности населения, снижение уровня бедности, повышение качества жизни жителей Нефтеюганского района.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77172" y="2562625"/>
            <a:ext cx="6486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МУНИЦИПАЛЬНОЙ ПРОГРАММЫ: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338809" y="3207321"/>
            <a:ext cx="643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buClr>
                <a:srgbClr val="000000"/>
              </a:buClr>
              <a:tabLst>
                <a:tab pos="21590" algn="l"/>
              </a:tabLst>
            </a:pPr>
            <a:r>
              <a:rPr lang="ru-RU" dirty="0">
                <a:latin typeface="Times New Roman"/>
                <a:ea typeface="Times New Roman"/>
              </a:rPr>
              <a:t>Устойчивое демографическое развитие. Оказание государственной поддержки семьям, имеющим детей. 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374171" y="4386097"/>
            <a:ext cx="6367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pc="-20" dirty="0">
                <a:latin typeface="Times New Roman"/>
                <a:ea typeface="Times New Roman"/>
              </a:rPr>
              <a:t>Получение социальной поддержки отдельными</a:t>
            </a:r>
            <a:r>
              <a:rPr lang="ru-RU" dirty="0">
                <a:latin typeface="Times New Roman"/>
                <a:ea typeface="Times New Roman"/>
              </a:rPr>
              <a:t> категориями граждан.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A25D071-A4FC-452B-8C6D-2E2E5603AB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9" name="Группа 28"/>
          <p:cNvGrpSpPr/>
          <p:nvPr/>
        </p:nvGrpSpPr>
        <p:grpSpPr>
          <a:xfrm>
            <a:off x="1986876" y="4495559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32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r="8660"/>
          <a:stretch/>
        </p:blipFill>
        <p:spPr bwMode="auto">
          <a:xfrm>
            <a:off x="2876989" y="3499163"/>
            <a:ext cx="3745519" cy="234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4164" y="139222"/>
            <a:ext cx="8033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1: Устойчивое демографическое развитие. Оказание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государственной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семьям, имеющим детей.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8978" y="1884195"/>
            <a:ext cx="2518426" cy="2335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/>
                <a:ea typeface="Times New Roman"/>
              </a:rPr>
              <a:t>Дополнительные гарантии и дополнительные меры социальной поддержки детей-сирот и детей, оставшихся без попечения родителей, лиц из их числа, а также граждан, принявших на воспитание детей-сирот и детей, оставшихся без попечения родителей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54920" y="1884194"/>
            <a:ext cx="40284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Предоставление мер социальной поддержки для детей-сирот и детей, оставшихся без попечения родителей, лиц из их числа, а также граждан, принявших на воспитание детей-сирот и детей, оставшихся без попечения родителей, в том числе предоставление бюджетам муниципальных образований Ханты-Мансийского автономного округа - Югры субвенций из бюджета Ханты-Мансийского автономного округа -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Югры;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56330" y="1898724"/>
            <a:ext cx="22287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Главный специалист отдела по опеке и попечительству администрации Нефтеюганского района – Щербакова Г.А.</a:t>
            </a:r>
          </a:p>
          <a:p>
            <a:pPr algn="just"/>
            <a:endParaRPr lang="ru-RU" sz="1400" dirty="0">
              <a:latin typeface="Times New Roman"/>
              <a:ea typeface="Times New Roman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38466744"/>
              </p:ext>
            </p:extLst>
          </p:nvPr>
        </p:nvGraphicFramePr>
        <p:xfrm>
          <a:off x="144164" y="5916146"/>
          <a:ext cx="4801909" cy="822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2717404" y="1192226"/>
            <a:ext cx="390510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86257" y="1203301"/>
            <a:ext cx="2156026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34777" y="1239501"/>
            <a:ext cx="2133043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877963" y="1323738"/>
            <a:ext cx="15182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62649" y="1334813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365795" y="1246697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2543960" y="1164057"/>
            <a:ext cx="666058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21" y="1275018"/>
            <a:ext cx="449160" cy="459564"/>
          </a:xfrm>
          <a:prstGeom prst="rect">
            <a:avLst/>
          </a:prstGeom>
        </p:spPr>
      </p:pic>
      <p:sp>
        <p:nvSpPr>
          <p:cNvPr id="50" name="Овал 49"/>
          <p:cNvSpPr/>
          <p:nvPr/>
        </p:nvSpPr>
        <p:spPr>
          <a:xfrm>
            <a:off x="6683356" y="1202708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88" y="1349852"/>
            <a:ext cx="475486" cy="450824"/>
          </a:xfrm>
          <a:prstGeom prst="rect">
            <a:avLst/>
          </a:prstGeom>
        </p:spPr>
      </p:pic>
      <p:sp>
        <p:nvSpPr>
          <p:cNvPr id="52" name="Овал 51"/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21DEAFAB-50DA-4A37-A7F8-50D6223F65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6326408"/>
              </p:ext>
            </p:extLst>
          </p:nvPr>
        </p:nvGraphicFramePr>
        <p:xfrm>
          <a:off x="160267" y="5918426"/>
          <a:ext cx="8807553" cy="822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0555A7A5-0A27-424A-95C1-D8020E54AD8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2250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4164" y="139222"/>
            <a:ext cx="8033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1: Устойчивое демографическое развитие. Оказание государственной поддержки семьям, имеющим детей.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654920" y="1885374"/>
            <a:ext cx="3967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>
              <a:latin typeface="Times New Roman"/>
              <a:ea typeface="Times New Roman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22508" y="1898724"/>
            <a:ext cx="2366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Начальник отдела по реализации жилищных программ департамента имущественных отношений Нефтеюганского района – Гончаренко Т.Л.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30539194"/>
              </p:ext>
            </p:extLst>
          </p:nvPr>
        </p:nvGraphicFramePr>
        <p:xfrm>
          <a:off x="144164" y="5916146"/>
          <a:ext cx="4801909" cy="822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2717404" y="1192226"/>
            <a:ext cx="390510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86257" y="1203301"/>
            <a:ext cx="2156026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34777" y="1239501"/>
            <a:ext cx="2133043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877963" y="1323738"/>
            <a:ext cx="15182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62649" y="1334813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365795" y="1246697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2543960" y="1164057"/>
            <a:ext cx="666058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21" y="1275018"/>
            <a:ext cx="449160" cy="459564"/>
          </a:xfrm>
          <a:prstGeom prst="rect">
            <a:avLst/>
          </a:prstGeom>
        </p:spPr>
      </p:pic>
      <p:sp>
        <p:nvSpPr>
          <p:cNvPr id="50" name="Овал 49"/>
          <p:cNvSpPr/>
          <p:nvPr/>
        </p:nvSpPr>
        <p:spPr>
          <a:xfrm>
            <a:off x="6683356" y="1202708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88" y="1349852"/>
            <a:ext cx="475486" cy="450824"/>
          </a:xfrm>
          <a:prstGeom prst="rect">
            <a:avLst/>
          </a:prstGeom>
        </p:spPr>
      </p:pic>
      <p:sp>
        <p:nvSpPr>
          <p:cNvPr id="52" name="Овал 51"/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21DEAFAB-50DA-4A37-A7F8-50D6223F65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3941939"/>
              </p:ext>
            </p:extLst>
          </p:nvPr>
        </p:nvGraphicFramePr>
        <p:xfrm>
          <a:off x="144164" y="5802594"/>
          <a:ext cx="8807553" cy="1100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0555A7A5-0A27-424A-95C1-D8020E54AD8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876989" y="1898724"/>
            <a:ext cx="3745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Дополнительные гарантии прав на имущество и жилые помещения для детей-сирот и детей, оставшихся без попечения родителей, лиц из числа детей-сирот и детей, оставшихся без попечения родителей.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0920"/>
            <a:ext cx="2919856" cy="259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164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20091A1-C4D0-4C76-A2C4-CAF949B77EB7}"/>
              </a:ext>
            </a:extLst>
          </p:cNvPr>
          <p:cNvSpPr txBox="1"/>
          <p:nvPr/>
        </p:nvSpPr>
        <p:spPr>
          <a:xfrm>
            <a:off x="0" y="41235"/>
            <a:ext cx="81773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1: Устойчивое демографическое развитие. Оказание государственной поддержки семьям, имеющим детей. . </a:t>
            </a:r>
          </a:p>
          <a:p>
            <a:pPr marL="1076325" indent="-1076325"/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44158B-095E-43C4-B0DB-8BDE93C99A86}"/>
              </a:ext>
            </a:extLst>
          </p:cNvPr>
          <p:cNvSpPr/>
          <p:nvPr/>
        </p:nvSpPr>
        <p:spPr>
          <a:xfrm>
            <a:off x="304675" y="1991227"/>
            <a:ext cx="2323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/>
                <a:ea typeface="Times New Roman"/>
              </a:rPr>
              <a:t>Организация деятельности по опеке и попечительству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0B519AF-95EE-48A4-89CC-68B0D925C40B}"/>
              </a:ext>
            </a:extLst>
          </p:cNvPr>
          <p:cNvSpPr/>
          <p:nvPr/>
        </p:nvSpPr>
        <p:spPr>
          <a:xfrm>
            <a:off x="2897746" y="1885711"/>
            <a:ext cx="35030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Предоставление бюджетам муниципальных образований Ханты-Мансийского автономного округа – Югры субвенции из бюджета Ханты-Мансийского автономного округа - Югры на осуществление переданных отдельных государственных полномочий в сфере опеки и попечительства.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400" dirty="0">
              <a:latin typeface="Times New Roman"/>
              <a:ea typeface="Times New Roman"/>
            </a:endParaRPr>
          </a:p>
          <a:p>
            <a:pPr algn="just"/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CDA6FC7-7880-44D2-B5B1-792C26D53697}"/>
              </a:ext>
            </a:extLst>
          </p:cNvPr>
          <p:cNvSpPr/>
          <p:nvPr/>
        </p:nvSpPr>
        <p:spPr>
          <a:xfrm>
            <a:off x="6333423" y="1965939"/>
            <a:ext cx="281057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Главный специалист отдела по опеке и попечительству администрации Нефтеюганского района – Щербакова Г.А.</a:t>
            </a:r>
          </a:p>
          <a:p>
            <a:pPr algn="just"/>
            <a:endParaRPr lang="ru-RU" sz="1300" dirty="0">
              <a:latin typeface="Times New Roman"/>
              <a:ea typeface="Times New Roman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="" xmlns:a16="http://schemas.microsoft.com/office/drawing/2014/main" id="{3C476FE1-EC0A-4A4A-B9C8-127B20A90E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0851016"/>
              </p:ext>
            </p:extLst>
          </p:nvPr>
        </p:nvGraphicFramePr>
        <p:xfrm>
          <a:off x="144164" y="5916146"/>
          <a:ext cx="4801909" cy="822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4033D58-67A9-4D2B-A1BC-8765FECB0EEB}"/>
              </a:ext>
            </a:extLst>
          </p:cNvPr>
          <p:cNvSpPr/>
          <p:nvPr/>
        </p:nvSpPr>
        <p:spPr>
          <a:xfrm>
            <a:off x="3309388" y="1215394"/>
            <a:ext cx="290456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4CEBE8D-0E29-435B-94B6-CD1B7B561916}"/>
              </a:ext>
            </a:extLst>
          </p:cNvPr>
          <p:cNvSpPr/>
          <p:nvPr/>
        </p:nvSpPr>
        <p:spPr>
          <a:xfrm>
            <a:off x="286256" y="1203301"/>
            <a:ext cx="2719241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8E5EAB3-A578-48F6-B35E-4F37595CE6C0}"/>
              </a:ext>
            </a:extLst>
          </p:cNvPr>
          <p:cNvSpPr/>
          <p:nvPr/>
        </p:nvSpPr>
        <p:spPr>
          <a:xfrm>
            <a:off x="6552241" y="1241018"/>
            <a:ext cx="2532887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658042F-FE6D-4DA1-8913-F765C1123229}"/>
              </a:ext>
            </a:extLst>
          </p:cNvPr>
          <p:cNvSpPr/>
          <p:nvPr/>
        </p:nvSpPr>
        <p:spPr>
          <a:xfrm>
            <a:off x="4041665" y="1320008"/>
            <a:ext cx="17028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E666557-DC68-46E6-89B9-B57D5993D13C}"/>
              </a:ext>
            </a:extLst>
          </p:cNvPr>
          <p:cNvSpPr/>
          <p:nvPr/>
        </p:nvSpPr>
        <p:spPr>
          <a:xfrm>
            <a:off x="998674" y="1326091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4DAF06D-1100-4A6D-A06F-089D563324FC}"/>
              </a:ext>
            </a:extLst>
          </p:cNvPr>
          <p:cNvSpPr/>
          <p:nvPr/>
        </p:nvSpPr>
        <p:spPr>
          <a:xfrm>
            <a:off x="7083259" y="1248214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377D9CBD-0531-42E5-B74A-926673672935}"/>
              </a:ext>
            </a:extLst>
          </p:cNvPr>
          <p:cNvSpPr/>
          <p:nvPr/>
        </p:nvSpPr>
        <p:spPr>
          <a:xfrm>
            <a:off x="3131596" y="1202708"/>
            <a:ext cx="747039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B5A83DC-F100-43F7-88AE-D1308CBF40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905" y="1298186"/>
            <a:ext cx="503770" cy="459564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BDFB80B2-EF4C-413E-A184-1E69C23BBE11}"/>
              </a:ext>
            </a:extLst>
          </p:cNvPr>
          <p:cNvSpPr/>
          <p:nvPr/>
        </p:nvSpPr>
        <p:spPr>
          <a:xfrm>
            <a:off x="6400820" y="1204225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B504878F-57FC-452C-B72F-6BBF7CE27F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152" y="1351369"/>
            <a:ext cx="475486" cy="450824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="" xmlns:a16="http://schemas.microsoft.com/office/drawing/2014/main" id="{787CB292-5818-42F1-A614-E56D8B462012}"/>
              </a:ext>
            </a:extLst>
          </p:cNvPr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128D4225-8668-470B-A03A-12DBB0B1E7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C5F0C588-619C-4B7D-A649-D90DB045072D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="" xmlns:a16="http://schemas.microsoft.com/office/drawing/2014/main" id="{F351B4D2-532E-48C9-9E00-FD15CE1581A7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="" xmlns:a16="http://schemas.microsoft.com/office/drawing/2014/main" id="{FFDB6793-1134-4417-BD3D-AC2B373AA82F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24" name="Схема 23">
            <a:extLst>
              <a:ext uri="{FF2B5EF4-FFF2-40B4-BE49-F238E27FC236}">
                <a16:creationId xmlns="" xmlns:a16="http://schemas.microsoft.com/office/drawing/2014/main" id="{06E825D4-4C18-49A8-9E74-EE8F561F9E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7170150"/>
              </p:ext>
            </p:extLst>
          </p:nvPr>
        </p:nvGraphicFramePr>
        <p:xfrm>
          <a:off x="87066" y="6194738"/>
          <a:ext cx="8807553" cy="663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D69F6E90-3AD0-4034-9076-DA6120220C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0" y="3262964"/>
            <a:ext cx="3261025" cy="265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57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20091A1-C4D0-4C76-A2C4-CAF949B77EB7}"/>
              </a:ext>
            </a:extLst>
          </p:cNvPr>
          <p:cNvSpPr txBox="1"/>
          <p:nvPr/>
        </p:nvSpPr>
        <p:spPr>
          <a:xfrm>
            <a:off x="0" y="41235"/>
            <a:ext cx="8046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1: Устойчивое демографическое развитие. Оказание государственной поддержки семьям, имеющим детей.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44158B-095E-43C4-B0DB-8BDE93C99A86}"/>
              </a:ext>
            </a:extLst>
          </p:cNvPr>
          <p:cNvSpPr/>
          <p:nvPr/>
        </p:nvSpPr>
        <p:spPr>
          <a:xfrm>
            <a:off x="196595" y="1845652"/>
            <a:ext cx="2338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latin typeface="Times New Roman"/>
                <a:ea typeface="Times New Roman"/>
              </a:rPr>
              <a:t>Популяризация семейных ценностей и защита интересов детей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CDA6FC7-7880-44D2-B5B1-792C26D53697}"/>
              </a:ext>
            </a:extLst>
          </p:cNvPr>
          <p:cNvSpPr/>
          <p:nvPr/>
        </p:nvSpPr>
        <p:spPr>
          <a:xfrm>
            <a:off x="6320152" y="1666025"/>
            <a:ext cx="2803585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300" dirty="0">
              <a:latin typeface="Times New Roman"/>
              <a:ea typeface="Times New Roman"/>
            </a:endParaRPr>
          </a:p>
          <a:p>
            <a:pPr algn="just"/>
            <a:endParaRPr lang="ru-RU" sz="1400" dirty="0">
              <a:latin typeface="Times New Roman"/>
              <a:ea typeface="Times New Roman"/>
            </a:endParaRPr>
          </a:p>
          <a:p>
            <a:pPr algn="just"/>
            <a:r>
              <a:rPr lang="ru-RU" sz="1400" dirty="0">
                <a:latin typeface="Times New Roman"/>
                <a:ea typeface="Times New Roman"/>
              </a:rPr>
              <a:t>Начальник отдела по делам несовершеннолетних, защите их прав администрации Нефтеюганского района – </a:t>
            </a:r>
            <a:r>
              <a:rPr lang="ru-RU" sz="1400" dirty="0" err="1">
                <a:latin typeface="Times New Roman"/>
                <a:ea typeface="Times New Roman"/>
              </a:rPr>
              <a:t>Малтакова</a:t>
            </a:r>
            <a:r>
              <a:rPr lang="ru-RU" sz="1400" dirty="0">
                <a:latin typeface="Times New Roman"/>
                <a:ea typeface="Times New Roman"/>
              </a:rPr>
              <a:t> В.В.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4033D58-67A9-4D2B-A1BC-8765FECB0EEB}"/>
              </a:ext>
            </a:extLst>
          </p:cNvPr>
          <p:cNvSpPr/>
          <p:nvPr/>
        </p:nvSpPr>
        <p:spPr>
          <a:xfrm>
            <a:off x="2738070" y="1214994"/>
            <a:ext cx="343840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4CEBE8D-0E29-435B-94B6-CD1B7B561916}"/>
              </a:ext>
            </a:extLst>
          </p:cNvPr>
          <p:cNvSpPr/>
          <p:nvPr/>
        </p:nvSpPr>
        <p:spPr>
          <a:xfrm>
            <a:off x="286257" y="1203301"/>
            <a:ext cx="2158712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8E5EAB3-A578-48F6-B35E-4F37595CE6C0}"/>
              </a:ext>
            </a:extLst>
          </p:cNvPr>
          <p:cNvSpPr/>
          <p:nvPr/>
        </p:nvSpPr>
        <p:spPr>
          <a:xfrm>
            <a:off x="6471573" y="1235650"/>
            <a:ext cx="2613555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658042F-FE6D-4DA1-8913-F765C1123229}"/>
              </a:ext>
            </a:extLst>
          </p:cNvPr>
          <p:cNvSpPr/>
          <p:nvPr/>
        </p:nvSpPr>
        <p:spPr>
          <a:xfrm>
            <a:off x="3470347" y="1319608"/>
            <a:ext cx="2533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E666557-DC68-46E6-89B9-B57D5993D13C}"/>
              </a:ext>
            </a:extLst>
          </p:cNvPr>
          <p:cNvSpPr/>
          <p:nvPr/>
        </p:nvSpPr>
        <p:spPr>
          <a:xfrm>
            <a:off x="841520" y="1327471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4DAF06D-1100-4A6D-A06F-089D563324FC}"/>
              </a:ext>
            </a:extLst>
          </p:cNvPr>
          <p:cNvSpPr/>
          <p:nvPr/>
        </p:nvSpPr>
        <p:spPr>
          <a:xfrm>
            <a:off x="7002591" y="1242846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377D9CBD-0531-42E5-B74A-926673672935}"/>
              </a:ext>
            </a:extLst>
          </p:cNvPr>
          <p:cNvSpPr/>
          <p:nvPr/>
        </p:nvSpPr>
        <p:spPr>
          <a:xfrm>
            <a:off x="2560278" y="1202308"/>
            <a:ext cx="747039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B5A83DC-F100-43F7-88AE-D1308CBF4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587" y="1297786"/>
            <a:ext cx="503770" cy="459564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BDFB80B2-EF4C-413E-A184-1E69C23BBE11}"/>
              </a:ext>
            </a:extLst>
          </p:cNvPr>
          <p:cNvSpPr/>
          <p:nvPr/>
        </p:nvSpPr>
        <p:spPr>
          <a:xfrm>
            <a:off x="6320152" y="1198857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B504878F-57FC-452C-B72F-6BBF7CE27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484" y="1346001"/>
            <a:ext cx="475486" cy="450824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="" xmlns:a16="http://schemas.microsoft.com/office/drawing/2014/main" id="{787CB292-5818-42F1-A614-E56D8B462012}"/>
              </a:ext>
            </a:extLst>
          </p:cNvPr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128D4225-8668-470B-A03A-12DBB0B1E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C5F0C588-619C-4B7D-A649-D90DB045072D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="" xmlns:a16="http://schemas.microsoft.com/office/drawing/2014/main" id="{F351B4D2-532E-48C9-9E00-FD15CE1581A7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="" xmlns:a16="http://schemas.microsoft.com/office/drawing/2014/main" id="{FFDB6793-1134-4417-BD3D-AC2B373AA82F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D69F6E90-3AD0-4034-9076-DA6120220C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A24186C7-BDE0-49C1-8A38-1FFBCEC0C438}"/>
              </a:ext>
            </a:extLst>
          </p:cNvPr>
          <p:cNvGrpSpPr/>
          <p:nvPr/>
        </p:nvGrpSpPr>
        <p:grpSpPr>
          <a:xfrm>
            <a:off x="0" y="5915240"/>
            <a:ext cx="8798951" cy="860945"/>
            <a:chOff x="8601" y="0"/>
            <a:chExt cx="8798951" cy="822516"/>
          </a:xfrm>
        </p:grpSpPr>
        <p:sp>
          <p:nvSpPr>
            <p:cNvPr id="36" name="Стрелка: шеврон 35">
              <a:extLst>
                <a:ext uri="{FF2B5EF4-FFF2-40B4-BE49-F238E27FC236}">
                  <a16:creationId xmlns="" xmlns:a16="http://schemas.microsoft.com/office/drawing/2014/main" id="{64CF7CF8-05AC-4E32-A7BC-16DCE0F6F32E}"/>
                </a:ext>
              </a:extLst>
            </p:cNvPr>
            <p:cNvSpPr/>
            <p:nvPr/>
          </p:nvSpPr>
          <p:spPr>
            <a:xfrm>
              <a:off x="8601" y="0"/>
              <a:ext cx="8798951" cy="822516"/>
            </a:xfrm>
            <a:prstGeom prst="chevron">
              <a:avLst/>
            </a:prstGeom>
            <a:solidFill>
              <a:srgbClr val="007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трелка: шеврон 4">
              <a:extLst>
                <a:ext uri="{FF2B5EF4-FFF2-40B4-BE49-F238E27FC236}">
                  <a16:creationId xmlns="" xmlns:a16="http://schemas.microsoft.com/office/drawing/2014/main" id="{9CA624FA-B1F7-45EB-A9AE-5F19BA24A8D7}"/>
                </a:ext>
              </a:extLst>
            </p:cNvPr>
            <p:cNvSpPr txBox="1"/>
            <p:nvPr/>
          </p:nvSpPr>
          <p:spPr>
            <a:xfrm>
              <a:off x="419859" y="71790"/>
              <a:ext cx="8064791" cy="678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08" tIns="21336" rIns="21336" bIns="21336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latin typeface="Times New Roman" panose="02020603050405020304" pitchFamily="18" charset="0"/>
                  <a:cs typeface="Traditional Arabic" panose="020B0604020202020204" pitchFamily="18" charset="-78"/>
                </a:rPr>
                <a:t>	</a:t>
              </a:r>
              <a:r>
                <a:rPr lang="ru-RU" sz="1300" b="1" dirty="0">
                  <a:latin typeface="Times New Roman" panose="02020603050405020304" pitchFamily="18" charset="0"/>
                  <a:cs typeface="Traditional Arabic" panose="020B0604020202020204" pitchFamily="18" charset="-78"/>
                </a:rPr>
                <a:t>Исполнение бюджета органа местного самоуправления по исполнению государственных полномочий по созданию и осуществлению деятельности муниципальных комиссий по делам несовершеннолетних и защите их прав, на уровне 100%.</a:t>
              </a:r>
              <a:endParaRPr lang="ru-RU" sz="1300" b="1" u="sng" kern="1200" dirty="0">
                <a:latin typeface="Times New Roman" panose="02020603050405020304" pitchFamily="18" charset="0"/>
                <a:cs typeface="Traditional Arabic" panose="020B0604020202020204" pitchFamily="18" charset="-78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8" t="2884" r="19718" b="5456"/>
          <a:stretch/>
        </p:blipFill>
        <p:spPr bwMode="auto">
          <a:xfrm>
            <a:off x="17831" y="2764623"/>
            <a:ext cx="3341323" cy="315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0B519AF-95EE-48A4-89CC-68B0D925C40B}"/>
              </a:ext>
            </a:extLst>
          </p:cNvPr>
          <p:cNvSpPr/>
          <p:nvPr/>
        </p:nvSpPr>
        <p:spPr>
          <a:xfrm>
            <a:off x="2534630" y="1884787"/>
            <a:ext cx="37216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400" dirty="0">
              <a:latin typeface="Times New Roman"/>
              <a:ea typeface="Times New Roman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Предоставление местным бюджетам субвенции из бюджета Ханты-Мансийского автономного округа - Югры на своевременное и эффективное осуществление переданных для исполнения отдельных государственных полномочий по созданию и осуществлению деятельности муниципальных комиссий по делам несовершеннолетних и защите их прав.</a:t>
            </a:r>
          </a:p>
        </p:txBody>
      </p:sp>
    </p:spTree>
    <p:extLst>
      <p:ext uri="{BB962C8B-B14F-4D97-AF65-F5344CB8AC3E}">
        <p14:creationId xmlns:p14="http://schemas.microsoft.com/office/powerpoint/2010/main" val="93505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20091A1-C4D0-4C76-A2C4-CAF949B77EB7}"/>
              </a:ext>
            </a:extLst>
          </p:cNvPr>
          <p:cNvSpPr txBox="1"/>
          <p:nvPr/>
        </p:nvSpPr>
        <p:spPr>
          <a:xfrm>
            <a:off x="0" y="41235"/>
            <a:ext cx="8046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2:	Получение социальной поддержки отдельными категориями граждан.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144158B-095E-43C4-B0DB-8BDE93C99A86}"/>
              </a:ext>
            </a:extLst>
          </p:cNvPr>
          <p:cNvSpPr/>
          <p:nvPr/>
        </p:nvSpPr>
        <p:spPr>
          <a:xfrm>
            <a:off x="304675" y="1991227"/>
            <a:ext cx="2232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/>
                <a:ea typeface="Times New Roman"/>
              </a:rPr>
              <a:t>Дополнительная мера социальной поддержки отдельным категориям граждан, страдающих хронической почечной недостаточностью </a:t>
            </a:r>
          </a:p>
          <a:p>
            <a:r>
              <a:rPr lang="ru-RU" sz="1400" dirty="0">
                <a:latin typeface="Times New Roman"/>
                <a:ea typeface="Times New Roman"/>
              </a:rPr>
              <a:t>и нуждающихся в процедуре программного гемодиализа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0B519AF-95EE-48A4-89CC-68B0D925C40B}"/>
              </a:ext>
            </a:extLst>
          </p:cNvPr>
          <p:cNvSpPr/>
          <p:nvPr/>
        </p:nvSpPr>
        <p:spPr>
          <a:xfrm>
            <a:off x="2444969" y="1991228"/>
            <a:ext cx="381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Обеспечение мер социальной поддержки отдельным категориям граждан, страдающих хронической почечной недостаточностью и нуждающихся в процедуре программного гемодиализа.</a:t>
            </a:r>
          </a:p>
          <a:p>
            <a:pPr algn="just"/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CDA6FC7-7880-44D2-B5B1-792C26D53697}"/>
              </a:ext>
            </a:extLst>
          </p:cNvPr>
          <p:cNvSpPr/>
          <p:nvPr/>
        </p:nvSpPr>
        <p:spPr>
          <a:xfrm>
            <a:off x="6320152" y="1991228"/>
            <a:ext cx="276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Специалист-эксперт управления по вопросам местного самоуправления и обращениям граждан администрации Нефтеюганского района – </a:t>
            </a:r>
            <a:r>
              <a:rPr lang="ru-RU" sz="1400" dirty="0" err="1">
                <a:latin typeface="Times New Roman"/>
                <a:ea typeface="Times New Roman"/>
              </a:rPr>
              <a:t>Цыброва</a:t>
            </a:r>
            <a:r>
              <a:rPr lang="ru-RU" sz="1400" dirty="0">
                <a:latin typeface="Times New Roman"/>
                <a:ea typeface="Times New Roman"/>
              </a:rPr>
              <a:t> Н.М.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4033D58-67A9-4D2B-A1BC-8765FECB0EEB}"/>
              </a:ext>
            </a:extLst>
          </p:cNvPr>
          <p:cNvSpPr/>
          <p:nvPr/>
        </p:nvSpPr>
        <p:spPr>
          <a:xfrm>
            <a:off x="2738070" y="1214994"/>
            <a:ext cx="343840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4CEBE8D-0E29-435B-94B6-CD1B7B561916}"/>
              </a:ext>
            </a:extLst>
          </p:cNvPr>
          <p:cNvSpPr/>
          <p:nvPr/>
        </p:nvSpPr>
        <p:spPr>
          <a:xfrm>
            <a:off x="286257" y="1203301"/>
            <a:ext cx="2158712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8E5EAB3-A578-48F6-B35E-4F37595CE6C0}"/>
              </a:ext>
            </a:extLst>
          </p:cNvPr>
          <p:cNvSpPr/>
          <p:nvPr/>
        </p:nvSpPr>
        <p:spPr>
          <a:xfrm>
            <a:off x="6471573" y="1235650"/>
            <a:ext cx="2613555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658042F-FE6D-4DA1-8913-F765C1123229}"/>
              </a:ext>
            </a:extLst>
          </p:cNvPr>
          <p:cNvSpPr/>
          <p:nvPr/>
        </p:nvSpPr>
        <p:spPr>
          <a:xfrm>
            <a:off x="3470347" y="1319608"/>
            <a:ext cx="2533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E666557-DC68-46E6-89B9-B57D5993D13C}"/>
              </a:ext>
            </a:extLst>
          </p:cNvPr>
          <p:cNvSpPr/>
          <p:nvPr/>
        </p:nvSpPr>
        <p:spPr>
          <a:xfrm>
            <a:off x="841520" y="1327471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4DAF06D-1100-4A6D-A06F-089D563324FC}"/>
              </a:ext>
            </a:extLst>
          </p:cNvPr>
          <p:cNvSpPr/>
          <p:nvPr/>
        </p:nvSpPr>
        <p:spPr>
          <a:xfrm>
            <a:off x="7002591" y="1242846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377D9CBD-0531-42E5-B74A-926673672935}"/>
              </a:ext>
            </a:extLst>
          </p:cNvPr>
          <p:cNvSpPr/>
          <p:nvPr/>
        </p:nvSpPr>
        <p:spPr>
          <a:xfrm>
            <a:off x="2560278" y="1202308"/>
            <a:ext cx="747039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B5A83DC-F100-43F7-88AE-D1308CBF4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587" y="1297786"/>
            <a:ext cx="503770" cy="459564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BDFB80B2-EF4C-413E-A184-1E69C23BBE11}"/>
              </a:ext>
            </a:extLst>
          </p:cNvPr>
          <p:cNvSpPr/>
          <p:nvPr/>
        </p:nvSpPr>
        <p:spPr>
          <a:xfrm>
            <a:off x="6320152" y="1198857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B504878F-57FC-452C-B72F-6BBF7CE27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484" y="1346001"/>
            <a:ext cx="475486" cy="450824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="" xmlns:a16="http://schemas.microsoft.com/office/drawing/2014/main" id="{787CB292-5818-42F1-A614-E56D8B462012}"/>
              </a:ext>
            </a:extLst>
          </p:cNvPr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128D4225-8668-470B-A03A-12DBB0B1E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C5F0C588-619C-4B7D-A649-D90DB045072D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="" xmlns:a16="http://schemas.microsoft.com/office/drawing/2014/main" id="{F351B4D2-532E-48C9-9E00-FD15CE1581A7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="" xmlns:a16="http://schemas.microsoft.com/office/drawing/2014/main" id="{FFDB6793-1134-4417-BD3D-AC2B373AA82F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D69F6E90-3AD0-4034-9076-DA6120220C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A24186C7-BDE0-49C1-8A38-1FFBCEC0C438}"/>
              </a:ext>
            </a:extLst>
          </p:cNvPr>
          <p:cNvGrpSpPr/>
          <p:nvPr/>
        </p:nvGrpSpPr>
        <p:grpSpPr>
          <a:xfrm>
            <a:off x="155189" y="5999543"/>
            <a:ext cx="8798951" cy="822516"/>
            <a:chOff x="8601" y="0"/>
            <a:chExt cx="8798951" cy="822516"/>
          </a:xfrm>
        </p:grpSpPr>
        <p:sp>
          <p:nvSpPr>
            <p:cNvPr id="36" name="Стрелка: шеврон 35">
              <a:extLst>
                <a:ext uri="{FF2B5EF4-FFF2-40B4-BE49-F238E27FC236}">
                  <a16:creationId xmlns="" xmlns:a16="http://schemas.microsoft.com/office/drawing/2014/main" id="{64CF7CF8-05AC-4E32-A7BC-16DCE0F6F32E}"/>
                </a:ext>
              </a:extLst>
            </p:cNvPr>
            <p:cNvSpPr/>
            <p:nvPr/>
          </p:nvSpPr>
          <p:spPr>
            <a:xfrm>
              <a:off x="8601" y="0"/>
              <a:ext cx="8798951" cy="822516"/>
            </a:xfrm>
            <a:prstGeom prst="chevron">
              <a:avLst/>
            </a:prstGeom>
            <a:solidFill>
              <a:srgbClr val="007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трелка: шеврон 4">
              <a:extLst>
                <a:ext uri="{FF2B5EF4-FFF2-40B4-BE49-F238E27FC236}">
                  <a16:creationId xmlns="" xmlns:a16="http://schemas.microsoft.com/office/drawing/2014/main" id="{9CA624FA-B1F7-45EB-A9AE-5F19BA24A8D7}"/>
                </a:ext>
              </a:extLst>
            </p:cNvPr>
            <p:cNvSpPr txBox="1"/>
            <p:nvPr/>
          </p:nvSpPr>
          <p:spPr>
            <a:xfrm>
              <a:off x="419859" y="0"/>
              <a:ext cx="7976435" cy="822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08" tIns="21336" rIns="21336" bIns="21336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dirty="0">
                  <a:latin typeface="Times New Roman" panose="02020603050405020304" pitchFamily="18" charset="0"/>
                  <a:cs typeface="Traditional Arabic" panose="020B0604020202020204" pitchFamily="18" charset="-78"/>
                </a:rPr>
                <a:t>Доля граждан, обеспеченных мерами социальной поддержки, от численности граждан, имеющих право на их получение и обратившихся за их получением, на уровне 100%.</a:t>
              </a:r>
              <a:endParaRPr lang="ru-RU" sz="1300" b="1" u="sng" kern="1200" dirty="0">
                <a:latin typeface="Times New Roman" panose="02020603050405020304" pitchFamily="18" charset="0"/>
                <a:cs typeface="Traditional Arabic" panose="020B0604020202020204" pitchFamily="18" charset="-78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473" y="3554154"/>
            <a:ext cx="3669001" cy="244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499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</a:t>
            </a:r>
            <a:endParaRPr lang="en-US" sz="28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Группа 54">
            <a:extLst>
              <a:ext uri="{FF2B5EF4-FFF2-40B4-BE49-F238E27FC236}">
                <a16:creationId xmlns=""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=""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6A904203-728D-45B3-90E7-8F2B35E9B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94" y="75502"/>
            <a:ext cx="1016916" cy="127235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Группа 49">
            <a:extLst>
              <a:ext uri="{FF2B5EF4-FFF2-40B4-BE49-F238E27FC236}">
                <a16:creationId xmlns=""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91307" y="1267461"/>
            <a:ext cx="3779652" cy="2008929"/>
            <a:chOff x="2819528" y="1230939"/>
            <a:chExt cx="3270938" cy="1894218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=""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ru-RU">
                <a:solidFill>
                  <a:prstClr val="black"/>
                </a:solidFill>
                <a:latin typeface="Franklin Gothic Medium" pitchFamily="34" charset="0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=""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5"/>
              <a:ext cx="3107508" cy="8996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Доля граждан, обеспеченных мерами социальной поддержки, от численности граждан, имеющих право на их получение и обратившихся за их получением</a:t>
              </a:r>
              <a:endParaRPr lang="ru-RU" sz="1100" dirty="0">
                <a:solidFill>
                  <a:srgbClr val="5B9BD5">
                    <a:lumMod val="50000"/>
                  </a:srgbClr>
                </a:solidFill>
              </a:endParaRP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=""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285313" y="2547461"/>
              <a:ext cx="1305594" cy="509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2800" b="1" dirty="0">
                  <a:solidFill>
                    <a:srgbClr val="00B050"/>
                  </a:solidFill>
                </a:rPr>
                <a:t>100 %</a:t>
              </a: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=""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085819" y="2556554"/>
              <a:ext cx="915643" cy="5095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dirty="0">
                  <a:solidFill>
                    <a:prstClr val="black"/>
                  </a:solidFill>
                </a:rPr>
                <a:t>100%</a:t>
              </a:r>
            </a:p>
          </p:txBody>
        </p:sp>
      </p:grpSp>
      <p:grpSp>
        <p:nvGrpSpPr>
          <p:cNvPr id="72" name="Группа 71">
            <a:extLst>
              <a:ext uri="{FF2B5EF4-FFF2-40B4-BE49-F238E27FC236}">
                <a16:creationId xmlns="" xmlns:a16="http://schemas.microsoft.com/office/drawing/2014/main" id="{9491FEE5-788A-4321-A501-32E895F3CEC1}"/>
              </a:ext>
            </a:extLst>
          </p:cNvPr>
          <p:cNvGrpSpPr/>
          <p:nvPr/>
        </p:nvGrpSpPr>
        <p:grpSpPr>
          <a:xfrm>
            <a:off x="5584272" y="1217947"/>
            <a:ext cx="3430223" cy="2029887"/>
            <a:chOff x="2839317" y="1244108"/>
            <a:chExt cx="3270938" cy="1894218"/>
          </a:xfrm>
        </p:grpSpPr>
        <p:sp>
          <p:nvSpPr>
            <p:cNvPr id="73" name="Скругленный прямоугольник 27">
              <a:extLst>
                <a:ext uri="{FF2B5EF4-FFF2-40B4-BE49-F238E27FC236}">
                  <a16:creationId xmlns="" xmlns:a16="http://schemas.microsoft.com/office/drawing/2014/main" id="{0FD2C8C6-3168-483E-AEBE-BFD41DEA1C53}"/>
                </a:ext>
              </a:extLst>
            </p:cNvPr>
            <p:cNvSpPr/>
            <p:nvPr/>
          </p:nvSpPr>
          <p:spPr>
            <a:xfrm>
              <a:off x="2839317" y="1244108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ru-RU">
                <a:solidFill>
                  <a:prstClr val="black"/>
                </a:solidFill>
                <a:latin typeface="Franklin Gothic Medium" pitchFamily="34" charset="0"/>
              </a:endParaRPr>
            </a:p>
          </p:txBody>
        </p:sp>
        <p:sp>
          <p:nvSpPr>
            <p:cNvPr id="74" name="Прямоугольник 73">
              <a:extLst>
                <a:ext uri="{FF2B5EF4-FFF2-40B4-BE49-F238E27FC236}">
                  <a16:creationId xmlns="" xmlns:a16="http://schemas.microsoft.com/office/drawing/2014/main" id="{1514FAD2-7D96-470B-A3A0-4CAE203DE7D9}"/>
                </a:ext>
              </a:extLst>
            </p:cNvPr>
            <p:cNvSpPr/>
            <p:nvPr/>
          </p:nvSpPr>
          <p:spPr>
            <a:xfrm>
              <a:off x="2839317" y="1306400"/>
              <a:ext cx="3270938" cy="890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Исполнение бюджета органа местного самоуправления по исполнению  государственных полномочий в сфере опеки и попечительства </a:t>
              </a:r>
              <a:endParaRPr lang="ru-RU" sz="1100" dirty="0">
                <a:solidFill>
                  <a:srgbClr val="5B9BD5">
                    <a:lumMod val="50000"/>
                  </a:srgbClr>
                </a:solidFill>
              </a:endParaRPr>
            </a:p>
          </p:txBody>
        </p:sp>
        <p:sp>
          <p:nvSpPr>
            <p:cNvPr id="76" name="Прямоугольник 75">
              <a:extLst>
                <a:ext uri="{FF2B5EF4-FFF2-40B4-BE49-F238E27FC236}">
                  <a16:creationId xmlns="" xmlns:a16="http://schemas.microsoft.com/office/drawing/2014/main" id="{CD4E7AA2-45DA-45D3-BE44-8EA1C2FF04EE}"/>
                </a:ext>
              </a:extLst>
            </p:cNvPr>
            <p:cNvSpPr/>
            <p:nvPr/>
          </p:nvSpPr>
          <p:spPr>
            <a:xfrm>
              <a:off x="4958197" y="2643084"/>
              <a:ext cx="1025974" cy="488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b="1" dirty="0">
                  <a:solidFill>
                    <a:srgbClr val="00B050"/>
                  </a:solidFill>
                </a:rPr>
                <a:t>100 %</a:t>
              </a:r>
            </a:p>
          </p:txBody>
        </p:sp>
        <p:sp>
          <p:nvSpPr>
            <p:cNvPr id="77" name="Прямоугольник 76">
              <a:extLst>
                <a:ext uri="{FF2B5EF4-FFF2-40B4-BE49-F238E27FC236}">
                  <a16:creationId xmlns="" xmlns:a16="http://schemas.microsoft.com/office/drawing/2014/main" id="{711F91D1-DA17-461A-85BD-1388F8E9136A}"/>
                </a:ext>
              </a:extLst>
            </p:cNvPr>
            <p:cNvSpPr/>
            <p:nvPr/>
          </p:nvSpPr>
          <p:spPr>
            <a:xfrm>
              <a:off x="3355537" y="2650076"/>
              <a:ext cx="1021388" cy="488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dirty="0">
                  <a:solidFill>
                    <a:prstClr val="black"/>
                  </a:solidFill>
                </a:rPr>
                <a:t>100 %</a:t>
              </a: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="" xmlns:a16="http://schemas.microsoft.com/office/drawing/2014/main" id="{C1073560-2AF1-4D0D-8D59-E915CA13C805}"/>
              </a:ext>
            </a:extLst>
          </p:cNvPr>
          <p:cNvGrpSpPr/>
          <p:nvPr/>
        </p:nvGrpSpPr>
        <p:grpSpPr>
          <a:xfrm>
            <a:off x="5509116" y="4158114"/>
            <a:ext cx="3550994" cy="2599235"/>
            <a:chOff x="2839317" y="1282571"/>
            <a:chExt cx="3270938" cy="1899076"/>
          </a:xfrm>
        </p:grpSpPr>
        <p:sp>
          <p:nvSpPr>
            <p:cNvPr id="80" name="Скругленный прямоугольник 27">
              <a:extLst>
                <a:ext uri="{FF2B5EF4-FFF2-40B4-BE49-F238E27FC236}">
                  <a16:creationId xmlns="" xmlns:a16="http://schemas.microsoft.com/office/drawing/2014/main" id="{13A3CCA7-C901-48FD-AB0B-07CA342D99F1}"/>
                </a:ext>
              </a:extLst>
            </p:cNvPr>
            <p:cNvSpPr/>
            <p:nvPr/>
          </p:nvSpPr>
          <p:spPr>
            <a:xfrm>
              <a:off x="2839317" y="1282571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ru-RU">
                <a:solidFill>
                  <a:prstClr val="black"/>
                </a:solidFill>
                <a:latin typeface="Franklin Gothic Medium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="" xmlns:a16="http://schemas.microsoft.com/office/drawing/2014/main" id="{0AF94A67-6117-4D65-BDC0-6C659E41C97D}"/>
                </a:ext>
              </a:extLst>
            </p:cNvPr>
            <p:cNvSpPr/>
            <p:nvPr/>
          </p:nvSpPr>
          <p:spPr>
            <a:xfrm>
              <a:off x="2908546" y="1430874"/>
              <a:ext cx="3159692" cy="1011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Исполнение бюджета органа местного самоуправления по исполнению  государственных полномочий по созданию и осуществлению деятельности муниципальных комиссий по делам несовершеннолетних и защите их прав</a:t>
              </a:r>
              <a:endParaRPr lang="ru-RU" sz="1100" dirty="0">
                <a:solidFill>
                  <a:srgbClr val="5B9BD5">
                    <a:lumMod val="50000"/>
                  </a:srgbClr>
                </a:solidFill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="" xmlns:a16="http://schemas.microsoft.com/office/drawing/2014/main" id="{1610C322-86BB-48AE-927B-F955EC61824F}"/>
                </a:ext>
              </a:extLst>
            </p:cNvPr>
            <p:cNvSpPr/>
            <p:nvPr/>
          </p:nvSpPr>
          <p:spPr>
            <a:xfrm>
              <a:off x="4993090" y="2750297"/>
              <a:ext cx="991080" cy="431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b="1" dirty="0">
                  <a:solidFill>
                    <a:srgbClr val="00B050"/>
                  </a:solidFill>
                </a:rPr>
                <a:t>100 %</a:t>
              </a: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="" xmlns:a16="http://schemas.microsoft.com/office/drawing/2014/main" id="{6FB31974-01E0-4831-A679-8667686F8C45}"/>
                </a:ext>
              </a:extLst>
            </p:cNvPr>
            <p:cNvSpPr/>
            <p:nvPr/>
          </p:nvSpPr>
          <p:spPr>
            <a:xfrm>
              <a:off x="3222950" y="2746079"/>
              <a:ext cx="986651" cy="431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dirty="0">
                  <a:solidFill>
                    <a:prstClr val="black"/>
                  </a:solidFill>
                </a:rPr>
                <a:t>100 %</a:t>
              </a:r>
            </a:p>
          </p:txBody>
        </p:sp>
      </p:grpSp>
      <p:grpSp>
        <p:nvGrpSpPr>
          <p:cNvPr id="85" name="Группа 84">
            <a:extLst>
              <a:ext uri="{FF2B5EF4-FFF2-40B4-BE49-F238E27FC236}">
                <a16:creationId xmlns="" xmlns:a16="http://schemas.microsoft.com/office/drawing/2014/main" id="{38F10030-4A44-49C4-84C6-3A4AB500AA70}"/>
              </a:ext>
            </a:extLst>
          </p:cNvPr>
          <p:cNvGrpSpPr/>
          <p:nvPr/>
        </p:nvGrpSpPr>
        <p:grpSpPr>
          <a:xfrm>
            <a:off x="83890" y="4193091"/>
            <a:ext cx="4012965" cy="2583332"/>
            <a:chOff x="2839317" y="1244108"/>
            <a:chExt cx="3270938" cy="1894218"/>
          </a:xfrm>
        </p:grpSpPr>
        <p:sp>
          <p:nvSpPr>
            <p:cNvPr id="86" name="Скругленный прямоугольник 27">
              <a:extLst>
                <a:ext uri="{FF2B5EF4-FFF2-40B4-BE49-F238E27FC236}">
                  <a16:creationId xmlns="" xmlns:a16="http://schemas.microsoft.com/office/drawing/2014/main" id="{F961AE40-5414-4018-9076-2A2C75008BF9}"/>
                </a:ext>
              </a:extLst>
            </p:cNvPr>
            <p:cNvSpPr/>
            <p:nvPr/>
          </p:nvSpPr>
          <p:spPr>
            <a:xfrm>
              <a:off x="2839317" y="1244108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ru-RU">
                <a:solidFill>
                  <a:prstClr val="black"/>
                </a:solidFill>
                <a:latin typeface="Franklin Gothic Medium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="" xmlns:a16="http://schemas.microsoft.com/office/drawing/2014/main" id="{57DFF78F-A4C9-45C5-B9C5-758AE0EA9349}"/>
                </a:ext>
              </a:extLst>
            </p:cNvPr>
            <p:cNvSpPr/>
            <p:nvPr/>
          </p:nvSpPr>
          <p:spPr>
            <a:xfrm>
              <a:off x="2839317" y="1321744"/>
              <a:ext cx="3184639" cy="12863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Доля обеспеченных жилыми помещениями детей-сирот и детей, оставшихся без попечения родителей, и лиц из их числа, состоявших на учете на получение жилого помещения, включая лиц в возрасте от 23 лет и старше, за отчетный год в общей численности детей, оставшихся без попечения родителей, и лиц из их числа, состоящих на учете на получение жилого помещения, включая лиц в возрасте от 23 лет и старше (всего на начало отчетного года) </a:t>
              </a: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="" xmlns:a16="http://schemas.microsoft.com/office/drawing/2014/main" id="{0524D6F0-567A-4BBE-8F5C-D6D4D12D3CAA}"/>
                </a:ext>
              </a:extLst>
            </p:cNvPr>
            <p:cNvSpPr/>
            <p:nvPr/>
          </p:nvSpPr>
          <p:spPr>
            <a:xfrm>
              <a:off x="5077632" y="2662000"/>
              <a:ext cx="796611" cy="433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b="1" dirty="0">
                  <a:solidFill>
                    <a:srgbClr val="00B050"/>
                  </a:solidFill>
                </a:rPr>
                <a:t>58 %</a:t>
              </a: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="" xmlns:a16="http://schemas.microsoft.com/office/drawing/2014/main" id="{935025E5-E366-4131-BD3F-53FC90D4134F}"/>
                </a:ext>
              </a:extLst>
            </p:cNvPr>
            <p:cNvSpPr/>
            <p:nvPr/>
          </p:nvSpPr>
          <p:spPr>
            <a:xfrm>
              <a:off x="3093239" y="2662000"/>
              <a:ext cx="792323" cy="433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dirty="0">
                  <a:solidFill>
                    <a:prstClr val="black"/>
                  </a:solidFill>
                </a:rPr>
                <a:t>49 %</a:t>
              </a:r>
            </a:p>
          </p:txBody>
        </p:sp>
      </p:grpSp>
      <p:pic>
        <p:nvPicPr>
          <p:cNvPr id="91" name="Picture 3" descr="C:\Users\BetehtinaKA\Desktop\122555.jpg">
            <a:extLst>
              <a:ext uri="{FF2B5EF4-FFF2-40B4-BE49-F238E27FC236}">
                <a16:creationId xmlns=""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491" y="5835667"/>
            <a:ext cx="797284" cy="84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848283" y="2424590"/>
            <a:ext cx="3329797" cy="1944927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1748" y="2623431"/>
            <a:ext cx="37397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финансирования</a:t>
            </a:r>
          </a:p>
          <a:p>
            <a:pPr algn="ctr"/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2030 года, тыс. рублей: </a:t>
            </a:r>
          </a:p>
          <a:p>
            <a:pPr algn="ctr"/>
            <a:r>
              <a:rPr lang="ru-RU" sz="3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1 005 192,40858</a:t>
            </a:r>
            <a:endParaRPr lang="ru-RU" sz="3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algn="ctr"/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–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269,84896 </a:t>
            </a:r>
            <a:r>
              <a:rPr lang="ru-RU" sz="14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рублей.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088" y="2910421"/>
            <a:ext cx="354013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83" y="6367701"/>
            <a:ext cx="354013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083" y="2839472"/>
            <a:ext cx="354013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359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3070</TotalTime>
  <Words>945</Words>
  <Application>Microsoft Office PowerPoint</Application>
  <PresentationFormat>Экран (4:3)</PresentationFormat>
  <Paragraphs>125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Franklin Gothic Heavy</vt:lpstr>
      <vt:lpstr>Franklin Gothic Medium</vt:lpstr>
      <vt:lpstr>Times New Roman</vt:lpstr>
      <vt:lpstr>Traditional Arabic</vt:lpstr>
      <vt:lpstr>Wingdings</vt:lpstr>
      <vt:lpstr>Office Theme</vt:lpstr>
      <vt:lpstr>1_Office Theme</vt:lpstr>
      <vt:lpstr>3_Office Theme</vt:lpstr>
      <vt:lpstr>Публичная декларация 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Sherbakovaga</cp:lastModifiedBy>
  <cp:revision>392</cp:revision>
  <cp:lastPrinted>2018-10-02T06:17:28Z</cp:lastPrinted>
  <dcterms:created xsi:type="dcterms:W3CDTF">2018-09-04T12:10:47Z</dcterms:created>
  <dcterms:modified xsi:type="dcterms:W3CDTF">2022-12-28T10:52:28Z</dcterms:modified>
</cp:coreProperties>
</file>